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5.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6.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7.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1.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media/image170.jpg" ContentType="image/png"/>
  <Override PartName="/ppt/comments/comment2.xml" ContentType="application/vnd.openxmlformats-officedocument.presentationml.comments+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91" r:id="rId5"/>
    <p:sldMasterId id="2147484305" r:id="rId6"/>
    <p:sldMasterId id="2147484327" r:id="rId7"/>
    <p:sldMasterId id="2147484348" r:id="rId8"/>
    <p:sldMasterId id="2147484389" r:id="rId9"/>
    <p:sldMasterId id="2147484412" r:id="rId10"/>
    <p:sldMasterId id="2147484453" r:id="rId11"/>
    <p:sldMasterId id="2147484485" r:id="rId12"/>
  </p:sldMasterIdLst>
  <p:notesMasterIdLst>
    <p:notesMasterId r:id="rId211"/>
  </p:notesMasterIdLst>
  <p:handoutMasterIdLst>
    <p:handoutMasterId r:id="rId212"/>
  </p:handoutMasterIdLst>
  <p:sldIdLst>
    <p:sldId id="1308" r:id="rId13"/>
    <p:sldId id="1717" r:id="rId14"/>
    <p:sldId id="1352" r:id="rId15"/>
    <p:sldId id="1718" r:id="rId16"/>
    <p:sldId id="1719" r:id="rId17"/>
    <p:sldId id="1690" r:id="rId18"/>
    <p:sldId id="1688" r:id="rId19"/>
    <p:sldId id="1689" r:id="rId20"/>
    <p:sldId id="1692" r:id="rId21"/>
    <p:sldId id="1694" r:id="rId22"/>
    <p:sldId id="1720" r:id="rId23"/>
    <p:sldId id="1453" r:id="rId24"/>
    <p:sldId id="1721" r:id="rId25"/>
    <p:sldId id="1691" r:id="rId26"/>
    <p:sldId id="1722" r:id="rId27"/>
    <p:sldId id="1456" r:id="rId28"/>
    <p:sldId id="1440" r:id="rId29"/>
    <p:sldId id="1461" r:id="rId30"/>
    <p:sldId id="1599" r:id="rId31"/>
    <p:sldId id="1598" r:id="rId32"/>
    <p:sldId id="1463" r:id="rId33"/>
    <p:sldId id="1340" r:id="rId34"/>
    <p:sldId id="1368" r:id="rId35"/>
    <p:sldId id="1374" r:id="rId36"/>
    <p:sldId id="1415" r:id="rId37"/>
    <p:sldId id="1699" r:id="rId38"/>
    <p:sldId id="1483" r:id="rId39"/>
    <p:sldId id="1484" r:id="rId40"/>
    <p:sldId id="1485" r:id="rId41"/>
    <p:sldId id="1487" r:id="rId42"/>
    <p:sldId id="1695" r:id="rId43"/>
    <p:sldId id="1441" r:id="rId44"/>
    <p:sldId id="1434" r:id="rId45"/>
    <p:sldId id="1435" r:id="rId46"/>
    <p:sldId id="1696" r:id="rId47"/>
    <p:sldId id="1476" r:id="rId48"/>
    <p:sldId id="1697" r:id="rId49"/>
    <p:sldId id="1411" r:id="rId50"/>
    <p:sldId id="1413" r:id="rId51"/>
    <p:sldId id="1700" r:id="rId52"/>
    <p:sldId id="1444" r:id="rId53"/>
    <p:sldId id="1494" r:id="rId54"/>
    <p:sldId id="1497" r:id="rId55"/>
    <p:sldId id="1701" r:id="rId56"/>
    <p:sldId id="1723" r:id="rId57"/>
    <p:sldId id="1724" r:id="rId58"/>
    <p:sldId id="1725" r:id="rId59"/>
    <p:sldId id="1726" r:id="rId60"/>
    <p:sldId id="1727" r:id="rId61"/>
    <p:sldId id="1728" r:id="rId62"/>
    <p:sldId id="1702" r:id="rId63"/>
    <p:sldId id="1729" r:id="rId64"/>
    <p:sldId id="1730" r:id="rId65"/>
    <p:sldId id="1703" r:id="rId66"/>
    <p:sldId id="1731" r:id="rId67"/>
    <p:sldId id="1732" r:id="rId68"/>
    <p:sldId id="1522" r:id="rId69"/>
    <p:sldId id="1704" r:id="rId70"/>
    <p:sldId id="1733" r:id="rId71"/>
    <p:sldId id="1734" r:id="rId72"/>
    <p:sldId id="1735" r:id="rId73"/>
    <p:sldId id="1530" r:id="rId74"/>
    <p:sldId id="1705" r:id="rId75"/>
    <p:sldId id="1533" r:id="rId76"/>
    <p:sldId id="1706" r:id="rId77"/>
    <p:sldId id="1537" r:id="rId78"/>
    <p:sldId id="1707" r:id="rId79"/>
    <p:sldId id="1540" r:id="rId80"/>
    <p:sldId id="1708" r:id="rId81"/>
    <p:sldId id="1543" r:id="rId82"/>
    <p:sldId id="1709" r:id="rId83"/>
    <p:sldId id="1553" r:id="rId84"/>
    <p:sldId id="1710" r:id="rId85"/>
    <p:sldId id="1554" r:id="rId86"/>
    <p:sldId id="1711" r:id="rId87"/>
    <p:sldId id="1559" r:id="rId88"/>
    <p:sldId id="1712" r:id="rId89"/>
    <p:sldId id="1561" r:id="rId90"/>
    <p:sldId id="1563" r:id="rId91"/>
    <p:sldId id="1713" r:id="rId92"/>
    <p:sldId id="1567" r:id="rId93"/>
    <p:sldId id="1714" r:id="rId94"/>
    <p:sldId id="1573" r:id="rId95"/>
    <p:sldId id="1715" r:id="rId96"/>
    <p:sldId id="1577" r:id="rId97"/>
    <p:sldId id="1548" r:id="rId98"/>
    <p:sldId id="1680" r:id="rId99"/>
    <p:sldId id="1326" r:id="rId100"/>
    <p:sldId id="1594" r:id="rId101"/>
    <p:sldId id="1591" r:id="rId102"/>
    <p:sldId id="1592" r:id="rId103"/>
    <p:sldId id="1593" r:id="rId104"/>
    <p:sldId id="1394" r:id="rId105"/>
    <p:sldId id="1354" r:id="rId106"/>
    <p:sldId id="1395" r:id="rId107"/>
    <p:sldId id="1397" r:id="rId108"/>
    <p:sldId id="1393" r:id="rId109"/>
    <p:sldId id="1399" r:id="rId110"/>
    <p:sldId id="1398" r:id="rId111"/>
    <p:sldId id="1402" r:id="rId112"/>
    <p:sldId id="1400" r:id="rId113"/>
    <p:sldId id="1403" r:id="rId114"/>
    <p:sldId id="1405" r:id="rId115"/>
    <p:sldId id="1404" r:id="rId116"/>
    <p:sldId id="1406" r:id="rId117"/>
    <p:sldId id="1407" r:id="rId118"/>
    <p:sldId id="1408" r:id="rId119"/>
    <p:sldId id="1409" r:id="rId120"/>
    <p:sldId id="1410" r:id="rId121"/>
    <p:sldId id="1355" r:id="rId122"/>
    <p:sldId id="1442" r:id="rId123"/>
    <p:sldId id="1446" r:id="rId124"/>
    <p:sldId id="1451" r:id="rId125"/>
    <p:sldId id="1596" r:id="rId126"/>
    <p:sldId id="1600" r:id="rId127"/>
    <p:sldId id="1601" r:id="rId128"/>
    <p:sldId id="1602" r:id="rId129"/>
    <p:sldId id="1603" r:id="rId130"/>
    <p:sldId id="1604" r:id="rId131"/>
    <p:sldId id="1605" r:id="rId132"/>
    <p:sldId id="1606" r:id="rId133"/>
    <p:sldId id="1607" r:id="rId134"/>
    <p:sldId id="1608" r:id="rId135"/>
    <p:sldId id="1609" r:id="rId136"/>
    <p:sldId id="1616" r:id="rId137"/>
    <p:sldId id="1610" r:id="rId138"/>
    <p:sldId id="1611" r:id="rId139"/>
    <p:sldId id="1612" r:id="rId140"/>
    <p:sldId id="1613" r:id="rId141"/>
    <p:sldId id="1614" r:id="rId142"/>
    <p:sldId id="1615" r:id="rId143"/>
    <p:sldId id="1617" r:id="rId144"/>
    <p:sldId id="1618" r:id="rId145"/>
    <p:sldId id="1619" r:id="rId146"/>
    <p:sldId id="1620" r:id="rId147"/>
    <p:sldId id="1621" r:id="rId148"/>
    <p:sldId id="1622" r:id="rId149"/>
    <p:sldId id="1623" r:id="rId150"/>
    <p:sldId id="1624" r:id="rId151"/>
    <p:sldId id="1625" r:id="rId152"/>
    <p:sldId id="1626" r:id="rId153"/>
    <p:sldId id="1627" r:id="rId154"/>
    <p:sldId id="1628" r:id="rId155"/>
    <p:sldId id="1629" r:id="rId156"/>
    <p:sldId id="1630" r:id="rId157"/>
    <p:sldId id="1631" r:id="rId158"/>
    <p:sldId id="1632" r:id="rId159"/>
    <p:sldId id="1633" r:id="rId160"/>
    <p:sldId id="1634" r:id="rId161"/>
    <p:sldId id="1635" r:id="rId162"/>
    <p:sldId id="1636" r:id="rId163"/>
    <p:sldId id="1637" r:id="rId164"/>
    <p:sldId id="1638" r:id="rId165"/>
    <p:sldId id="1639" r:id="rId166"/>
    <p:sldId id="1640" r:id="rId167"/>
    <p:sldId id="1641" r:id="rId168"/>
    <p:sldId id="1642" r:id="rId169"/>
    <p:sldId id="1643" r:id="rId170"/>
    <p:sldId id="1644" r:id="rId171"/>
    <p:sldId id="1645" r:id="rId172"/>
    <p:sldId id="1646" r:id="rId173"/>
    <p:sldId id="1647" r:id="rId174"/>
    <p:sldId id="1648" r:id="rId175"/>
    <p:sldId id="1649" r:id="rId176"/>
    <p:sldId id="1650" r:id="rId177"/>
    <p:sldId id="1651" r:id="rId178"/>
    <p:sldId id="1652" r:id="rId179"/>
    <p:sldId id="1653" r:id="rId180"/>
    <p:sldId id="1654" r:id="rId181"/>
    <p:sldId id="1656" r:id="rId182"/>
    <p:sldId id="1657" r:id="rId183"/>
    <p:sldId id="1658" r:id="rId184"/>
    <p:sldId id="1659" r:id="rId185"/>
    <p:sldId id="1660" r:id="rId186"/>
    <p:sldId id="1661" r:id="rId187"/>
    <p:sldId id="1662" r:id="rId188"/>
    <p:sldId id="1663" r:id="rId189"/>
    <p:sldId id="1664" r:id="rId190"/>
    <p:sldId id="1665" r:id="rId191"/>
    <p:sldId id="1666" r:id="rId192"/>
    <p:sldId id="1667" r:id="rId193"/>
    <p:sldId id="1668" r:id="rId194"/>
    <p:sldId id="1669" r:id="rId195"/>
    <p:sldId id="1670" r:id="rId196"/>
    <p:sldId id="1671" r:id="rId197"/>
    <p:sldId id="1672" r:id="rId198"/>
    <p:sldId id="1673" r:id="rId199"/>
    <p:sldId id="1674" r:id="rId200"/>
    <p:sldId id="1675" r:id="rId201"/>
    <p:sldId id="1676" r:id="rId202"/>
    <p:sldId id="1677" r:id="rId203"/>
    <p:sldId id="1678" r:id="rId204"/>
    <p:sldId id="1679" r:id="rId205"/>
    <p:sldId id="1681" r:id="rId206"/>
    <p:sldId id="1682" r:id="rId207"/>
    <p:sldId id="1683" r:id="rId208"/>
    <p:sldId id="1684" r:id="rId209"/>
    <p:sldId id="1685" r:id="rId210"/>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Lst>
        </p14:section>
        <p14:section name="Summary Section" id="{C46E9A23-BB17-49B1-A771-08931FB7FE2D}">
          <p14:sldIdLst>
            <p14:sldId id="1717"/>
          </p14:sldIdLst>
        </p14:section>
        <p14:section name="Azure PaaS Overview" id="{6BD07EB8-8F1F-4954-B6B7-F149B833918F}">
          <p14:sldIdLst>
            <p14:sldId id="1352"/>
            <p14:sldId id="1718"/>
            <p14:sldId id="1719"/>
            <p14:sldId id="1690"/>
            <p14:sldId id="1688"/>
            <p14:sldId id="1689"/>
            <p14:sldId id="1692"/>
          </p14:sldIdLst>
        </p14:section>
        <p14:section name="App Service" id="{0EC2D5CE-F725-44B1-BA1D-33FDA7D5DA90}">
          <p14:sldIdLst>
            <p14:sldId id="1694"/>
            <p14:sldId id="1720"/>
            <p14:sldId id="1453"/>
            <p14:sldId id="1721"/>
            <p14:sldId id="1691"/>
            <p14:sldId id="1722"/>
            <p14:sldId id="1456"/>
            <p14:sldId id="1440"/>
            <p14:sldId id="1461"/>
            <p14:sldId id="1599"/>
            <p14:sldId id="1598"/>
            <p14:sldId id="1463"/>
          </p14:sldIdLst>
        </p14:section>
        <p14:section name="Service Fabric" id="{008F1E41-9C16-4740-97A9-67A3E998BDD7}">
          <p14:sldIdLst>
            <p14:sldId id="1340"/>
            <p14:sldId id="1368"/>
            <p14:sldId id="1374"/>
            <p14:sldId id="1415"/>
          </p14:sldIdLst>
        </p14:section>
        <p14:section name="SQL Database" id="{019CC40A-D8EC-4CEA-9455-35585C56104C}">
          <p14:sldIdLst>
            <p14:sldId id="1699"/>
            <p14:sldId id="1483"/>
            <p14:sldId id="1484"/>
            <p14:sldId id="1485"/>
            <p14:sldId id="1487"/>
          </p14:sldIdLst>
        </p14:section>
        <p14:section name="Container Service" id="{567D9A8F-5E21-4E24-9ED2-92DBB4082C2F}">
          <p14:sldIdLst>
            <p14:sldId id="1695"/>
            <p14:sldId id="1441"/>
            <p14:sldId id="1434"/>
            <p14:sldId id="1435"/>
          </p14:sldIdLst>
        </p14:section>
        <p14:section name="Notification Hubs" id="{C8920DA7-5933-47E3-BD7B-C0B63AA4AF10}">
          <p14:sldIdLst>
            <p14:sldId id="1696"/>
            <p14:sldId id="1476"/>
          </p14:sldIdLst>
        </p14:section>
        <p14:section name="Batch" id="{5BCCC7CE-FAD6-4D0C-8BD7-E5DAC25E30E9}">
          <p14:sldIdLst>
            <p14:sldId id="1697"/>
            <p14:sldId id="1411"/>
            <p14:sldId id="1413"/>
          </p14:sldIdLst>
        </p14:section>
        <p14:section name="Redis Cache" id="{2F5DBA78-903E-48D8-BCF2-9869598B8E8E}">
          <p14:sldIdLst>
            <p14:sldId id="1700"/>
            <p14:sldId id="1444"/>
            <p14:sldId id="1494"/>
            <p14:sldId id="1497"/>
          </p14:sldIdLst>
        </p14:section>
        <p14:section name="Cosmos DB" id="{B4808352-554A-4816-85EC-CB01AFB7FD64}">
          <p14:sldIdLst>
            <p14:sldId id="1701"/>
            <p14:sldId id="1723"/>
            <p14:sldId id="1724"/>
            <p14:sldId id="1725"/>
            <p14:sldId id="1726"/>
            <p14:sldId id="1727"/>
            <p14:sldId id="1728"/>
          </p14:sldIdLst>
        </p14:section>
        <p14:section name="Search" id="{5ED17204-55DE-4F1A-9F05-861A7DF0BD35}">
          <p14:sldIdLst>
            <p14:sldId id="1702"/>
            <p14:sldId id="1729"/>
            <p14:sldId id="1730"/>
          </p14:sldIdLst>
        </p14:section>
        <p14:section name="HDInsight" id="{9FD7B033-4BB0-4143-99D7-486A8522CB28}">
          <p14:sldIdLst>
            <p14:sldId id="1703"/>
            <p14:sldId id="1731"/>
            <p14:sldId id="1732"/>
            <p14:sldId id="1522"/>
          </p14:sldIdLst>
        </p14:section>
        <p14:section name="Machine Learning" id="{5582730D-BD27-4C70-BFA7-7A3DCFC9211A}">
          <p14:sldIdLst>
            <p14:sldId id="1704"/>
            <p14:sldId id="1733"/>
            <p14:sldId id="1734"/>
            <p14:sldId id="1735"/>
            <p14:sldId id="1530"/>
          </p14:sldIdLst>
        </p14:section>
        <p14:section name="Stream Analytics" id="{1778A4A5-B1FA-4792-A71A-F3D2DDC1CAD9}">
          <p14:sldIdLst>
            <p14:sldId id="1705"/>
            <p14:sldId id="1533"/>
          </p14:sldIdLst>
        </p14:section>
        <p14:section name="Data Factory" id="{9B3E75E7-AB5C-4C71-B165-3F563838B248}">
          <p14:sldIdLst>
            <p14:sldId id="1706"/>
            <p14:sldId id="1537"/>
          </p14:sldIdLst>
        </p14:section>
        <p14:section name="Data Lake STore" id="{A12D195D-E5C4-4027-8896-8110F5D04CFB}">
          <p14:sldIdLst>
            <p14:sldId id="1707"/>
            <p14:sldId id="1540"/>
          </p14:sldIdLst>
        </p14:section>
        <p14:section name="Data Lake Analytics" id="{6AE18490-1A91-441A-A355-E3CBAB24096C}">
          <p14:sldIdLst>
            <p14:sldId id="1708"/>
            <p14:sldId id="1543"/>
          </p14:sldIdLst>
        </p14:section>
        <p14:section name="IoT Hubs" id="{A0CE8758-2A69-45AB-B1A4-9CC1DE8425E3}">
          <p14:sldIdLst>
            <p14:sldId id="1709"/>
            <p14:sldId id="1553"/>
          </p14:sldIdLst>
        </p14:section>
        <p14:section name="Event Hubs" id="{A8E04229-A301-4841-910A-860B6D2572DE}">
          <p14:sldIdLst>
            <p14:sldId id="1710"/>
            <p14:sldId id="1554"/>
          </p14:sldIdLst>
        </p14:section>
        <p14:section name="Media Services" id="{9AFF906D-B6CC-44E6-BD09-7F20E1432024}">
          <p14:sldIdLst>
            <p14:sldId id="1711"/>
            <p14:sldId id="1559"/>
          </p14:sldIdLst>
        </p14:section>
        <p14:section name="CDN" id="{78FC6F54-FA6A-4F74-95D1-EED90FC97FB6}">
          <p14:sldIdLst>
            <p14:sldId id="1712"/>
            <p14:sldId id="1561"/>
            <p14:sldId id="1563"/>
          </p14:sldIdLst>
        </p14:section>
        <p14:section name="Storage Queues" id="{D127F27C-160D-4623-ADE5-55A94484FF8F}">
          <p14:sldIdLst>
            <p14:sldId id="1713"/>
            <p14:sldId id="1567"/>
          </p14:sldIdLst>
        </p14:section>
        <p14:section name="Relay" id="{561A67E6-287B-4FD6-B040-EA5C5A3C400B}">
          <p14:sldIdLst>
            <p14:sldId id="1714"/>
            <p14:sldId id="1573"/>
          </p14:sldIdLst>
        </p14:section>
        <p14:section name="Service Bus" id="{B1A43153-192A-4D8F-804D-34B061CE10E5}">
          <p14:sldIdLst>
            <p14:sldId id="1715"/>
            <p14:sldId id="1577"/>
            <p14:sldId id="1548"/>
          </p14:sldIdLst>
        </p14:section>
        <p14:section name="Conclusion" id="{B6120E6C-5DE8-44E8-BC4E-BE1619BAF0A0}">
          <p14:sldIdLst>
            <p14:sldId id="1680"/>
            <p14:sldId id="1326"/>
          </p14:sldIdLst>
        </p14:section>
        <p14:section name="Appendix" id="{297B226F-3F01-40E4-A4C1-EF0023C538F0}">
          <p14:sldIdLst>
            <p14:sldId id="1594"/>
            <p14:sldId id="1591"/>
            <p14:sldId id="1592"/>
            <p14:sldId id="1593"/>
            <p14:sldId id="1394"/>
            <p14:sldId id="1354"/>
            <p14:sldId id="1395"/>
            <p14:sldId id="1397"/>
            <p14:sldId id="1393"/>
            <p14:sldId id="1399"/>
            <p14:sldId id="1398"/>
          </p14:sldIdLst>
        </p14:section>
        <p14:section name="Cloud Services" id="{63EF783D-011B-49D6-8B9C-F01403BA60F7}">
          <p14:sldIdLst>
            <p14:sldId id="1402"/>
            <p14:sldId id="1400"/>
            <p14:sldId id="1403"/>
            <p14:sldId id="1405"/>
            <p14:sldId id="1404"/>
            <p14:sldId id="1406"/>
            <p14:sldId id="1407"/>
            <p14:sldId id="1408"/>
            <p14:sldId id="1409"/>
            <p14:sldId id="1410"/>
            <p14:sldId id="1355"/>
            <p14:sldId id="1442"/>
            <p14:sldId id="1446"/>
            <p14:sldId id="1451"/>
            <p14:sldId id="1596"/>
            <p14:sldId id="1600"/>
            <p14:sldId id="1601"/>
            <p14:sldId id="1602"/>
            <p14:sldId id="1603"/>
            <p14:sldId id="1604"/>
            <p14:sldId id="1605"/>
            <p14:sldId id="1606"/>
            <p14:sldId id="1607"/>
            <p14:sldId id="1608"/>
            <p14:sldId id="1609"/>
            <p14:sldId id="1616"/>
            <p14:sldId id="1610"/>
            <p14:sldId id="1611"/>
            <p14:sldId id="1612"/>
            <p14:sldId id="1613"/>
            <p14:sldId id="1614"/>
            <p14:sldId id="1615"/>
            <p14:sldId id="1617"/>
            <p14:sldId id="1618"/>
            <p14:sldId id="1619"/>
            <p14:sldId id="1620"/>
            <p14:sldId id="1621"/>
            <p14:sldId id="1622"/>
            <p14:sldId id="1623"/>
            <p14:sldId id="1624"/>
            <p14:sldId id="1625"/>
            <p14:sldId id="1626"/>
            <p14:sldId id="1627"/>
            <p14:sldId id="1628"/>
            <p14:sldId id="1629"/>
            <p14:sldId id="1630"/>
            <p14:sldId id="1631"/>
            <p14:sldId id="1632"/>
            <p14:sldId id="1633"/>
            <p14:sldId id="1634"/>
            <p14:sldId id="1635"/>
            <p14:sldId id="1636"/>
            <p14:sldId id="1637"/>
            <p14:sldId id="1638"/>
            <p14:sldId id="1639"/>
            <p14:sldId id="1640"/>
            <p14:sldId id="1641"/>
            <p14:sldId id="1642"/>
            <p14:sldId id="1643"/>
            <p14:sldId id="1644"/>
            <p14:sldId id="1645"/>
            <p14:sldId id="1646"/>
            <p14:sldId id="1647"/>
            <p14:sldId id="1648"/>
            <p14:sldId id="1649"/>
            <p14:sldId id="1650"/>
            <p14:sldId id="1651"/>
            <p14:sldId id="1652"/>
            <p14:sldId id="1653"/>
            <p14:sldId id="1654"/>
            <p14:sldId id="1656"/>
            <p14:sldId id="1657"/>
            <p14:sldId id="1658"/>
            <p14:sldId id="1659"/>
            <p14:sldId id="1660"/>
            <p14:sldId id="1661"/>
            <p14:sldId id="1662"/>
            <p14:sldId id="1663"/>
            <p14:sldId id="1664"/>
            <p14:sldId id="1665"/>
            <p14:sldId id="1666"/>
            <p14:sldId id="1667"/>
            <p14:sldId id="1668"/>
            <p14:sldId id="1669"/>
            <p14:sldId id="1670"/>
            <p14:sldId id="1671"/>
            <p14:sldId id="1672"/>
            <p14:sldId id="1673"/>
            <p14:sldId id="1674"/>
            <p14:sldId id="1675"/>
            <p14:sldId id="1676"/>
            <p14:sldId id="1677"/>
            <p14:sldId id="1678"/>
            <p14:sldId id="1679"/>
            <p14:sldId id="1681"/>
            <p14:sldId id="1682"/>
            <p14:sldId id="1683"/>
            <p14:sldId id="1684"/>
            <p14:sldId id="168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Mark Grimes" initials="MG" lastIdx="1" clrIdx="4">
    <p:extLst>
      <p:ext uri="{19B8F6BF-5375-455C-9EA6-DF929625EA0E}">
        <p15:presenceInfo xmlns:p15="http://schemas.microsoft.com/office/powerpoint/2012/main" userId="S-1-5-21-124525095-708259637-1543119021-1085901" providerId="AD"/>
      </p:ext>
    </p:extLst>
  </p:cmAuthor>
  <p:cmAuthor id="5" name="Scott Knackstedt" initials="SK" lastIdx="7"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6F6F6F"/>
    <a:srgbClr val="0078D7"/>
    <a:srgbClr val="525252"/>
    <a:srgbClr val="FFFFFF"/>
    <a:srgbClr val="004B1C"/>
    <a:srgbClr val="004B50"/>
    <a:srgbClr val="002050"/>
    <a:srgbClr val="D83B01"/>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2" autoAdjust="0"/>
    <p:restoredTop sz="87423" autoAdjust="0"/>
  </p:normalViewPr>
  <p:slideViewPr>
    <p:cSldViewPr snapToGrid="0">
      <p:cViewPr varScale="1">
        <p:scale>
          <a:sx n="78" d="100"/>
          <a:sy n="78" d="100"/>
        </p:scale>
        <p:origin x="108"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slide" Target="slides/slide147.xml"/><Relationship Id="rId170" Type="http://schemas.openxmlformats.org/officeDocument/2006/relationships/slide" Target="slides/slide158.xml"/><Relationship Id="rId191" Type="http://schemas.openxmlformats.org/officeDocument/2006/relationships/slide" Target="slides/slide179.xml"/><Relationship Id="rId205" Type="http://schemas.openxmlformats.org/officeDocument/2006/relationships/slide" Target="slides/slide193.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160" Type="http://schemas.openxmlformats.org/officeDocument/2006/relationships/slide" Target="slides/slide148.xml"/><Relationship Id="rId165" Type="http://schemas.openxmlformats.org/officeDocument/2006/relationships/slide" Target="slides/slide153.xml"/><Relationship Id="rId181" Type="http://schemas.openxmlformats.org/officeDocument/2006/relationships/slide" Target="slides/slide169.xml"/><Relationship Id="rId186" Type="http://schemas.openxmlformats.org/officeDocument/2006/relationships/slide" Target="slides/slide174.xml"/><Relationship Id="rId216" Type="http://schemas.openxmlformats.org/officeDocument/2006/relationships/theme" Target="theme/theme1.xml"/><Relationship Id="rId211" Type="http://schemas.openxmlformats.org/officeDocument/2006/relationships/notesMaster" Target="notesMasters/notes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slide" Target="slides/slide138.xml"/><Relationship Id="rId155" Type="http://schemas.openxmlformats.org/officeDocument/2006/relationships/slide" Target="slides/slide143.xml"/><Relationship Id="rId171" Type="http://schemas.openxmlformats.org/officeDocument/2006/relationships/slide" Target="slides/slide159.xml"/><Relationship Id="rId176" Type="http://schemas.openxmlformats.org/officeDocument/2006/relationships/slide" Target="slides/slide164.xml"/><Relationship Id="rId192" Type="http://schemas.openxmlformats.org/officeDocument/2006/relationships/slide" Target="slides/slide180.xml"/><Relationship Id="rId197" Type="http://schemas.openxmlformats.org/officeDocument/2006/relationships/slide" Target="slides/slide185.xml"/><Relationship Id="rId206" Type="http://schemas.openxmlformats.org/officeDocument/2006/relationships/slide" Target="slides/slide194.xml"/><Relationship Id="rId201" Type="http://schemas.openxmlformats.org/officeDocument/2006/relationships/slide" Target="slides/slide189.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openxmlformats.org/officeDocument/2006/relationships/slide" Target="slides/slide149.xml"/><Relationship Id="rId166" Type="http://schemas.openxmlformats.org/officeDocument/2006/relationships/slide" Target="slides/slide154.xml"/><Relationship Id="rId182" Type="http://schemas.openxmlformats.org/officeDocument/2006/relationships/slide" Target="slides/slide170.xml"/><Relationship Id="rId187" Type="http://schemas.openxmlformats.org/officeDocument/2006/relationships/slide" Target="slides/slide175.xml"/><Relationship Id="rId217"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212" Type="http://schemas.openxmlformats.org/officeDocument/2006/relationships/handoutMaster" Target="handoutMasters/handout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slide" Target="slides/slide144.xml"/><Relationship Id="rId177" Type="http://schemas.openxmlformats.org/officeDocument/2006/relationships/slide" Target="slides/slide165.xml"/><Relationship Id="rId198" Type="http://schemas.openxmlformats.org/officeDocument/2006/relationships/slide" Target="slides/slide186.xml"/><Relationship Id="rId172" Type="http://schemas.openxmlformats.org/officeDocument/2006/relationships/slide" Target="slides/slide160.xml"/><Relationship Id="rId193" Type="http://schemas.openxmlformats.org/officeDocument/2006/relationships/slide" Target="slides/slide181.xml"/><Relationship Id="rId202" Type="http://schemas.openxmlformats.org/officeDocument/2006/relationships/slide" Target="slides/slide190.xml"/><Relationship Id="rId207" Type="http://schemas.openxmlformats.org/officeDocument/2006/relationships/slide" Target="slides/slide195.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167" Type="http://schemas.openxmlformats.org/officeDocument/2006/relationships/slide" Target="slides/slide155.xml"/><Relationship Id="rId188" Type="http://schemas.openxmlformats.org/officeDocument/2006/relationships/slide" Target="slides/slide176.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162" Type="http://schemas.openxmlformats.org/officeDocument/2006/relationships/slide" Target="slides/slide150.xml"/><Relationship Id="rId183" Type="http://schemas.openxmlformats.org/officeDocument/2006/relationships/slide" Target="slides/slide171.xml"/><Relationship Id="rId213" Type="http://schemas.openxmlformats.org/officeDocument/2006/relationships/commentAuthors" Target="commentAuthors.xml"/><Relationship Id="rId218"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slide" Target="slides/slide145.xml"/><Relationship Id="rId178" Type="http://schemas.openxmlformats.org/officeDocument/2006/relationships/slide" Target="slides/slide166.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73" Type="http://schemas.openxmlformats.org/officeDocument/2006/relationships/slide" Target="slides/slide161.xml"/><Relationship Id="rId194" Type="http://schemas.openxmlformats.org/officeDocument/2006/relationships/slide" Target="slides/slide182.xml"/><Relationship Id="rId199" Type="http://schemas.openxmlformats.org/officeDocument/2006/relationships/slide" Target="slides/slide187.xml"/><Relationship Id="rId203" Type="http://schemas.openxmlformats.org/officeDocument/2006/relationships/slide" Target="slides/slide191.xml"/><Relationship Id="rId208" Type="http://schemas.openxmlformats.org/officeDocument/2006/relationships/slide" Target="slides/slide196.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168" Type="http://schemas.openxmlformats.org/officeDocument/2006/relationships/slide" Target="slides/slide156.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openxmlformats.org/officeDocument/2006/relationships/slide" Target="slides/slide151.xml"/><Relationship Id="rId184" Type="http://schemas.openxmlformats.org/officeDocument/2006/relationships/slide" Target="slides/slide172.xml"/><Relationship Id="rId189" Type="http://schemas.openxmlformats.org/officeDocument/2006/relationships/slide" Target="slides/slide177.xml"/><Relationship Id="rId3" Type="http://schemas.openxmlformats.org/officeDocument/2006/relationships/customXml" Target="../customXml/item3.xml"/><Relationship Id="rId214" Type="http://schemas.openxmlformats.org/officeDocument/2006/relationships/presProps" Target="presProps.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slide" Target="slides/slide146.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74" Type="http://schemas.openxmlformats.org/officeDocument/2006/relationships/slide" Target="slides/slide162.xml"/><Relationship Id="rId179" Type="http://schemas.openxmlformats.org/officeDocument/2006/relationships/slide" Target="slides/slide167.xml"/><Relationship Id="rId195" Type="http://schemas.openxmlformats.org/officeDocument/2006/relationships/slide" Target="slides/slide183.xml"/><Relationship Id="rId209" Type="http://schemas.openxmlformats.org/officeDocument/2006/relationships/slide" Target="slides/slide197.xml"/><Relationship Id="rId190" Type="http://schemas.openxmlformats.org/officeDocument/2006/relationships/slide" Target="slides/slide178.xml"/><Relationship Id="rId204" Type="http://schemas.openxmlformats.org/officeDocument/2006/relationships/slide" Target="slides/slide192.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164" Type="http://schemas.openxmlformats.org/officeDocument/2006/relationships/slide" Target="slides/slide152.xml"/><Relationship Id="rId169" Type="http://schemas.openxmlformats.org/officeDocument/2006/relationships/slide" Target="slides/slide157.xml"/><Relationship Id="rId185" Type="http://schemas.openxmlformats.org/officeDocument/2006/relationships/slide" Target="slides/slide173.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8.xml"/><Relationship Id="rId210" Type="http://schemas.openxmlformats.org/officeDocument/2006/relationships/slide" Target="slides/slide198.xml"/><Relationship Id="rId215" Type="http://schemas.openxmlformats.org/officeDocument/2006/relationships/viewProps" Target="viewProps.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slide" Target="slides/slide142.xml"/><Relationship Id="rId175" Type="http://schemas.openxmlformats.org/officeDocument/2006/relationships/slide" Target="slides/slide163.xml"/><Relationship Id="rId196" Type="http://schemas.openxmlformats.org/officeDocument/2006/relationships/slide" Target="slides/slide184.xml"/><Relationship Id="rId200" Type="http://schemas.openxmlformats.org/officeDocument/2006/relationships/slide" Target="slides/slide188.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imes" userId="b58058b7-2ab8-4142-95e7-f7e306e81118" providerId="ADAL" clId="{8E86392B-E1E5-4EF2-9B02-2B76987EC470}"/>
  </pc:docChgLst>
  <pc:docChgLst>
    <pc:chgData name="Simon Gurevich" userId="87fdd597-9ec7-4e43-9066-c30e4b4be151" providerId="ADAL" clId="{641A3AD7-E3C4-4AC3-AE96-648FC88EA990}"/>
    <pc:docChg chg="undo redo modSld">
      <pc:chgData name="Simon Gurevich" userId="87fdd597-9ec7-4e43-9066-c30e4b4be151" providerId="ADAL" clId="{641A3AD7-E3C4-4AC3-AE96-648FC88EA990}" dt="2018-01-10T04:12:30.874" v="28" actId="20577"/>
      <pc:docMkLst>
        <pc:docMk/>
      </pc:docMkLst>
      <pc:sldChg chg="modSp">
        <pc:chgData name="Simon Gurevich" userId="87fdd597-9ec7-4e43-9066-c30e4b4be151" providerId="ADAL" clId="{641A3AD7-E3C4-4AC3-AE96-648FC88EA990}" dt="2018-01-10T04:11:47.052" v="25" actId="20577"/>
        <pc:sldMkLst>
          <pc:docMk/>
          <pc:sldMk cId="2760001666" sldId="1484"/>
        </pc:sldMkLst>
        <pc:graphicFrameChg chg="modGraphic">
          <ac:chgData name="Simon Gurevich" userId="87fdd597-9ec7-4e43-9066-c30e4b4be151" providerId="ADAL" clId="{641A3AD7-E3C4-4AC3-AE96-648FC88EA990}" dt="2018-01-10T04:11:47.052" v="25" actId="20577"/>
          <ac:graphicFrameMkLst>
            <pc:docMk/>
            <pc:sldMk cId="2760001666" sldId="1484"/>
            <ac:graphicFrameMk id="7" creationId="{00000000-0000-0000-0000-000000000000}"/>
          </ac:graphicFrameMkLst>
        </pc:graphicFrameChg>
      </pc:sldChg>
      <pc:sldChg chg="modSp">
        <pc:chgData name="Simon Gurevich" userId="87fdd597-9ec7-4e43-9066-c30e4b4be151" providerId="ADAL" clId="{641A3AD7-E3C4-4AC3-AE96-648FC88EA990}" dt="2018-01-10T04:12:30.874" v="28" actId="20577"/>
        <pc:sldMkLst>
          <pc:docMk/>
          <pc:sldMk cId="3208686743" sldId="1487"/>
        </pc:sldMkLst>
        <pc:spChg chg="mod">
          <ac:chgData name="Simon Gurevich" userId="87fdd597-9ec7-4e43-9066-c30e4b4be151" providerId="ADAL" clId="{641A3AD7-E3C4-4AC3-AE96-648FC88EA990}" dt="2018-01-04T05:15:01.999" v="20" actId="20577"/>
          <ac:spMkLst>
            <pc:docMk/>
            <pc:sldMk cId="3208686743" sldId="1487"/>
            <ac:spMk id="2" creationId="{00000000-0000-0000-0000-000000000000}"/>
          </ac:spMkLst>
        </pc:spChg>
        <pc:spChg chg="mod">
          <ac:chgData name="Simon Gurevich" userId="87fdd597-9ec7-4e43-9066-c30e4b4be151" providerId="ADAL" clId="{641A3AD7-E3C4-4AC3-AE96-648FC88EA990}" dt="2018-01-10T04:12:30.874" v="28" actId="20577"/>
          <ac:spMkLst>
            <pc:docMk/>
            <pc:sldMk cId="3208686743" sldId="1487"/>
            <ac:spMk id="6" creationId="{00000000-0000-0000-0000-000000000000}"/>
          </ac:spMkLst>
        </pc:spChg>
      </pc:sldChg>
      <pc:sldChg chg="modSp">
        <pc:chgData name="Simon Gurevich" userId="87fdd597-9ec7-4e43-9066-c30e4b4be151" providerId="ADAL" clId="{641A3AD7-E3C4-4AC3-AE96-648FC88EA990}" dt="2018-01-04T05:16:12.433" v="22" actId="20577"/>
        <pc:sldMkLst>
          <pc:docMk/>
          <pc:sldMk cId="4234517086" sldId="1680"/>
        </pc:sldMkLst>
        <pc:spChg chg="mod">
          <ac:chgData name="Simon Gurevich" userId="87fdd597-9ec7-4e43-9066-c30e4b4be151" providerId="ADAL" clId="{641A3AD7-E3C4-4AC3-AE96-648FC88EA990}" dt="2018-01-04T05:16:12.433" v="22" actId="20577"/>
          <ac:spMkLst>
            <pc:docMk/>
            <pc:sldMk cId="4234517086" sldId="1680"/>
            <ac:spMk id="3" creationId="{00000000-0000-0000-0000-000000000000}"/>
          </ac:spMkLst>
        </pc:spChg>
      </pc:sldChg>
      <pc:sldChg chg="modSp">
        <pc:chgData name="Simon Gurevich" userId="87fdd597-9ec7-4e43-9066-c30e4b4be151" providerId="ADAL" clId="{641A3AD7-E3C4-4AC3-AE96-648FC88EA990}" dt="2018-01-04T05:14:28.590" v="5" actId="20577"/>
        <pc:sldMkLst>
          <pc:docMk/>
          <pc:sldMk cId="1175728852" sldId="1694"/>
        </pc:sldMkLst>
        <pc:spChg chg="mod">
          <ac:chgData name="Simon Gurevich" userId="87fdd597-9ec7-4e43-9066-c30e4b4be151" providerId="ADAL" clId="{641A3AD7-E3C4-4AC3-AE96-648FC88EA990}" dt="2018-01-04T05:14:28.590" v="5" actId="20577"/>
          <ac:spMkLst>
            <pc:docMk/>
            <pc:sldMk cId="1175728852" sldId="1694"/>
            <ac:spMk id="2" creationId="{00000000-0000-0000-0000-000000000000}"/>
          </ac:spMkLst>
        </pc:spChg>
      </pc:sldChg>
      <pc:sldChg chg="modSp">
        <pc:chgData name="Simon Gurevich" userId="87fdd597-9ec7-4e43-9066-c30e4b4be151" providerId="ADAL" clId="{641A3AD7-E3C4-4AC3-AE96-648FC88EA990}" dt="2018-01-04T05:14:45.027" v="14" actId="20577"/>
        <pc:sldMkLst>
          <pc:docMk/>
          <pc:sldMk cId="2853656906" sldId="1699"/>
        </pc:sldMkLst>
        <pc:spChg chg="mod">
          <ac:chgData name="Simon Gurevich" userId="87fdd597-9ec7-4e43-9066-c30e4b4be151" providerId="ADAL" clId="{641A3AD7-E3C4-4AC3-AE96-648FC88EA990}" dt="2018-01-04T05:14:45.027" v="14" actId="20577"/>
          <ac:spMkLst>
            <pc:docMk/>
            <pc:sldMk cId="2853656906" sldId="1699"/>
            <ac:spMk id="2" creationId="{00000000-0000-0000-0000-000000000000}"/>
          </ac:spMkLst>
        </pc:spChg>
      </pc:sldChg>
      <pc:sldChg chg="modSp">
        <pc:chgData name="Simon Gurevich" userId="87fdd597-9ec7-4e43-9066-c30e4b4be151" providerId="ADAL" clId="{641A3AD7-E3C4-4AC3-AE96-648FC88EA990}" dt="2018-01-04T05:15:35.811" v="21" actId="20577"/>
        <pc:sldMkLst>
          <pc:docMk/>
          <pc:sldMk cId="1299594192" sldId="1709"/>
        </pc:sldMkLst>
        <pc:spChg chg="mod">
          <ac:chgData name="Simon Gurevich" userId="87fdd597-9ec7-4e43-9066-c30e4b4be151" providerId="ADAL" clId="{641A3AD7-E3C4-4AC3-AE96-648FC88EA990}" dt="2018-01-04T05:15:35.811" v="21" actId="20577"/>
          <ac:spMkLst>
            <pc:docMk/>
            <pc:sldMk cId="1299594192" sldId="1709"/>
            <ac:spMk id="2" creationId="{00000000-0000-0000-0000-000000000000}"/>
          </ac:spMkLst>
        </pc:spChg>
      </pc:sldChg>
    </pc:docChg>
  </pc:docChgLst>
  <pc:docChgLst>
    <pc:chgData name="Mark Grimes" userId="b58058b7-2ab8-4142-95e7-f7e306e81118" providerId="ADAL" clId="{B8EB511D-5515-4991-A432-A1888E903984}"/>
    <pc:docChg chg="custSel addSld delSld modSld sldOrd modMainMaster addSection modSection">
      <pc:chgData name="Mark Grimes" userId="b58058b7-2ab8-4142-95e7-f7e306e81118" providerId="ADAL" clId="{B8EB511D-5515-4991-A432-A1888E903984}" dt="2017-12-27T19:00:04.420" v="2524" actId="20577"/>
      <pc:docMkLst>
        <pc:docMk/>
      </pc:docMkLst>
      <pc:sldChg chg="modSp">
        <pc:chgData name="Mark Grimes" userId="b58058b7-2ab8-4142-95e7-f7e306e81118" providerId="ADAL" clId="{B8EB511D-5515-4991-A432-A1888E903984}" dt="2017-12-27T16:58:32.838" v="821" actId="20577"/>
        <pc:sldMkLst>
          <pc:docMk/>
          <pc:sldMk cId="3241443629" sldId="1352"/>
        </pc:sldMkLst>
        <pc:spChg chg="mod">
          <ac:chgData name="Mark Grimes" userId="b58058b7-2ab8-4142-95e7-f7e306e81118" providerId="ADAL" clId="{B8EB511D-5515-4991-A432-A1888E903984}" dt="2017-12-27T16:58:32.838" v="821" actId="20577"/>
          <ac:spMkLst>
            <pc:docMk/>
            <pc:sldMk cId="3241443629" sldId="1352"/>
            <ac:spMk id="2" creationId="{00000000-0000-0000-0000-000000000000}"/>
          </ac:spMkLst>
        </pc:spChg>
      </pc:sldChg>
      <pc:sldChg chg="ord">
        <pc:chgData name="Mark Grimes" userId="b58058b7-2ab8-4142-95e7-f7e306e81118" providerId="ADAL" clId="{B8EB511D-5515-4991-A432-A1888E903984}" dt="2017-12-27T17:02:18.419" v="889" actId="20577"/>
        <pc:sldMkLst>
          <pc:docMk/>
          <pc:sldMk cId="4079745048" sldId="1483"/>
        </pc:sldMkLst>
      </pc:sldChg>
      <pc:sldChg chg="ord modTransition modNotesTx">
        <pc:chgData name="Mark Grimes" userId="b58058b7-2ab8-4142-95e7-f7e306e81118" providerId="ADAL" clId="{B8EB511D-5515-4991-A432-A1888E903984}" dt="2017-12-27T17:04:25.846" v="1009" actId="20577"/>
        <pc:sldMkLst>
          <pc:docMk/>
          <pc:sldMk cId="2760001666" sldId="1484"/>
        </pc:sldMkLst>
      </pc:sldChg>
      <pc:sldChg chg="ord modTransition">
        <pc:chgData name="Mark Grimes" userId="b58058b7-2ab8-4142-95e7-f7e306e81118" providerId="ADAL" clId="{B8EB511D-5515-4991-A432-A1888E903984}" dt="2017-12-27T17:03:55.679" v="891" actId="20577"/>
        <pc:sldMkLst>
          <pc:docMk/>
          <pc:sldMk cId="2586170320" sldId="1485"/>
        </pc:sldMkLst>
      </pc:sldChg>
      <pc:sldChg chg="ord">
        <pc:chgData name="Mark Grimes" userId="b58058b7-2ab8-4142-95e7-f7e306e81118" providerId="ADAL" clId="{B8EB511D-5515-4991-A432-A1888E903984}" dt="2017-12-27T17:02:18.419" v="889" actId="20577"/>
        <pc:sldMkLst>
          <pc:docMk/>
          <pc:sldMk cId="3208686743" sldId="1487"/>
        </pc:sldMkLst>
      </pc:sldChg>
      <pc:sldChg chg="modSp">
        <pc:chgData name="Mark Grimes" userId="b58058b7-2ab8-4142-95e7-f7e306e81118" providerId="ADAL" clId="{B8EB511D-5515-4991-A432-A1888E903984}" dt="2017-12-27T14:44:23.839" v="23" actId="20577"/>
        <pc:sldMkLst>
          <pc:docMk/>
          <pc:sldMk cId="2551361494" sldId="1595"/>
        </pc:sldMkLst>
        <pc:spChg chg="mod">
          <ac:chgData name="Mark Grimes" userId="b58058b7-2ab8-4142-95e7-f7e306e81118" providerId="ADAL" clId="{B8EB511D-5515-4991-A432-A1888E903984}" dt="2017-12-27T14:44:23.839" v="23" actId="20577"/>
          <ac:spMkLst>
            <pc:docMk/>
            <pc:sldMk cId="2551361494" sldId="1595"/>
            <ac:spMk id="3" creationId="{00000000-0000-0000-0000-000000000000}"/>
          </ac:spMkLst>
        </pc:spChg>
      </pc:sldChg>
      <pc:sldChg chg="modSp add">
        <pc:chgData name="Mark Grimes" userId="b58058b7-2ab8-4142-95e7-f7e306e81118" providerId="ADAL" clId="{B8EB511D-5515-4991-A432-A1888E903984}" dt="2017-12-27T17:12:32.864" v="1412" actId="20577"/>
        <pc:sldMkLst>
          <pc:docMk/>
          <pc:sldMk cId="197240943" sldId="1687"/>
        </pc:sldMkLst>
        <pc:spChg chg="mod">
          <ac:chgData name="Mark Grimes" userId="b58058b7-2ab8-4142-95e7-f7e306e81118" providerId="ADAL" clId="{B8EB511D-5515-4991-A432-A1888E903984}" dt="2017-12-27T17:12:32.864" v="1412" actId="20577"/>
          <ac:spMkLst>
            <pc:docMk/>
            <pc:sldMk cId="197240943" sldId="1687"/>
            <ac:spMk id="6" creationId="{00000000-0000-0000-0000-000000000000}"/>
          </ac:spMkLst>
        </pc:spChg>
      </pc:sldChg>
      <pc:sldChg chg="add del ord">
        <pc:chgData name="Mark Grimes" userId="b58058b7-2ab8-4142-95e7-f7e306e81118" providerId="ADAL" clId="{B8EB511D-5515-4991-A432-A1888E903984}" dt="2017-12-27T14:43:24.024" v="6" actId="20577"/>
        <pc:sldMkLst>
          <pc:docMk/>
          <pc:sldMk cId="2648544721" sldId="1688"/>
        </pc:sldMkLst>
      </pc:sldChg>
      <pc:sldChg chg="modTransition">
        <pc:chgData name="Mark Grimes" userId="b58058b7-2ab8-4142-95e7-f7e306e81118" providerId="ADAL" clId="{B8EB511D-5515-4991-A432-A1888E903984}" dt="2017-12-27T18:13:23.840" v="1595" actId="20577"/>
        <pc:sldMkLst>
          <pc:docMk/>
          <pc:sldMk cId="2725224912" sldId="1690"/>
        </pc:sldMkLst>
      </pc:sldChg>
      <pc:sldChg chg="add modTransition modNotes modNotesTx">
        <pc:chgData name="Mark Grimes" userId="b58058b7-2ab8-4142-95e7-f7e306e81118" providerId="ADAL" clId="{B8EB511D-5515-4991-A432-A1888E903984}" dt="2017-12-27T14:52:17.474" v="758" actId="20577"/>
        <pc:sldMkLst>
          <pc:docMk/>
          <pc:sldMk cId="3416447271" sldId="1692"/>
        </pc:sldMkLst>
      </pc:sldChg>
      <pc:sldChg chg="modSp">
        <pc:chgData name="Mark Grimes" userId="b58058b7-2ab8-4142-95e7-f7e306e81118" providerId="ADAL" clId="{B8EB511D-5515-4991-A432-A1888E903984}" dt="2017-12-27T16:57:51.928" v="813" actId="20577"/>
        <pc:sldMkLst>
          <pc:docMk/>
          <pc:sldMk cId="1175728852" sldId="1694"/>
        </pc:sldMkLst>
        <pc:spChg chg="mod">
          <ac:chgData name="Mark Grimes" userId="b58058b7-2ab8-4142-95e7-f7e306e81118" providerId="ADAL" clId="{B8EB511D-5515-4991-A432-A1888E903984}" dt="2017-12-27T16:57:51.928" v="813" actId="20577"/>
          <ac:spMkLst>
            <pc:docMk/>
            <pc:sldMk cId="1175728852" sldId="1694"/>
            <ac:spMk id="2" creationId="{00000000-0000-0000-0000-000000000000}"/>
          </ac:spMkLst>
        </pc:spChg>
      </pc:sldChg>
      <pc:sldChg chg="modSp">
        <pc:chgData name="Mark Grimes" userId="b58058b7-2ab8-4142-95e7-f7e306e81118" providerId="ADAL" clId="{B8EB511D-5515-4991-A432-A1888E903984}" dt="2017-12-27T17:00:00.678" v="845" actId="20577"/>
        <pc:sldMkLst>
          <pc:docMk/>
          <pc:sldMk cId="3910846785" sldId="1695"/>
        </pc:sldMkLst>
        <pc:spChg chg="mod">
          <ac:chgData name="Mark Grimes" userId="b58058b7-2ab8-4142-95e7-f7e306e81118" providerId="ADAL" clId="{B8EB511D-5515-4991-A432-A1888E903984}" dt="2017-12-27T17:00:00.678" v="845" actId="20577"/>
          <ac:spMkLst>
            <pc:docMk/>
            <pc:sldMk cId="3910846785" sldId="1695"/>
            <ac:spMk id="2" creationId="{00000000-0000-0000-0000-000000000000}"/>
          </ac:spMkLst>
        </pc:spChg>
      </pc:sldChg>
      <pc:sldChg chg="modSp setBg">
        <pc:chgData name="Mark Grimes" userId="b58058b7-2ab8-4142-95e7-f7e306e81118" providerId="ADAL" clId="{B8EB511D-5515-4991-A432-A1888E903984}" dt="2017-12-27T17:01:05.502" v="872" actId="20577"/>
        <pc:sldMkLst>
          <pc:docMk/>
          <pc:sldMk cId="3376872641" sldId="1696"/>
        </pc:sldMkLst>
        <pc:spChg chg="mod">
          <ac:chgData name="Mark Grimes" userId="b58058b7-2ab8-4142-95e7-f7e306e81118" providerId="ADAL" clId="{B8EB511D-5515-4991-A432-A1888E903984}" dt="2017-12-27T17:00:32.179" v="870" actId="20577"/>
          <ac:spMkLst>
            <pc:docMk/>
            <pc:sldMk cId="3376872641" sldId="1696"/>
            <ac:spMk id="2" creationId="{00000000-0000-0000-0000-000000000000}"/>
          </ac:spMkLst>
        </pc:spChg>
      </pc:sldChg>
      <pc:sldChg chg="modSp">
        <pc:chgData name="Mark Grimes" userId="b58058b7-2ab8-4142-95e7-f7e306e81118" providerId="ADAL" clId="{B8EB511D-5515-4991-A432-A1888E903984}" dt="2017-12-27T17:01:44.225" v="878" actId="20577"/>
        <pc:sldMkLst>
          <pc:docMk/>
          <pc:sldMk cId="723777836" sldId="1697"/>
        </pc:sldMkLst>
        <pc:spChg chg="mod">
          <ac:chgData name="Mark Grimes" userId="b58058b7-2ab8-4142-95e7-f7e306e81118" providerId="ADAL" clId="{B8EB511D-5515-4991-A432-A1888E903984}" dt="2017-12-27T17:01:44.225" v="878" actId="20577"/>
          <ac:spMkLst>
            <pc:docMk/>
            <pc:sldMk cId="723777836" sldId="1697"/>
            <ac:spMk id="2" creationId="{00000000-0000-0000-0000-000000000000}"/>
          </ac:spMkLst>
        </pc:spChg>
      </pc:sldChg>
      <pc:sldChg chg="modSp">
        <pc:chgData name="Mark Grimes" userId="b58058b7-2ab8-4142-95e7-f7e306e81118" providerId="ADAL" clId="{B8EB511D-5515-4991-A432-A1888E903984}" dt="2017-12-27T17:04:57.817" v="1012" actId="20577"/>
        <pc:sldMkLst>
          <pc:docMk/>
          <pc:sldMk cId="2853656906" sldId="1699"/>
        </pc:sldMkLst>
        <pc:spChg chg="mod">
          <ac:chgData name="Mark Grimes" userId="b58058b7-2ab8-4142-95e7-f7e306e81118" providerId="ADAL" clId="{B8EB511D-5515-4991-A432-A1888E903984}" dt="2017-12-27T17:04:57.817" v="1012" actId="20577"/>
          <ac:spMkLst>
            <pc:docMk/>
            <pc:sldMk cId="2853656906" sldId="1699"/>
            <ac:spMk id="2" creationId="{00000000-0000-0000-0000-000000000000}"/>
          </ac:spMkLst>
        </pc:spChg>
      </pc:sldChg>
      <pc:sldChg chg="modSp">
        <pc:chgData name="Mark Grimes" userId="b58058b7-2ab8-4142-95e7-f7e306e81118" providerId="ADAL" clId="{B8EB511D-5515-4991-A432-A1888E903984}" dt="2017-12-27T17:05:17.930" v="1026" actId="20577"/>
        <pc:sldMkLst>
          <pc:docMk/>
          <pc:sldMk cId="1608330923" sldId="1700"/>
        </pc:sldMkLst>
        <pc:spChg chg="mod">
          <ac:chgData name="Mark Grimes" userId="b58058b7-2ab8-4142-95e7-f7e306e81118" providerId="ADAL" clId="{B8EB511D-5515-4991-A432-A1888E903984}" dt="2017-12-27T17:05:17.930" v="1026" actId="20577"/>
          <ac:spMkLst>
            <pc:docMk/>
            <pc:sldMk cId="1608330923" sldId="1700"/>
            <ac:spMk id="2" creationId="{00000000-0000-0000-0000-000000000000}"/>
          </ac:spMkLst>
        </pc:spChg>
      </pc:sldChg>
      <pc:sldChg chg="addSp modSp modNotesTx">
        <pc:chgData name="Mark Grimes" userId="b58058b7-2ab8-4142-95e7-f7e306e81118" providerId="ADAL" clId="{B8EB511D-5515-4991-A432-A1888E903984}" dt="2017-12-27T18:33:43.555" v="1683" actId="20577"/>
        <pc:sldMkLst>
          <pc:docMk/>
          <pc:sldMk cId="1138158422" sldId="1701"/>
        </pc:sldMkLst>
        <pc:spChg chg="mod">
          <ac:chgData name="Mark Grimes" userId="b58058b7-2ab8-4142-95e7-f7e306e81118" providerId="ADAL" clId="{B8EB511D-5515-4991-A432-A1888E903984}" dt="2017-12-27T17:06:22.433" v="1035" actId="20577"/>
          <ac:spMkLst>
            <pc:docMk/>
            <pc:sldMk cId="1138158422" sldId="1701"/>
            <ac:spMk id="2" creationId="{00000000-0000-0000-0000-000000000000}"/>
          </ac:spMkLst>
        </pc:spChg>
        <pc:spChg chg="add mod">
          <ac:chgData name="Mark Grimes" userId="b58058b7-2ab8-4142-95e7-f7e306e81118" providerId="ADAL" clId="{B8EB511D-5515-4991-A432-A1888E903984}" dt="2017-12-27T18:32:06.711" v="1668" actId="20577"/>
          <ac:spMkLst>
            <pc:docMk/>
            <pc:sldMk cId="1138158422" sldId="1701"/>
            <ac:spMk id="3" creationId="{687B3ED9-BEB0-4756-87A9-A34B6446FDD4}"/>
          </ac:spMkLst>
        </pc:spChg>
      </pc:sldChg>
      <pc:sldChg chg="addSp modSp modNotesTx">
        <pc:chgData name="Mark Grimes" userId="b58058b7-2ab8-4142-95e7-f7e306e81118" providerId="ADAL" clId="{B8EB511D-5515-4991-A432-A1888E903984}" dt="2017-12-27T18:42:03.294" v="1699" actId="20577"/>
        <pc:sldMkLst>
          <pc:docMk/>
          <pc:sldMk cId="1412113968" sldId="1702"/>
        </pc:sldMkLst>
        <pc:spChg chg="mod">
          <ac:chgData name="Mark Grimes" userId="b58058b7-2ab8-4142-95e7-f7e306e81118" providerId="ADAL" clId="{B8EB511D-5515-4991-A432-A1888E903984}" dt="2017-12-27T17:06:41.335" v="1047" actId="20577"/>
          <ac:spMkLst>
            <pc:docMk/>
            <pc:sldMk cId="1412113968" sldId="1702"/>
            <ac:spMk id="2" creationId="{00000000-0000-0000-0000-000000000000}"/>
          </ac:spMkLst>
        </pc:spChg>
        <pc:spChg chg="add mod">
          <ac:chgData name="Mark Grimes" userId="b58058b7-2ab8-4142-95e7-f7e306e81118" providerId="ADAL" clId="{B8EB511D-5515-4991-A432-A1888E903984}" dt="2017-12-27T18:40:50.187" v="1694" actId="20577"/>
          <ac:spMkLst>
            <pc:docMk/>
            <pc:sldMk cId="1412113968" sldId="1702"/>
            <ac:spMk id="3" creationId="{C7EACB95-EF29-49DF-A16C-8C94640A172C}"/>
          </ac:spMkLst>
        </pc:spChg>
      </pc:sldChg>
      <pc:sldChg chg="addSp modSp modNotesTx">
        <pc:chgData name="Mark Grimes" userId="b58058b7-2ab8-4142-95e7-f7e306e81118" providerId="ADAL" clId="{B8EB511D-5515-4991-A432-A1888E903984}" dt="2017-12-27T18:49:35.979" v="1717" actId="20577"/>
        <pc:sldMkLst>
          <pc:docMk/>
          <pc:sldMk cId="403146698" sldId="1703"/>
        </pc:sldMkLst>
        <pc:spChg chg="mod">
          <ac:chgData name="Mark Grimes" userId="b58058b7-2ab8-4142-95e7-f7e306e81118" providerId="ADAL" clId="{B8EB511D-5515-4991-A432-A1888E903984}" dt="2017-12-27T17:06:53.675" v="1056" actId="20577"/>
          <ac:spMkLst>
            <pc:docMk/>
            <pc:sldMk cId="403146698" sldId="1703"/>
            <ac:spMk id="2" creationId="{00000000-0000-0000-0000-000000000000}"/>
          </ac:spMkLst>
        </pc:spChg>
        <pc:spChg chg="add mod">
          <ac:chgData name="Mark Grimes" userId="b58058b7-2ab8-4142-95e7-f7e306e81118" providerId="ADAL" clId="{B8EB511D-5515-4991-A432-A1888E903984}" dt="2017-12-27T18:49:22.811" v="1715" actId="20577"/>
          <ac:spMkLst>
            <pc:docMk/>
            <pc:sldMk cId="403146698" sldId="1703"/>
            <ac:spMk id="3" creationId="{DE219E97-2342-4807-BC89-5F05DC7DCA9E}"/>
          </ac:spMkLst>
        </pc:spChg>
      </pc:sldChg>
      <pc:sldChg chg="addSp modSp">
        <pc:chgData name="Mark Grimes" userId="b58058b7-2ab8-4142-95e7-f7e306e81118" providerId="ADAL" clId="{B8EB511D-5515-4991-A432-A1888E903984}" dt="2017-12-27T18:50:10.203" v="1737" actId="20577"/>
        <pc:sldMkLst>
          <pc:docMk/>
          <pc:sldMk cId="3172361215" sldId="1704"/>
        </pc:sldMkLst>
        <pc:spChg chg="mod">
          <ac:chgData name="Mark Grimes" userId="b58058b7-2ab8-4142-95e7-f7e306e81118" providerId="ADAL" clId="{B8EB511D-5515-4991-A432-A1888E903984}" dt="2017-12-27T17:07:19.008" v="1078" actId="20577"/>
          <ac:spMkLst>
            <pc:docMk/>
            <pc:sldMk cId="3172361215" sldId="1704"/>
            <ac:spMk id="2" creationId="{00000000-0000-0000-0000-000000000000}"/>
          </ac:spMkLst>
        </pc:spChg>
        <pc:spChg chg="add mod">
          <ac:chgData name="Mark Grimes" userId="b58058b7-2ab8-4142-95e7-f7e306e81118" providerId="ADAL" clId="{B8EB511D-5515-4991-A432-A1888E903984}" dt="2017-12-27T18:50:10.203" v="1737" actId="20577"/>
          <ac:spMkLst>
            <pc:docMk/>
            <pc:sldMk cId="3172361215" sldId="1704"/>
            <ac:spMk id="3" creationId="{AB99B020-EDF2-40CE-98C9-3A5EAE22CB6E}"/>
          </ac:spMkLst>
        </pc:spChg>
      </pc:sldChg>
      <pc:sldChg chg="modSp">
        <pc:chgData name="Mark Grimes" userId="b58058b7-2ab8-4142-95e7-f7e306e81118" providerId="ADAL" clId="{B8EB511D-5515-4991-A432-A1888E903984}" dt="2017-12-27T17:07:35.763" v="1098" actId="20577"/>
        <pc:sldMkLst>
          <pc:docMk/>
          <pc:sldMk cId="950757043" sldId="1705"/>
        </pc:sldMkLst>
        <pc:spChg chg="mod">
          <ac:chgData name="Mark Grimes" userId="b58058b7-2ab8-4142-95e7-f7e306e81118" providerId="ADAL" clId="{B8EB511D-5515-4991-A432-A1888E903984}" dt="2017-12-27T17:07:35.763" v="1098" actId="20577"/>
          <ac:spMkLst>
            <pc:docMk/>
            <pc:sldMk cId="950757043" sldId="1705"/>
            <ac:spMk id="2" creationId="{00000000-0000-0000-0000-000000000000}"/>
          </ac:spMkLst>
        </pc:spChg>
      </pc:sldChg>
      <pc:sldChg chg="modSp">
        <pc:chgData name="Mark Grimes" userId="b58058b7-2ab8-4142-95e7-f7e306e81118" providerId="ADAL" clId="{B8EB511D-5515-4991-A432-A1888E903984}" dt="2017-12-27T17:07:51.102" v="1110" actId="20577"/>
        <pc:sldMkLst>
          <pc:docMk/>
          <pc:sldMk cId="2988919719" sldId="1706"/>
        </pc:sldMkLst>
        <pc:spChg chg="mod">
          <ac:chgData name="Mark Grimes" userId="b58058b7-2ab8-4142-95e7-f7e306e81118" providerId="ADAL" clId="{B8EB511D-5515-4991-A432-A1888E903984}" dt="2017-12-27T17:07:51.102" v="1110" actId="20577"/>
          <ac:spMkLst>
            <pc:docMk/>
            <pc:sldMk cId="2988919719" sldId="1706"/>
            <ac:spMk id="2" creationId="{00000000-0000-0000-0000-000000000000}"/>
          </ac:spMkLst>
        </pc:spChg>
      </pc:sldChg>
      <pc:sldChg chg="modSp">
        <pc:chgData name="Mark Grimes" userId="b58058b7-2ab8-4142-95e7-f7e306e81118" providerId="ADAL" clId="{B8EB511D-5515-4991-A432-A1888E903984}" dt="2017-12-27T17:08:07.690" v="1126" actId="20577"/>
        <pc:sldMkLst>
          <pc:docMk/>
          <pc:sldMk cId="3064175352" sldId="1707"/>
        </pc:sldMkLst>
        <pc:spChg chg="mod">
          <ac:chgData name="Mark Grimes" userId="b58058b7-2ab8-4142-95e7-f7e306e81118" providerId="ADAL" clId="{B8EB511D-5515-4991-A432-A1888E903984}" dt="2017-12-27T17:08:07.690" v="1126" actId="20577"/>
          <ac:spMkLst>
            <pc:docMk/>
            <pc:sldMk cId="3064175352" sldId="1707"/>
            <ac:spMk id="2" creationId="{00000000-0000-0000-0000-000000000000}"/>
          </ac:spMkLst>
        </pc:spChg>
      </pc:sldChg>
      <pc:sldChg chg="modSp">
        <pc:chgData name="Mark Grimes" userId="b58058b7-2ab8-4142-95e7-f7e306e81118" providerId="ADAL" clId="{B8EB511D-5515-4991-A432-A1888E903984}" dt="2017-12-27T17:08:26.197" v="1148" actId="20577"/>
        <pc:sldMkLst>
          <pc:docMk/>
          <pc:sldMk cId="2806744196" sldId="1708"/>
        </pc:sldMkLst>
        <pc:spChg chg="mod">
          <ac:chgData name="Mark Grimes" userId="b58058b7-2ab8-4142-95e7-f7e306e81118" providerId="ADAL" clId="{B8EB511D-5515-4991-A432-A1888E903984}" dt="2017-12-27T17:08:26.197" v="1148" actId="20577"/>
          <ac:spMkLst>
            <pc:docMk/>
            <pc:sldMk cId="2806744196" sldId="1708"/>
            <ac:spMk id="2" creationId="{00000000-0000-0000-0000-000000000000}"/>
          </ac:spMkLst>
        </pc:spChg>
      </pc:sldChg>
      <pc:sldChg chg="modSp">
        <pc:chgData name="Mark Grimes" userId="b58058b7-2ab8-4142-95e7-f7e306e81118" providerId="ADAL" clId="{B8EB511D-5515-4991-A432-A1888E903984}" dt="2017-12-27T17:08:51.112" v="1165" actId="20577"/>
        <pc:sldMkLst>
          <pc:docMk/>
          <pc:sldMk cId="1299594192" sldId="1709"/>
        </pc:sldMkLst>
        <pc:spChg chg="mod">
          <ac:chgData name="Mark Grimes" userId="b58058b7-2ab8-4142-95e7-f7e306e81118" providerId="ADAL" clId="{B8EB511D-5515-4991-A432-A1888E903984}" dt="2017-12-27T17:08:51.112" v="1165" actId="20577"/>
          <ac:spMkLst>
            <pc:docMk/>
            <pc:sldMk cId="1299594192" sldId="1709"/>
            <ac:spMk id="2" creationId="{00000000-0000-0000-0000-000000000000}"/>
          </ac:spMkLst>
        </pc:spChg>
      </pc:sldChg>
      <pc:sldChg chg="modSp">
        <pc:chgData name="Mark Grimes" userId="b58058b7-2ab8-4142-95e7-f7e306e81118" providerId="ADAL" clId="{B8EB511D-5515-4991-A432-A1888E903984}" dt="2017-12-27T17:09:28.570" v="1175" actId="20577"/>
        <pc:sldMkLst>
          <pc:docMk/>
          <pc:sldMk cId="2663916962" sldId="1710"/>
        </pc:sldMkLst>
        <pc:spChg chg="mod">
          <ac:chgData name="Mark Grimes" userId="b58058b7-2ab8-4142-95e7-f7e306e81118" providerId="ADAL" clId="{B8EB511D-5515-4991-A432-A1888E903984}" dt="2017-12-27T17:09:28.570" v="1175" actId="20577"/>
          <ac:spMkLst>
            <pc:docMk/>
            <pc:sldMk cId="2663916962" sldId="1710"/>
            <ac:spMk id="2" creationId="{00000000-0000-0000-0000-000000000000}"/>
          </ac:spMkLst>
        </pc:spChg>
      </pc:sldChg>
      <pc:sldChg chg="modSp">
        <pc:chgData name="Mark Grimes" userId="b58058b7-2ab8-4142-95e7-f7e306e81118" providerId="ADAL" clId="{B8EB511D-5515-4991-A432-A1888E903984}" dt="2017-12-27T17:09:41.962" v="1189" actId="20577"/>
        <pc:sldMkLst>
          <pc:docMk/>
          <pc:sldMk cId="1630401087" sldId="1711"/>
        </pc:sldMkLst>
        <pc:spChg chg="mod">
          <ac:chgData name="Mark Grimes" userId="b58058b7-2ab8-4142-95e7-f7e306e81118" providerId="ADAL" clId="{B8EB511D-5515-4991-A432-A1888E903984}" dt="2017-12-27T17:09:41.962" v="1189" actId="20577"/>
          <ac:spMkLst>
            <pc:docMk/>
            <pc:sldMk cId="1630401087" sldId="1711"/>
            <ac:spMk id="2" creationId="{00000000-0000-0000-0000-000000000000}"/>
          </ac:spMkLst>
        </pc:spChg>
      </pc:sldChg>
      <pc:sldChg chg="modSp">
        <pc:chgData name="Mark Grimes" userId="b58058b7-2ab8-4142-95e7-f7e306e81118" providerId="ADAL" clId="{B8EB511D-5515-4991-A432-A1888E903984}" dt="2017-12-27T17:09:54.409" v="1213" actId="20577"/>
        <pc:sldMkLst>
          <pc:docMk/>
          <pc:sldMk cId="1888965623" sldId="1712"/>
        </pc:sldMkLst>
        <pc:spChg chg="mod">
          <ac:chgData name="Mark Grimes" userId="b58058b7-2ab8-4142-95e7-f7e306e81118" providerId="ADAL" clId="{B8EB511D-5515-4991-A432-A1888E903984}" dt="2017-12-27T17:09:54.409" v="1213" actId="20577"/>
          <ac:spMkLst>
            <pc:docMk/>
            <pc:sldMk cId="1888965623" sldId="1712"/>
            <ac:spMk id="2" creationId="{00000000-0000-0000-0000-000000000000}"/>
          </ac:spMkLst>
        </pc:spChg>
      </pc:sldChg>
      <pc:sldChg chg="modSp">
        <pc:chgData name="Mark Grimes" userId="b58058b7-2ab8-4142-95e7-f7e306e81118" providerId="ADAL" clId="{B8EB511D-5515-4991-A432-A1888E903984}" dt="2017-12-27T17:10:19.290" v="1241" actId="20577"/>
        <pc:sldMkLst>
          <pc:docMk/>
          <pc:sldMk cId="3741566766" sldId="1713"/>
        </pc:sldMkLst>
        <pc:spChg chg="mod">
          <ac:chgData name="Mark Grimes" userId="b58058b7-2ab8-4142-95e7-f7e306e81118" providerId="ADAL" clId="{B8EB511D-5515-4991-A432-A1888E903984}" dt="2017-12-27T17:10:19.290" v="1241" actId="20577"/>
          <ac:spMkLst>
            <pc:docMk/>
            <pc:sldMk cId="3741566766" sldId="1713"/>
            <ac:spMk id="2" creationId="{00000000-0000-0000-0000-000000000000}"/>
          </ac:spMkLst>
        </pc:spChg>
      </pc:sldChg>
      <pc:sldChg chg="modSp">
        <pc:chgData name="Mark Grimes" userId="b58058b7-2ab8-4142-95e7-f7e306e81118" providerId="ADAL" clId="{B8EB511D-5515-4991-A432-A1888E903984}" dt="2017-12-27T17:10:40.103" v="1269" actId="20577"/>
        <pc:sldMkLst>
          <pc:docMk/>
          <pc:sldMk cId="3104217620" sldId="1714"/>
        </pc:sldMkLst>
        <pc:spChg chg="mod">
          <ac:chgData name="Mark Grimes" userId="b58058b7-2ab8-4142-95e7-f7e306e81118" providerId="ADAL" clId="{B8EB511D-5515-4991-A432-A1888E903984}" dt="2017-12-27T17:10:40.103" v="1269" actId="20577"/>
          <ac:spMkLst>
            <pc:docMk/>
            <pc:sldMk cId="3104217620" sldId="1714"/>
            <ac:spMk id="2" creationId="{00000000-0000-0000-0000-000000000000}"/>
          </ac:spMkLst>
        </pc:spChg>
      </pc:sldChg>
      <pc:sldChg chg="modSp">
        <pc:chgData name="Mark Grimes" userId="b58058b7-2ab8-4142-95e7-f7e306e81118" providerId="ADAL" clId="{B8EB511D-5515-4991-A432-A1888E903984}" dt="2017-12-27T17:10:57.844" v="1280" actId="20577"/>
        <pc:sldMkLst>
          <pc:docMk/>
          <pc:sldMk cId="945149690" sldId="1715"/>
        </pc:sldMkLst>
        <pc:spChg chg="mod">
          <ac:chgData name="Mark Grimes" userId="b58058b7-2ab8-4142-95e7-f7e306e81118" providerId="ADAL" clId="{B8EB511D-5515-4991-A432-A1888E903984}" dt="2017-12-27T17:10:57.844" v="1280" actId="20577"/>
          <ac:spMkLst>
            <pc:docMk/>
            <pc:sldMk cId="945149690" sldId="1715"/>
            <ac:spMk id="2" creationId="{00000000-0000-0000-0000-000000000000}"/>
          </ac:spMkLst>
        </pc:spChg>
      </pc:sldChg>
      <pc:sldChg chg="modSp">
        <pc:chgData name="Mark Grimes" userId="b58058b7-2ab8-4142-95e7-f7e306e81118" providerId="ADAL" clId="{B8EB511D-5515-4991-A432-A1888E903984}" dt="2017-12-27T17:13:43.707" v="1438" actId="20577"/>
        <pc:sldMkLst>
          <pc:docMk/>
          <pc:sldMk cId="3366440248" sldId="1716"/>
        </pc:sldMkLst>
        <pc:spChg chg="mod">
          <ac:chgData name="Mark Grimes" userId="b58058b7-2ab8-4142-95e7-f7e306e81118" providerId="ADAL" clId="{B8EB511D-5515-4991-A432-A1888E903984}" dt="2017-12-27T17:13:43.707" v="1438" actId="20577"/>
          <ac:spMkLst>
            <pc:docMk/>
            <pc:sldMk cId="3366440248" sldId="1716"/>
            <ac:spMk id="2" creationId="{00000000-0000-0000-0000-000000000000}"/>
          </ac:spMkLst>
        </pc:spChg>
      </pc:sldChg>
      <pc:sldChg chg="addSp delSp modSp new add setBg modNotesTx">
        <pc:chgData name="Mark Grimes" userId="b58058b7-2ab8-4142-95e7-f7e306e81118" providerId="ADAL" clId="{B8EB511D-5515-4991-A432-A1888E903984}" dt="2017-12-27T19:00:04.420" v="2524" actId="20577"/>
        <pc:sldMkLst>
          <pc:docMk/>
          <pc:sldMk cId="2995582117" sldId="1717"/>
        </pc:sldMkLst>
        <pc:spChg chg="del">
          <ac:chgData name="Mark Grimes" userId="b58058b7-2ab8-4142-95e7-f7e306e81118" providerId="ADAL" clId="{B8EB511D-5515-4991-A432-A1888E903984}" dt="2017-12-27T17:15:06.989" v="1440" actId="20577"/>
          <ac:spMkLst>
            <pc:docMk/>
            <pc:sldMk cId="2995582117" sldId="1717"/>
            <ac:spMk id="2" creationId="{81BD437C-327A-45FD-AD3D-6232646B70BC}"/>
          </ac:spMkLst>
        </pc:spChg>
        <pc:spChg chg="del">
          <ac:chgData name="Mark Grimes" userId="b58058b7-2ab8-4142-95e7-f7e306e81118" providerId="ADAL" clId="{B8EB511D-5515-4991-A432-A1888E903984}" dt="2017-12-27T17:15:06.989" v="1440" actId="20577"/>
          <ac:spMkLst>
            <pc:docMk/>
            <pc:sldMk cId="2995582117" sldId="1717"/>
            <ac:spMk id="3" creationId="{6E38E127-6601-4894-B40B-2BDF13A683FD}"/>
          </ac:spMkLst>
        </pc:spChg>
        <pc:spChg chg="add del">
          <ac:chgData name="Mark Grimes" userId="b58058b7-2ab8-4142-95e7-f7e306e81118" providerId="ADAL" clId="{B8EB511D-5515-4991-A432-A1888E903984}" dt="2017-12-27T17:17:58.703" v="1458" actId="20577"/>
          <ac:spMkLst>
            <pc:docMk/>
            <pc:sldMk cId="2995582117" sldId="1717"/>
            <ac:spMk id="8" creationId="{6918475B-0E29-4FFC-A4DC-B6D73B5FED66}"/>
          </ac:spMkLst>
        </pc:spChg>
        <pc:spChg chg="add mod ord">
          <ac:chgData name="Mark Grimes" userId="b58058b7-2ab8-4142-95e7-f7e306e81118" providerId="ADAL" clId="{B8EB511D-5515-4991-A432-A1888E903984}" dt="2017-12-27T17:20:14.948" v="1572" actId="114"/>
          <ac:spMkLst>
            <pc:docMk/>
            <pc:sldMk cId="2995582117" sldId="1717"/>
            <ac:spMk id="9" creationId="{32A657E7-C6D5-4FFF-9845-9583E5395C0E}"/>
          </ac:spMkLst>
        </pc:spChg>
        <pc:graphicFrameChg chg="add mod modGraphic">
          <ac:chgData name="Mark Grimes" userId="b58058b7-2ab8-4142-95e7-f7e306e81118" providerId="ADAL" clId="{B8EB511D-5515-4991-A432-A1888E903984}" dt="2017-12-27T17:20:22.051" v="1573" actId="14100"/>
          <ac:graphicFrameMkLst>
            <pc:docMk/>
            <pc:sldMk cId="2995582117" sldId="1717"/>
            <ac:graphicFrameMk id="5" creationId="{44672DBE-90CB-49E7-956A-34376FD284DC}"/>
          </ac:graphicFrameMkLst>
        </pc:graphicFrameChg>
        <pc:cxnChg chg="add mod">
          <ac:chgData name="Mark Grimes" userId="b58058b7-2ab8-4142-95e7-f7e306e81118" providerId="ADAL" clId="{B8EB511D-5515-4991-A432-A1888E903984}" dt="2017-12-27T17:21:21.837" v="1594" actId="1038"/>
          <ac:cxnSpMkLst>
            <pc:docMk/>
            <pc:sldMk cId="2995582117" sldId="1717"/>
            <ac:cxnSpMk id="7" creationId="{8F7A6781-AF9E-4F65-9F58-B5524A6F4EED}"/>
          </ac:cxnSpMkLst>
        </pc:cxnChg>
      </pc:sldChg>
      <pc:sldChg chg="add del">
        <pc:chgData name="Mark Grimes" userId="b58058b7-2ab8-4142-95e7-f7e306e81118" providerId="ADAL" clId="{B8EB511D-5515-4991-A432-A1888E903984}" dt="2017-12-27T18:13:54.158" v="1597" actId="20577"/>
        <pc:sldMkLst>
          <pc:docMk/>
          <pc:sldMk cId="823333960" sldId="1718"/>
        </pc:sldMkLst>
      </pc:sldChg>
      <pc:sldChg chg="add del">
        <pc:chgData name="Mark Grimes" userId="b58058b7-2ab8-4142-95e7-f7e306e81118" providerId="ADAL" clId="{B8EB511D-5515-4991-A432-A1888E903984}" dt="2017-12-27T18:13:54.158" v="1597" actId="20577"/>
        <pc:sldMkLst>
          <pc:docMk/>
          <pc:sldMk cId="2654084595" sldId="1719"/>
        </pc:sldMkLst>
      </pc:sldChg>
      <pc:sldChg chg="add">
        <pc:chgData name="Mark Grimes" userId="b58058b7-2ab8-4142-95e7-f7e306e81118" providerId="ADAL" clId="{B8EB511D-5515-4991-A432-A1888E903984}" dt="2017-12-27T18:15:07.486" v="1598" actId="20577"/>
        <pc:sldMkLst>
          <pc:docMk/>
          <pc:sldMk cId="2348081335" sldId="1720"/>
        </pc:sldMkLst>
      </pc:sldChg>
      <pc:sldChg chg="add">
        <pc:chgData name="Mark Grimes" userId="b58058b7-2ab8-4142-95e7-f7e306e81118" providerId="ADAL" clId="{B8EB511D-5515-4991-A432-A1888E903984}" dt="2017-12-27T18:15:34.375" v="1601" actId="20577"/>
        <pc:sldMkLst>
          <pc:docMk/>
          <pc:sldMk cId="458183266" sldId="1721"/>
        </pc:sldMkLst>
      </pc:sldChg>
      <pc:sldChg chg="add del modTransition">
        <pc:chgData name="Mark Grimes" userId="b58058b7-2ab8-4142-95e7-f7e306e81118" providerId="ADAL" clId="{B8EB511D-5515-4991-A432-A1888E903984}" dt="2017-12-27T18:16:54.852" v="1603" actId="20577"/>
        <pc:sldMkLst>
          <pc:docMk/>
          <pc:sldMk cId="1958098004" sldId="1722"/>
        </pc:sldMkLst>
      </pc:sldChg>
      <pc:sldChg chg="add">
        <pc:chgData name="Mark Grimes" userId="b58058b7-2ab8-4142-95e7-f7e306e81118" providerId="ADAL" clId="{B8EB511D-5515-4991-A432-A1888E903984}" dt="2017-12-27T18:29:30.876" v="1606" actId="20577"/>
        <pc:sldMkLst>
          <pc:docMk/>
          <pc:sldMk cId="983996206" sldId="1723"/>
        </pc:sldMkLst>
      </pc:sldChg>
      <pc:sldChg chg="add">
        <pc:chgData name="Mark Grimes" userId="b58058b7-2ab8-4142-95e7-f7e306e81118" providerId="ADAL" clId="{B8EB511D-5515-4991-A432-A1888E903984}" dt="2017-12-27T18:29:30.876" v="1606" actId="20577"/>
        <pc:sldMkLst>
          <pc:docMk/>
          <pc:sldMk cId="240495688" sldId="1724"/>
        </pc:sldMkLst>
      </pc:sldChg>
      <pc:sldChg chg="add">
        <pc:chgData name="Mark Grimes" userId="b58058b7-2ab8-4142-95e7-f7e306e81118" providerId="ADAL" clId="{B8EB511D-5515-4991-A432-A1888E903984}" dt="2017-12-27T18:29:30.876" v="1606" actId="20577"/>
        <pc:sldMkLst>
          <pc:docMk/>
          <pc:sldMk cId="923599322" sldId="1725"/>
        </pc:sldMkLst>
      </pc:sldChg>
      <pc:sldChg chg="add">
        <pc:chgData name="Mark Grimes" userId="b58058b7-2ab8-4142-95e7-f7e306e81118" providerId="ADAL" clId="{B8EB511D-5515-4991-A432-A1888E903984}" dt="2017-12-27T18:29:30.876" v="1606" actId="20577"/>
        <pc:sldMkLst>
          <pc:docMk/>
          <pc:sldMk cId="2081265870" sldId="1726"/>
        </pc:sldMkLst>
      </pc:sldChg>
      <pc:sldChg chg="add">
        <pc:chgData name="Mark Grimes" userId="b58058b7-2ab8-4142-95e7-f7e306e81118" providerId="ADAL" clId="{B8EB511D-5515-4991-A432-A1888E903984}" dt="2017-12-27T18:29:30.876" v="1606" actId="20577"/>
        <pc:sldMkLst>
          <pc:docMk/>
          <pc:sldMk cId="543541149" sldId="1727"/>
        </pc:sldMkLst>
      </pc:sldChg>
      <pc:sldChg chg="add">
        <pc:chgData name="Mark Grimes" userId="b58058b7-2ab8-4142-95e7-f7e306e81118" providerId="ADAL" clId="{B8EB511D-5515-4991-A432-A1888E903984}" dt="2017-12-27T18:29:30.876" v="1606" actId="20577"/>
        <pc:sldMkLst>
          <pc:docMk/>
          <pc:sldMk cId="3338714209" sldId="1728"/>
        </pc:sldMkLst>
      </pc:sldChg>
      <pc:sldChg chg="add setBg">
        <pc:chgData name="Mark Grimes" userId="b58058b7-2ab8-4142-95e7-f7e306e81118" providerId="ADAL" clId="{B8EB511D-5515-4991-A432-A1888E903984}" dt="2017-12-27T18:38:41.756" v="1685" actId="20577"/>
        <pc:sldMkLst>
          <pc:docMk/>
          <pc:sldMk cId="3177304163" sldId="1729"/>
        </pc:sldMkLst>
      </pc:sldChg>
      <pc:sldChg chg="add setBg">
        <pc:chgData name="Mark Grimes" userId="b58058b7-2ab8-4142-95e7-f7e306e81118" providerId="ADAL" clId="{B8EB511D-5515-4991-A432-A1888E903984}" dt="2017-12-27T18:38:41.756" v="1685" actId="20577"/>
        <pc:sldMkLst>
          <pc:docMk/>
          <pc:sldMk cId="4150702116" sldId="1730"/>
        </pc:sldMkLst>
      </pc:sldChg>
      <pc:sldChg chg="add del">
        <pc:chgData name="Mark Grimes" userId="b58058b7-2ab8-4142-95e7-f7e306e81118" providerId="ADAL" clId="{B8EB511D-5515-4991-A432-A1888E903984}" dt="2017-12-27T18:44:56.831" v="1704" actId="20577"/>
        <pc:sldMkLst>
          <pc:docMk/>
          <pc:sldMk cId="2134834681" sldId="1731"/>
        </pc:sldMkLst>
      </pc:sldChg>
      <pc:sldChg chg="modSp add">
        <pc:chgData name="Mark Grimes" userId="b58058b7-2ab8-4142-95e7-f7e306e81118" providerId="ADAL" clId="{B8EB511D-5515-4991-A432-A1888E903984}" dt="2017-12-27T18:55:23.983" v="1741" actId="404"/>
        <pc:sldMkLst>
          <pc:docMk/>
          <pc:sldMk cId="3508673539" sldId="1733"/>
        </pc:sldMkLst>
        <pc:spChg chg="mod">
          <ac:chgData name="Mark Grimes" userId="b58058b7-2ab8-4142-95e7-f7e306e81118" providerId="ADAL" clId="{B8EB511D-5515-4991-A432-A1888E903984}" dt="2017-12-27T18:55:23.983" v="1741" actId="404"/>
          <ac:spMkLst>
            <pc:docMk/>
            <pc:sldMk cId="3508673539" sldId="1733"/>
            <ac:spMk id="2" creationId="{5A5D78EE-0557-43BF-8CD0-5769DE244F9C}"/>
          </ac:spMkLst>
        </pc:spChg>
      </pc:sldChg>
      <pc:sldChg chg="add">
        <pc:chgData name="Mark Grimes" userId="b58058b7-2ab8-4142-95e7-f7e306e81118" providerId="ADAL" clId="{B8EB511D-5515-4991-A432-A1888E903984}" dt="2017-12-27T18:55:13.388" v="1739" actId="20577"/>
        <pc:sldMkLst>
          <pc:docMk/>
          <pc:sldMk cId="1274060310" sldId="1734"/>
        </pc:sldMkLst>
      </pc:sldChg>
      <pc:sldChg chg="add">
        <pc:chgData name="Mark Grimes" userId="b58058b7-2ab8-4142-95e7-f7e306e81118" providerId="ADAL" clId="{B8EB511D-5515-4991-A432-A1888E903984}" dt="2017-12-27T18:55:13.388" v="1739" actId="20577"/>
        <pc:sldMkLst>
          <pc:docMk/>
          <pc:sldMk cId="1883194516" sldId="1735"/>
        </pc:sldMkLst>
      </pc:sldChg>
      <pc:sldMasterChg chg="modSldLayout">
        <pc:chgData name="Mark Grimes" userId="b58058b7-2ab8-4142-95e7-f7e306e81118" providerId="ADAL" clId="{B8EB511D-5515-4991-A432-A1888E903984}" dt="2017-12-27T17:20:57.365" v="1575" actId="403"/>
        <pc:sldMasterMkLst>
          <pc:docMk/>
          <pc:sldMasterMk cId="1790270825" sldId="2147484082"/>
        </pc:sldMasterMkLst>
        <pc:sldLayoutChg chg="modSp">
          <pc:chgData name="Mark Grimes" userId="b58058b7-2ab8-4142-95e7-f7e306e81118" providerId="ADAL" clId="{B8EB511D-5515-4991-A432-A1888E903984}" dt="2017-12-27T17:20:57.365" v="1575" actId="403"/>
          <pc:sldLayoutMkLst>
            <pc:docMk/>
            <pc:sldMasterMk cId="1790270825" sldId="2147484082"/>
            <pc:sldLayoutMk cId="4075357253" sldId="2147484130"/>
          </pc:sldLayoutMkLst>
          <pc:spChg chg="mod">
            <ac:chgData name="Mark Grimes" userId="b58058b7-2ab8-4142-95e7-f7e306e81118" providerId="ADAL" clId="{B8EB511D-5515-4991-A432-A1888E903984}" dt="2017-12-27T17:20:57.365" v="1575" actId="403"/>
            <ac:spMkLst>
              <pc:docMk/>
              <pc:sldMasterMk cId="1790270825" sldId="2147484082"/>
              <pc:sldLayoutMk cId="4075357253" sldId="2147484130"/>
              <ac:spMk id="2" creationId="{00000000-0000-0000-0000-000000000000}"/>
            </ac:spMkLst>
          </pc:spChg>
        </pc:sldLayoutChg>
      </pc:sldMasterChg>
    </pc:docChg>
  </pc:docChgLst>
  <pc:docChgLst>
    <pc:chgData name="Mark Grimes" userId="b58058b7-2ab8-4142-95e7-f7e306e81118" providerId="ADAL" clId="{597200FC-D770-4E33-9C6C-C2D28975BEF5}"/>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5" dt="2017-05-08T10:46:55.188" idx="7">
    <p:pos x="4223" y="1935"/>
    <p:text>Thad, she writes "The badge under ‘latency’ needs to say: &lt;10ms 99Th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5-25T10:30:25.802" idx="1">
    <p:pos x="10" y="10"/>
    <p:text>I moved these from the Security Deck.  Trying to keep that SAW specific to Azure Security overvall and specific Azure Security Features e.g. Key Vault and Security Center</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50ED9-8094-42DF-9D5A-6A831E9331C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937FE73-412E-4FFA-99D6-562B968F143E}">
      <dgm:prSet phldrT="[Text]"/>
      <dgm:spPr/>
      <dgm:t>
        <a:bodyPr lIns="182880" tIns="91440" rIns="182880" bIns="91440"/>
        <a:lstStyle/>
        <a:p>
          <a:r>
            <a:rPr lang="en-US" b="0" dirty="0">
              <a:latin typeface="Segoe UI Semibold" panose="020B0702040204020203" pitchFamily="34" charset="0"/>
              <a:cs typeface="Segoe UI Semibold" panose="020B0702040204020203" pitchFamily="34" charset="0"/>
            </a:rPr>
            <a:t>Azure Batch:</a:t>
          </a:r>
          <a:r>
            <a:rPr lang="en-US" b="1" dirty="0"/>
            <a:t> </a:t>
          </a:r>
          <a:r>
            <a:rPr lang="en-US" b="0" dirty="0"/>
            <a:t>Create pools of VMs and define work artifacts (work items) that will be schedule for processing. Azure Batch brings with it an API to support the infrastructure. No need to manually build servers and software libraries to handle job scheduling.  </a:t>
          </a:r>
          <a:r>
            <a:rPr lang="en-US" b="1" dirty="0"/>
            <a:t>  </a:t>
          </a:r>
        </a:p>
      </dgm:t>
    </dgm:pt>
    <dgm:pt modelId="{AA026CE9-151E-4F0D-9724-F062734453C2}" type="parTrans" cxnId="{F0BE4BC6-BAB4-4EFC-B363-2B9899075EF7}">
      <dgm:prSet/>
      <dgm:spPr/>
      <dgm:t>
        <a:bodyPr/>
        <a:lstStyle/>
        <a:p>
          <a:endParaRPr lang="en-US"/>
        </a:p>
      </dgm:t>
    </dgm:pt>
    <dgm:pt modelId="{0CBCC527-BC4A-4A57-B82E-AF33046E2916}" type="sibTrans" cxnId="{F0BE4BC6-BAB4-4EFC-B363-2B9899075EF7}">
      <dgm:prSet/>
      <dgm:spPr/>
      <dgm:t>
        <a:bodyPr/>
        <a:lstStyle/>
        <a:p>
          <a:endParaRPr lang="en-US"/>
        </a:p>
      </dgm:t>
    </dgm:pt>
    <dgm:pt modelId="{5C82ED25-AC9A-41CE-90C6-1C8E9F36C9F3}">
      <dgm:prSet phldrT="[Text]"/>
      <dgm:spPr/>
      <dgm:t>
        <a:bodyPr lIns="182880" tIns="91440" rIns="182880" bIns="91440"/>
        <a:lstStyle/>
        <a:p>
          <a:r>
            <a:rPr lang="en-US" b="0" dirty="0">
              <a:latin typeface="Segoe UI Semibold" panose="020B0702040204020203" pitchFamily="34" charset="0"/>
              <a:cs typeface="Segoe UI Semibold" panose="020B0702040204020203" pitchFamily="34" charset="0"/>
            </a:rPr>
            <a:t>Azure Batch Apps: </a:t>
          </a:r>
          <a:r>
            <a:rPr lang="en-US" b="0" dirty="0"/>
            <a:t>Azure Batch Apps take Azure Batch a step further. The goal is to publish an “app” that is essentially a service that will allow data to be fed to it, and it will run as needed. New ability to monitor the jobs through the portal and REST APIs is provided.</a:t>
          </a:r>
          <a:endParaRPr lang="en-US" b="1" dirty="0"/>
        </a:p>
      </dgm:t>
    </dgm:pt>
    <dgm:pt modelId="{3686B0EF-704F-4E93-87BF-BCCF0F590F7E}" type="sibTrans" cxnId="{A231070D-F9C2-4F0A-949C-EE1AB6391BE9}">
      <dgm:prSet/>
      <dgm:spPr/>
      <dgm:t>
        <a:bodyPr/>
        <a:lstStyle/>
        <a:p>
          <a:endParaRPr lang="en-US"/>
        </a:p>
      </dgm:t>
    </dgm:pt>
    <dgm:pt modelId="{1CF12C78-8694-43EC-A240-9F8FAF39FD02}" type="parTrans" cxnId="{A231070D-F9C2-4F0A-949C-EE1AB6391BE9}">
      <dgm:prSet/>
      <dgm:spPr/>
      <dgm:t>
        <a:bodyPr/>
        <a:lstStyle/>
        <a:p>
          <a:endParaRPr lang="en-US"/>
        </a:p>
      </dgm:t>
    </dgm:pt>
    <dgm:pt modelId="{28BFC2FF-AAE6-4A7B-B2F4-92C607742C72}" type="pres">
      <dgm:prSet presAssocID="{93E50ED9-8094-42DF-9D5A-6A831E9331C9}" presName="diagram" presStyleCnt="0">
        <dgm:presLayoutVars>
          <dgm:dir/>
          <dgm:resizeHandles val="exact"/>
        </dgm:presLayoutVars>
      </dgm:prSet>
      <dgm:spPr/>
    </dgm:pt>
    <dgm:pt modelId="{B2F2C329-5122-4610-B82D-C10F0B6DC02D}" type="pres">
      <dgm:prSet presAssocID="{3937FE73-412E-4FFA-99D6-562B968F143E}" presName="node" presStyleLbl="node1" presStyleIdx="0" presStyleCnt="2" custScaleX="125082" custScaleY="168188">
        <dgm:presLayoutVars>
          <dgm:bulletEnabled val="1"/>
        </dgm:presLayoutVars>
      </dgm:prSet>
      <dgm:spPr/>
    </dgm:pt>
    <dgm:pt modelId="{42036D29-D80F-47CE-9D08-3D9B2F0C4031}" type="pres">
      <dgm:prSet presAssocID="{0CBCC527-BC4A-4A57-B82E-AF33046E2916}" presName="sibTrans" presStyleCnt="0"/>
      <dgm:spPr/>
    </dgm:pt>
    <dgm:pt modelId="{BECECC3C-5AD2-4529-87FD-7FCA9E8C1AFB}" type="pres">
      <dgm:prSet presAssocID="{5C82ED25-AC9A-41CE-90C6-1C8E9F36C9F3}" presName="node" presStyleLbl="node1" presStyleIdx="1" presStyleCnt="2" custScaleX="126519" custScaleY="175019">
        <dgm:presLayoutVars>
          <dgm:bulletEnabled val="1"/>
        </dgm:presLayoutVars>
      </dgm:prSet>
      <dgm:spPr/>
    </dgm:pt>
  </dgm:ptLst>
  <dgm:cxnLst>
    <dgm:cxn modelId="{A231070D-F9C2-4F0A-949C-EE1AB6391BE9}" srcId="{93E50ED9-8094-42DF-9D5A-6A831E9331C9}" destId="{5C82ED25-AC9A-41CE-90C6-1C8E9F36C9F3}" srcOrd="1" destOrd="0" parTransId="{1CF12C78-8694-43EC-A240-9F8FAF39FD02}" sibTransId="{3686B0EF-704F-4E93-87BF-BCCF0F590F7E}"/>
    <dgm:cxn modelId="{6DFBFE5F-938B-4F9A-A8FB-68762A42588C}" type="presOf" srcId="{5C82ED25-AC9A-41CE-90C6-1C8E9F36C9F3}" destId="{BECECC3C-5AD2-4529-87FD-7FCA9E8C1AFB}" srcOrd="0" destOrd="0" presId="urn:microsoft.com/office/officeart/2005/8/layout/default"/>
    <dgm:cxn modelId="{85B36843-C843-4B88-AED0-D957801CFC83}" type="presOf" srcId="{3937FE73-412E-4FFA-99D6-562B968F143E}" destId="{B2F2C329-5122-4610-B82D-C10F0B6DC02D}" srcOrd="0" destOrd="0" presId="urn:microsoft.com/office/officeart/2005/8/layout/default"/>
    <dgm:cxn modelId="{F0BE4BC6-BAB4-4EFC-B363-2B9899075EF7}" srcId="{93E50ED9-8094-42DF-9D5A-6A831E9331C9}" destId="{3937FE73-412E-4FFA-99D6-562B968F143E}" srcOrd="0" destOrd="0" parTransId="{AA026CE9-151E-4F0D-9724-F062734453C2}" sibTransId="{0CBCC527-BC4A-4A57-B82E-AF33046E2916}"/>
    <dgm:cxn modelId="{BC8C43DA-CD8B-4882-8563-6D30BC6BF507}" type="presOf" srcId="{93E50ED9-8094-42DF-9D5A-6A831E9331C9}" destId="{28BFC2FF-AAE6-4A7B-B2F4-92C607742C72}" srcOrd="0" destOrd="0" presId="urn:microsoft.com/office/officeart/2005/8/layout/default"/>
    <dgm:cxn modelId="{C3B09B94-7B6C-48B4-9121-913C7C439712}" type="presParOf" srcId="{28BFC2FF-AAE6-4A7B-B2F4-92C607742C72}" destId="{B2F2C329-5122-4610-B82D-C10F0B6DC02D}" srcOrd="0" destOrd="0" presId="urn:microsoft.com/office/officeart/2005/8/layout/default"/>
    <dgm:cxn modelId="{CC3EA1F9-8F33-425E-B139-5BC2FBCB4838}" type="presParOf" srcId="{28BFC2FF-AAE6-4A7B-B2F4-92C607742C72}" destId="{42036D29-D80F-47CE-9D08-3D9B2F0C4031}" srcOrd="1" destOrd="0" presId="urn:microsoft.com/office/officeart/2005/8/layout/default"/>
    <dgm:cxn modelId="{E55BEB3C-6CC0-42C4-A3AF-717797A671DA}" type="presParOf" srcId="{28BFC2FF-AAE6-4A7B-B2F4-92C607742C72}" destId="{BECECC3C-5AD2-4529-87FD-7FCA9E8C1AFB}"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lstStyle/>
        <a:p>
          <a:r>
            <a:rPr lang="en-US" sz="1800" dirty="0"/>
            <a:t>Place all assets in cloud services, including code and other installations required to run the application. Everything must be included in the cloud service package and scripts installation.</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lstStyle/>
        <a:p>
          <a:r>
            <a:rPr lang="en-US" sz="1800" dirty="0"/>
            <a:t>Consider the deployment models that will be given when updating the application. There exist a few options, so it’s important to understand the pros and cons.</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lstStyle/>
        <a:p>
          <a:r>
            <a:rPr lang="en-US" sz="1800" dirty="0"/>
            <a:t>Consider the ability of multiple running deployment models for your cloud service. It’s possible to have multiple deployments in the form of production, test, and staging. </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C5C7C8D5-F215-444E-B39F-6BEB1A08A31D}">
      <dgm:prSet custT="1"/>
      <dgm:spPr/>
      <dgm:t>
        <a:bodyPr/>
        <a:lstStyle/>
        <a:p>
          <a:endParaRPr lang="en-US" sz="1800" dirty="0"/>
        </a:p>
      </dgm:t>
    </dgm:pt>
    <dgm:pt modelId="{95F058D4-1656-4CE9-BD6A-1E6AA2A9640C}" type="parTrans" cxnId="{15EE085B-C1BF-4171-947A-B68E748D1A12}">
      <dgm:prSet/>
      <dgm:spPr/>
      <dgm:t>
        <a:bodyPr/>
        <a:lstStyle/>
        <a:p>
          <a:endParaRPr lang="en-US"/>
        </a:p>
      </dgm:t>
    </dgm:pt>
    <dgm:pt modelId="{84952601-54D1-4E59-A52B-ED39DAFFE7B8}" type="sibTrans" cxnId="{15EE085B-C1BF-4171-947A-B68E748D1A12}">
      <dgm:prSet/>
      <dgm:spPr/>
      <dgm:t>
        <a:bodyPr/>
        <a:lstStyle/>
        <a:p>
          <a:endParaRPr lang="en-US"/>
        </a:p>
      </dgm:t>
    </dgm:pt>
    <dgm:pt modelId="{9D5C7DDF-1E8C-429C-9CB6-83294A47803B}">
      <dgm:prSet custT="1"/>
      <dgm:spPr/>
      <dgm:t>
        <a:bodyPr/>
        <a:lstStyle/>
        <a:p>
          <a:endParaRPr lang="en-US" sz="1800" dirty="0"/>
        </a:p>
      </dgm:t>
    </dgm:pt>
    <dgm:pt modelId="{26EFF28B-27C4-4FA8-8210-8F8B8D293BA1}" type="parTrans" cxnId="{D4F5C09A-8A8E-4F27-8765-D9784BE1659B}">
      <dgm:prSet/>
      <dgm:spPr/>
      <dgm:t>
        <a:bodyPr/>
        <a:lstStyle/>
        <a:p>
          <a:endParaRPr lang="en-US"/>
        </a:p>
      </dgm:t>
    </dgm:pt>
    <dgm:pt modelId="{B7468947-5C49-4BD5-8CD8-AE84BB0766CF}" type="sibTrans" cxnId="{D4F5C09A-8A8E-4F27-8765-D9784BE1659B}">
      <dgm:prSet/>
      <dgm:spPr/>
      <dgm:t>
        <a:bodyPr/>
        <a:lstStyle/>
        <a:p>
          <a:endParaRPr lang="en-US"/>
        </a:p>
      </dgm:t>
    </dgm:pt>
    <dgm:pt modelId="{D25AB28B-5B98-4EAF-99BE-82236FE0FCA6}">
      <dgm:prSet custT="1"/>
      <dgm:spPr/>
      <dgm:t>
        <a:bodyPr/>
        <a:lstStyle/>
        <a:p>
          <a:endParaRPr lang="en-US" sz="1800" dirty="0"/>
        </a:p>
      </dgm:t>
    </dgm:pt>
    <dgm:pt modelId="{14DA52DC-88C0-4AEC-8D32-45224A4F2C38}" type="parTrans" cxnId="{1893FA9A-BACD-4839-A246-D3E20BF7C632}">
      <dgm:prSet/>
      <dgm:spPr/>
      <dgm:t>
        <a:bodyPr/>
        <a:lstStyle/>
        <a:p>
          <a:endParaRPr lang="en-US"/>
        </a:p>
      </dgm:t>
    </dgm:pt>
    <dgm:pt modelId="{DAC9BE10-EF50-4F67-9D80-F7C64C85F60B}" type="sibTrans" cxnId="{1893FA9A-BACD-4839-A246-D3E20BF7C632}">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95580"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76DC1319-3BF0-439A-9975-2AD2DCC4152E}" srcId="{83F67AFC-B961-4375-BDCF-8365D2FED456}" destId="{59CD0C11-2FEE-4BE3-BD72-54F0E7C6908E}" srcOrd="0" destOrd="0" parTransId="{F32D812B-E2B9-4ED1-BC6A-97E169C9E0D6}" sibTransId="{6D9C1B24-2426-4F6D-97C1-A6E2711245BC}"/>
    <dgm:cxn modelId="{B323D938-4C55-446F-94EB-EFFBA5635AEA}" type="presOf" srcId="{D25AB28B-5B98-4EAF-99BE-82236FE0FCA6}" destId="{552042D3-DA16-49BF-8955-96746597232F}" srcOrd="0" destOrd="1" presId="urn:microsoft.com/office/officeart/2005/8/layout/vList6"/>
    <dgm:cxn modelId="{15EE085B-C1BF-4171-947A-B68E748D1A12}" srcId="{2E07414F-51EB-4B5C-AB9D-B48D69987480}" destId="{C5C7C8D5-F215-444E-B39F-6BEB1A08A31D}" srcOrd="1" destOrd="0" parTransId="{95F058D4-1656-4CE9-BD6A-1E6AA2A9640C}" sibTransId="{84952601-54D1-4E59-A52B-ED39DAFFE7B8}"/>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F822AD73-D7DF-49B9-82F6-7F78BD3A0E9C}" type="presOf" srcId="{05B79ADD-EF3B-450C-B561-7D2B8FE16335}" destId="{EA7AC903-2A0A-4CDC-9304-DC3823D9B040}" srcOrd="0" destOrd="0" presId="urn:microsoft.com/office/officeart/2005/8/layout/vList6"/>
    <dgm:cxn modelId="{B44BC077-3938-4DAB-A48D-3675A9EC80CE}" type="presOf" srcId="{C5C7C8D5-F215-444E-B39F-6BEB1A08A31D}" destId="{0A8113A1-F9D1-4A5B-9F7B-7AADFE9A6A65}" srcOrd="0" destOrd="1"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D4F5C09A-8A8E-4F27-8765-D9784BE1659B}" srcId="{E6841D98-CCB6-4ACD-A770-599D15DC964D}" destId="{9D5C7DDF-1E8C-429C-9CB6-83294A47803B}" srcOrd="1" destOrd="0" parTransId="{26EFF28B-27C4-4FA8-8210-8F8B8D293BA1}" sibTransId="{B7468947-5C49-4BD5-8CD8-AE84BB0766CF}"/>
    <dgm:cxn modelId="{1893FA9A-BACD-4839-A246-D3E20BF7C632}" srcId="{83F67AFC-B961-4375-BDCF-8365D2FED456}" destId="{D25AB28B-5B98-4EAF-99BE-82236FE0FCA6}" srcOrd="1" destOrd="0" parTransId="{14DA52DC-88C0-4AEC-8D32-45224A4F2C38}" sibTransId="{DAC9BE10-EF50-4F67-9D80-F7C64C85F60B}"/>
    <dgm:cxn modelId="{ABB2DAF7-97B0-46A9-BF14-FA34C99D5ED7}" type="presOf" srcId="{9D5C7DDF-1E8C-429C-9CB6-83294A47803B}" destId="{AD4923FE-E322-4BB7-B593-6A6239D3FAE8}" srcOrd="0" destOrd="1" presId="urn:microsoft.com/office/officeart/2005/8/layout/vList6"/>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lstStyle/>
        <a:p>
          <a:r>
            <a:rPr lang="en-US" sz="1800" dirty="0"/>
            <a:t>Decide on the amount of instances for Web and Worker roles. Web and Worker roles require at least two instances to provide fault tolerance for the automatic maintenance nature of PaaS.</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lstStyle/>
        <a:p>
          <a:r>
            <a:rPr lang="en-US" sz="1800" dirty="0"/>
            <a:t>Consider Web and/or Worker roles if the application requires installation of binaries on the web or application server.</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lstStyle/>
        <a:p>
          <a:r>
            <a:rPr lang="en-US" sz="1800" dirty="0"/>
            <a:t>Understand that Virtual Networking is common to allow the communication needed for databases, management services, and other services but it’s not a hard requirement for deploying Web or Worker role applications. </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AA690D9F-F9DE-4279-AE3D-5200AAA0DFB7}">
      <dgm:prSet custT="1"/>
      <dgm:spPr/>
      <dgm:t>
        <a:bodyPr/>
        <a:lstStyle/>
        <a:p>
          <a:endParaRPr lang="en-US" sz="1800" dirty="0"/>
        </a:p>
      </dgm:t>
    </dgm:pt>
    <dgm:pt modelId="{AA58E221-3F20-4F3B-915B-B9B9497712A9}" type="parTrans" cxnId="{7E3C92A6-AEFF-486E-9527-4B8551DAD077}">
      <dgm:prSet/>
      <dgm:spPr/>
      <dgm:t>
        <a:bodyPr/>
        <a:lstStyle/>
        <a:p>
          <a:endParaRPr lang="en-US"/>
        </a:p>
      </dgm:t>
    </dgm:pt>
    <dgm:pt modelId="{89548DB5-BD86-46AB-BFB4-614C8867B106}" type="sibTrans" cxnId="{7E3C92A6-AEFF-486E-9527-4B8551DAD077}">
      <dgm:prSet/>
      <dgm:spPr/>
      <dgm:t>
        <a:bodyPr/>
        <a:lstStyle/>
        <a:p>
          <a:endParaRPr lang="en-US"/>
        </a:p>
      </dgm:t>
    </dgm:pt>
    <dgm:pt modelId="{C7A8B969-2EB8-428A-B849-733E719E53CC}">
      <dgm:prSet custT="1"/>
      <dgm:spPr/>
      <dgm:t>
        <a:bodyPr/>
        <a:lstStyle/>
        <a:p>
          <a:endParaRPr lang="en-US" sz="1800" dirty="0"/>
        </a:p>
      </dgm:t>
    </dgm:pt>
    <dgm:pt modelId="{0575737A-98B9-4F73-8259-7E98D3225D8B}" type="parTrans" cxnId="{D5673C01-DF3B-4C8E-858F-ADB758B148BC}">
      <dgm:prSet/>
      <dgm:spPr/>
      <dgm:t>
        <a:bodyPr/>
        <a:lstStyle/>
        <a:p>
          <a:endParaRPr lang="en-US"/>
        </a:p>
      </dgm:t>
    </dgm:pt>
    <dgm:pt modelId="{7B70024B-0A43-410B-8178-82728286BB53}" type="sibTrans" cxnId="{D5673C01-DF3B-4C8E-858F-ADB758B148BC}">
      <dgm:prSet/>
      <dgm:spPr/>
      <dgm:t>
        <a:bodyPr/>
        <a:lstStyle/>
        <a:p>
          <a:endParaRPr lang="en-US"/>
        </a:p>
      </dgm:t>
    </dgm:pt>
    <dgm:pt modelId="{4B700B4D-F372-483B-984B-ADF7D7B129FD}">
      <dgm:prSet custT="1"/>
      <dgm:spPr/>
      <dgm:t>
        <a:bodyPr lIns="182880" tIns="91440" rIns="182880"/>
        <a:lstStyle/>
        <a:p>
          <a:endParaRPr lang="en-US" sz="1800" dirty="0"/>
        </a:p>
      </dgm:t>
    </dgm:pt>
    <dgm:pt modelId="{7636E0CD-F741-438B-B75A-20471E955CC4}" type="parTrans" cxnId="{44AEC1E2-1B48-4249-A181-3FE5BEF8E040}">
      <dgm:prSet/>
      <dgm:spPr/>
      <dgm:t>
        <a:bodyPr/>
        <a:lstStyle/>
        <a:p>
          <a:endParaRPr lang="en-US"/>
        </a:p>
      </dgm:t>
    </dgm:pt>
    <dgm:pt modelId="{8A34498D-DA8D-46D4-B02E-25C828B46B5B}" type="sibTrans" cxnId="{44AEC1E2-1B48-4249-A181-3FE5BEF8E040}">
      <dgm:prSet/>
      <dgm:spPr/>
      <dgm:t>
        <a:bodyPr/>
        <a:lstStyle/>
        <a:p>
          <a:endParaRPr lang="en-US"/>
        </a:p>
      </dgm:t>
    </dgm:pt>
    <dgm:pt modelId="{2C395612-C668-45A2-94D4-2BB66507D309}">
      <dgm:prSet custT="1"/>
      <dgm:spPr/>
      <dgm:t>
        <a:bodyPr/>
        <a:lstStyle/>
        <a:p>
          <a:endParaRPr lang="en-US" sz="1800" dirty="0"/>
        </a:p>
      </dgm:t>
    </dgm:pt>
    <dgm:pt modelId="{CB3D18A4-AB1B-4BC7-910F-273F927B5DF1}" type="parTrans" cxnId="{FB6AE232-E864-46E4-937B-DF39C2BA14FD}">
      <dgm:prSet/>
      <dgm:spPr/>
      <dgm:t>
        <a:bodyPr/>
        <a:lstStyle/>
        <a:p>
          <a:endParaRPr lang="en-US"/>
        </a:p>
      </dgm:t>
    </dgm:pt>
    <dgm:pt modelId="{5CB71357-71BB-48E0-B139-F9A0F757F76A}" type="sibTrans" cxnId="{FB6AE232-E864-46E4-937B-DF39C2BA14FD}">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X="84135" custScaleY="273599" custLinFactNeighborX="-5377" custLinFactNeighborY="1018">
        <dgm:presLayoutVars>
          <dgm:bulletEnabled val="1"/>
        </dgm:presLayoutVars>
      </dgm:prSet>
      <dgm:spPr/>
    </dgm:pt>
    <dgm:pt modelId="{0A8113A1-F9D1-4A5B-9F7B-7AADFE9A6A65}" type="pres">
      <dgm:prSet presAssocID="{2E07414F-51EB-4B5C-AB9D-B48D69987480}" presName="childShp" presStyleLbl="bgAccFollowNode1" presStyleIdx="0" presStyleCnt="3" custScaleX="108224"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84111" custScaleY="272747" custLinFactNeighborX="-7351"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7370"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84135" custScaleY="394259" custLinFactNeighborX="-3089">
        <dgm:presLayoutVars>
          <dgm:bulletEnabled val="1"/>
        </dgm:presLayoutVars>
      </dgm:prSet>
      <dgm:spPr/>
    </dgm:pt>
    <dgm:pt modelId="{552042D3-DA16-49BF-8955-96746597232F}" type="pres">
      <dgm:prSet presAssocID="{83F67AFC-B961-4375-BDCF-8365D2FED456}" presName="childShp" presStyleLbl="bgAccFollowNode1" presStyleIdx="2" presStyleCnt="3" custScaleX="108756" custScaleY="456583" custLinFactNeighborX="-3195">
        <dgm:presLayoutVars>
          <dgm:bulletEnabled val="1"/>
        </dgm:presLayoutVars>
      </dgm:prSet>
      <dgm:spPr/>
    </dgm:pt>
  </dgm:ptLst>
  <dgm:cxnLst>
    <dgm:cxn modelId="{D5673C01-DF3B-4C8E-858F-ADB758B148BC}" srcId="{E6841D98-CCB6-4ACD-A770-599D15DC964D}" destId="{C7A8B969-2EB8-428A-B849-733E719E53CC}" srcOrd="1" destOrd="0" parTransId="{0575737A-98B9-4F73-8259-7E98D3225D8B}" sibTransId="{7B70024B-0A43-410B-8178-82728286BB53}"/>
    <dgm:cxn modelId="{76DC1319-3BF0-439A-9975-2AD2DCC4152E}" srcId="{83F67AFC-B961-4375-BDCF-8365D2FED456}" destId="{59CD0C11-2FEE-4BE3-BD72-54F0E7C6908E}" srcOrd="0" destOrd="0" parTransId="{F32D812B-E2B9-4ED1-BC6A-97E169C9E0D6}" sibTransId="{6D9C1B24-2426-4F6D-97C1-A6E2711245BC}"/>
    <dgm:cxn modelId="{04CF092D-C724-4BE4-96F3-17E813F8F53B}" type="presOf" srcId="{AA690D9F-F9DE-4279-AE3D-5200AAA0DFB7}" destId="{0A8113A1-F9D1-4A5B-9F7B-7AADFE9A6A65}" srcOrd="0" destOrd="1" presId="urn:microsoft.com/office/officeart/2005/8/layout/vList6"/>
    <dgm:cxn modelId="{FA9EFF2F-8B8A-407C-A459-EC69C05022C7}" type="presOf" srcId="{4B700B4D-F372-483B-984B-ADF7D7B129FD}" destId="{AD4923FE-E322-4BB7-B593-6A6239D3FAE8}" srcOrd="0" destOrd="2" presId="urn:microsoft.com/office/officeart/2005/8/layout/vList6"/>
    <dgm:cxn modelId="{FB6AE232-E864-46E4-937B-DF39C2BA14FD}" srcId="{83F67AFC-B961-4375-BDCF-8365D2FED456}" destId="{2C395612-C668-45A2-94D4-2BB66507D309}" srcOrd="1" destOrd="0" parTransId="{CB3D18A4-AB1B-4BC7-910F-273F927B5DF1}" sibTransId="{5CB71357-71BB-48E0-B139-F9A0F757F76A}"/>
    <dgm:cxn modelId="{627E4736-966F-463A-8493-04B55A8E8499}" type="presOf" srcId="{2C395612-C668-45A2-94D4-2BB66507D309}" destId="{552042D3-DA16-49BF-8955-96746597232F}" srcOrd="0" destOrd="1" presId="urn:microsoft.com/office/officeart/2005/8/layout/vList6"/>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A8CC399F-BC2A-4E82-8346-13C16F98542F}" type="presOf" srcId="{C7A8B969-2EB8-428A-B849-733E719E53CC}" destId="{AD4923FE-E322-4BB7-B593-6A6239D3FAE8}" srcOrd="0" destOrd="1" presId="urn:microsoft.com/office/officeart/2005/8/layout/vList6"/>
    <dgm:cxn modelId="{7E3C92A6-AEFF-486E-9527-4B8551DAD077}" srcId="{2E07414F-51EB-4B5C-AB9D-B48D69987480}" destId="{AA690D9F-F9DE-4279-AE3D-5200AAA0DFB7}" srcOrd="1" destOrd="0" parTransId="{AA58E221-3F20-4F3B-915B-B9B9497712A9}" sibTransId="{89548DB5-BD86-46AB-BFB4-614C8867B106}"/>
    <dgm:cxn modelId="{44AEC1E2-1B48-4249-A181-3FE5BEF8E040}" srcId="{E6841D98-CCB6-4ACD-A770-599D15DC964D}" destId="{4B700B4D-F372-483B-984B-ADF7D7B129FD}" srcOrd="2" destOrd="0" parTransId="{7636E0CD-F741-438B-B75A-20471E955CC4}" sibTransId="{8A34498D-DA8D-46D4-B02E-25C828B46B5B}"/>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lstStyle/>
        <a:p>
          <a:r>
            <a:rPr lang="en-US" sz="1800" dirty="0"/>
            <a:t>Define pool of VMs that will perform the underlying work </a:t>
          </a:r>
          <a:br>
            <a:rPr lang="en-US" sz="1800" dirty="0"/>
          </a:br>
          <a:r>
            <a:rPr lang="en-US" sz="1800" dirty="0"/>
            <a:t>for Azure Batch Jobs</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lstStyle/>
        <a:p>
          <a:r>
            <a:rPr lang="en-US" sz="1800" dirty="0"/>
            <a:t>Analyze the workload to determine which model is the better fit, Azure Batch or Azure Batch Apps</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lstStyle/>
        <a:p>
          <a:r>
            <a:rPr lang="en-US" sz="1800" dirty="0"/>
            <a:t>Leverage the REST API to output monitoring and telemetry to existing systems</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C3A70C83-E6FB-4BC4-B98F-70530CC0C07C}">
      <dgm:prSet custT="1"/>
      <dgm:spPr/>
      <dgm:t>
        <a:bodyPr/>
        <a:lstStyle/>
        <a:p>
          <a:endParaRPr lang="en-US" sz="1800" dirty="0"/>
        </a:p>
      </dgm:t>
    </dgm:pt>
    <dgm:pt modelId="{04FC640B-888D-4B1F-A151-CACD336FB558}" type="parTrans" cxnId="{9FD42523-80A0-47ED-926D-70D65DFBBC69}">
      <dgm:prSet/>
      <dgm:spPr/>
      <dgm:t>
        <a:bodyPr/>
        <a:lstStyle/>
        <a:p>
          <a:endParaRPr lang="en-US"/>
        </a:p>
      </dgm:t>
    </dgm:pt>
    <dgm:pt modelId="{FDE8B323-6D7B-47AE-A6E7-A2A691E3B255}" type="sibTrans" cxnId="{9FD42523-80A0-47ED-926D-70D65DFBBC69}">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101458"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107650"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76DC1319-3BF0-439A-9975-2AD2DCC4152E}" srcId="{83F67AFC-B961-4375-BDCF-8365D2FED456}" destId="{59CD0C11-2FEE-4BE3-BD72-54F0E7C6908E}" srcOrd="0" destOrd="0" parTransId="{F32D812B-E2B9-4ED1-BC6A-97E169C9E0D6}" sibTransId="{6D9C1B24-2426-4F6D-97C1-A6E2711245BC}"/>
    <dgm:cxn modelId="{9FD42523-80A0-47ED-926D-70D65DFBBC69}" srcId="{83F67AFC-B961-4375-BDCF-8365D2FED456}" destId="{C3A70C83-E6FB-4BC4-B98F-70530CC0C07C}" srcOrd="1" destOrd="0" parTransId="{04FC640B-888D-4B1F-A151-CACD336FB558}" sibTransId="{FDE8B323-6D7B-47AE-A6E7-A2A691E3B255}"/>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6C879F51-72FD-4774-B5F7-2638E2B44B90}" type="presOf" srcId="{C3A70C83-E6FB-4BC4-B98F-70530CC0C07C}" destId="{552042D3-DA16-49BF-8955-96746597232F}" srcOrd="0" destOrd="1"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lstStyle/>
        <a:p>
          <a:r>
            <a:rPr lang="en-US" sz="1800" dirty="0"/>
            <a:t>Start with a well-designed engagement plan to help you identify the granular data you will need to be able to segment your user base</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lstStyle/>
        <a:p>
          <a:r>
            <a:rPr lang="en-US" sz="1800" dirty="0"/>
            <a:t>Use an iterative, step-by-step approach to defining your engagement plan</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lstStyle/>
        <a:p>
          <a:r>
            <a:rPr lang="en-US" sz="1800" dirty="0"/>
            <a:t>Use the BET (Business, Engagement, Technical) model to define your key performance indicators</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9F16EBAD-755E-48DF-BC5A-0B5E323037F2}">
      <dgm:prSet custT="1"/>
      <dgm:spPr/>
      <dgm:t>
        <a:bodyPr/>
        <a:lstStyle/>
        <a:p>
          <a:endParaRPr lang="en-US" sz="1800" dirty="0"/>
        </a:p>
      </dgm:t>
    </dgm:pt>
    <dgm:pt modelId="{32B3CF84-D10D-45DB-BFDD-C7A94BECA7C2}" type="parTrans" cxnId="{FF1E65B5-F6A4-4C29-9F29-022509954FDF}">
      <dgm:prSet/>
      <dgm:spPr/>
      <dgm:t>
        <a:bodyPr/>
        <a:lstStyle/>
        <a:p>
          <a:endParaRPr lang="en-US"/>
        </a:p>
      </dgm:t>
    </dgm:pt>
    <dgm:pt modelId="{13164498-CBFB-4F92-8782-FC7C289E6410}" type="sibTrans" cxnId="{FF1E65B5-F6A4-4C29-9F29-022509954FDF}">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101458"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107650"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76DC1319-3BF0-439A-9975-2AD2DCC4152E}" srcId="{83F67AFC-B961-4375-BDCF-8365D2FED456}" destId="{59CD0C11-2FEE-4BE3-BD72-54F0E7C6908E}" srcOrd="0" destOrd="0" parTransId="{F32D812B-E2B9-4ED1-BC6A-97E169C9E0D6}" sibTransId="{6D9C1B24-2426-4F6D-97C1-A6E2711245BC}"/>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5BD80E9C-88C1-445B-B57C-F8FC4BF6362A}" type="presOf" srcId="{9F16EBAD-755E-48DF-BC5A-0B5E323037F2}" destId="{0A8113A1-F9D1-4A5B-9F7B-7AADFE9A6A65}" srcOrd="0" destOrd="1" presId="urn:microsoft.com/office/officeart/2005/8/layout/vList6"/>
    <dgm:cxn modelId="{FF1E65B5-F6A4-4C29-9F29-022509954FDF}" srcId="{2E07414F-51EB-4B5C-AB9D-B48D69987480}" destId="{9F16EBAD-755E-48DF-BC5A-0B5E323037F2}" srcOrd="1" destOrd="0" parTransId="{32B3CF84-D10D-45DB-BFDD-C7A94BECA7C2}" sibTransId="{13164498-CBFB-4F92-8782-FC7C289E6410}"/>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nchor="ctr"/>
        <a:lstStyle/>
        <a:p>
          <a:r>
            <a:rPr lang="en-US" sz="1800" dirty="0"/>
            <a:t>Configure policies for services and profiles for existing web services to use API management</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nchor="ctr"/>
        <a:lstStyle/>
        <a:p>
          <a:r>
            <a:rPr lang="en-US" sz="1800" dirty="0"/>
            <a:t>Protect web services with API </a:t>
          </a:r>
          <a:br>
            <a:rPr lang="en-US" sz="1800" dirty="0"/>
          </a:br>
          <a:r>
            <a:rPr lang="en-US" sz="1800" dirty="0"/>
            <a:t>rate limits and quota policies</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nchor="ctr"/>
        <a:lstStyle/>
        <a:p>
          <a:r>
            <a:rPr lang="en-US" sz="1800" dirty="0"/>
            <a:t>Customize the developer portal to allow for developer registration and subscription models</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101458"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107650"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76DC1319-3BF0-439A-9975-2AD2DCC4152E}" srcId="{83F67AFC-B961-4375-BDCF-8365D2FED456}" destId="{59CD0C11-2FEE-4BE3-BD72-54F0E7C6908E}" srcOrd="0" destOrd="0" parTransId="{F32D812B-E2B9-4ED1-BC6A-97E169C9E0D6}" sibTransId="{6D9C1B24-2426-4F6D-97C1-A6E2711245BC}"/>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lstStyle/>
        <a:p>
          <a:r>
            <a:rPr lang="en-US" sz="1800" dirty="0"/>
            <a:t>Define pool of VMs that will perform the underlying work </a:t>
          </a:r>
          <a:br>
            <a:rPr lang="en-US" sz="1800" dirty="0"/>
          </a:br>
          <a:r>
            <a:rPr lang="en-US" sz="1800" dirty="0"/>
            <a:t>for Azure Batch Jobs</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182880" tIns="91440" rIns="182880"/>
        <a:lstStyle/>
        <a:p>
          <a:r>
            <a:rPr lang="en-US" sz="1800" dirty="0"/>
            <a:t>Analyze the workload to determine which model is the better fit, Azure Batch or Azure Batch Apps</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lstStyle/>
        <a:p>
          <a:r>
            <a:rPr lang="en-US" sz="1800" dirty="0"/>
            <a:t>Leverage the REST API to output monitoring and telemetry to existing systems</a:t>
          </a:r>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C3A70C83-E6FB-4BC4-B98F-70530CC0C07C}">
      <dgm:prSet custT="1"/>
      <dgm:spPr/>
      <dgm:t>
        <a:bodyPr/>
        <a:lstStyle/>
        <a:p>
          <a:endParaRPr lang="en-US" sz="1800" dirty="0"/>
        </a:p>
      </dgm:t>
    </dgm:pt>
    <dgm:pt modelId="{04FC640B-888D-4B1F-A151-CACD336FB558}" type="parTrans" cxnId="{9FD42523-80A0-47ED-926D-70D65DFBBC69}">
      <dgm:prSet/>
      <dgm:spPr/>
      <dgm:t>
        <a:bodyPr/>
        <a:lstStyle/>
        <a:p>
          <a:endParaRPr lang="en-US"/>
        </a:p>
      </dgm:t>
    </dgm:pt>
    <dgm:pt modelId="{FDE8B323-6D7B-47AE-A6E7-A2A691E3B255}" type="sibTrans" cxnId="{9FD42523-80A0-47ED-926D-70D65DFBBC69}">
      <dgm:prSet/>
      <dgm:spPr/>
      <dgm:t>
        <a:bodyPr/>
        <a:lstStyle/>
        <a:p>
          <a:endParaRPr lang="en-US"/>
        </a:p>
      </dgm:t>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101458"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107650"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76DC1319-3BF0-439A-9975-2AD2DCC4152E}" srcId="{83F67AFC-B961-4375-BDCF-8365D2FED456}" destId="{59CD0C11-2FEE-4BE3-BD72-54F0E7C6908E}" srcOrd="0" destOrd="0" parTransId="{F32D812B-E2B9-4ED1-BC6A-97E169C9E0D6}" sibTransId="{6D9C1B24-2426-4F6D-97C1-A6E2711245BC}"/>
    <dgm:cxn modelId="{9FD42523-80A0-47ED-926D-70D65DFBBC69}" srcId="{83F67AFC-B961-4375-BDCF-8365D2FED456}" destId="{C3A70C83-E6FB-4BC4-B98F-70530CC0C07C}" srcOrd="1" destOrd="0" parTransId="{04FC640B-888D-4B1F-A151-CACD336FB558}" sibTransId="{FDE8B323-6D7B-47AE-A6E7-A2A691E3B255}"/>
    <dgm:cxn modelId="{BB044F5C-3E28-45FC-A8E7-F14ED39CDED4}" srcId="{2E07414F-51EB-4B5C-AB9D-B48D69987480}" destId="{36F6ED7D-9DBD-4352-880C-D618B2A327B9}" srcOrd="0"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0" presId="urn:microsoft.com/office/officeart/2005/8/layout/vList6"/>
    <dgm:cxn modelId="{6C879F51-72FD-4774-B5F7-2638E2B44B90}" type="presOf" srcId="{C3A70C83-E6FB-4BC4-B98F-70530CC0C07C}" destId="{552042D3-DA16-49BF-8955-96746597232F}" srcOrd="0" destOrd="1"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7A209090-AF9D-4929-BA45-2611F4AB63E2}" srcId="{05B79ADD-EF3B-450C-B561-7D2B8FE16335}" destId="{2E07414F-51EB-4B5C-AB9D-B48D69987480}" srcOrd="0" destOrd="0" parTransId="{21A2132F-2BC7-4F43-8013-E8151C3E9FD4}" sibTransId="{B1DEA50F-4D8B-4087-A40F-0FD3DCB5F09E}"/>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5B79ADD-EF3B-450C-B561-7D2B8FE16335}" type="doc">
      <dgm:prSet loTypeId="urn:microsoft.com/office/officeart/2005/8/layout/vList6" loCatId="process" qsTypeId="urn:microsoft.com/office/officeart/2005/8/quickstyle/simple1" qsCatId="simple" csTypeId="urn:microsoft.com/office/officeart/2005/8/colors/accent1_2" csCatId="accent1" phldr="1"/>
      <dgm:spPr/>
    </dgm:pt>
    <dgm:pt modelId="{E6841D98-CCB6-4ACD-A770-599D15DC964D}">
      <dgm:prSet phldrT="[Tex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gm:t>
    </dgm:pt>
    <dgm:pt modelId="{5B2100B0-182D-4C9D-B5F4-C27FFFC66A51}" type="parTrans" cxnId="{7DE2FF82-D5FE-41F1-BB55-B70287636168}">
      <dgm:prSet/>
      <dgm:spPr/>
      <dgm:t>
        <a:bodyPr/>
        <a:lstStyle/>
        <a:p>
          <a:endParaRPr lang="en-US"/>
        </a:p>
      </dgm:t>
    </dgm:pt>
    <dgm:pt modelId="{71F04961-9941-45D5-BD8B-7EF71A2BA86F}" type="sibTrans" cxnId="{7DE2FF82-D5FE-41F1-BB55-B70287636168}">
      <dgm:prSet/>
      <dgm:spPr/>
      <dgm:t>
        <a:bodyPr/>
        <a:lstStyle/>
        <a:p>
          <a:endParaRPr lang="en-US"/>
        </a:p>
      </dgm:t>
    </dgm:pt>
    <dgm:pt modelId="{2E07414F-51EB-4B5C-AB9D-B48D69987480}">
      <dgm:prSet custT="1"/>
      <dgm:spPr/>
      <dgm:t>
        <a:bodyPr/>
        <a:lstStyle/>
        <a:p>
          <a:r>
            <a:rPr lang="en-US" sz="3200" b="0" dirty="0">
              <a:latin typeface="Segoe UI Semibold" panose="020B0702040204020203" pitchFamily="34" charset="0"/>
              <a:cs typeface="Segoe UI Semibold" panose="020B0702040204020203" pitchFamily="34" charset="0"/>
            </a:rPr>
            <a:t>Mandatory</a:t>
          </a:r>
        </a:p>
      </dgm:t>
    </dgm:pt>
    <dgm:pt modelId="{21A2132F-2BC7-4F43-8013-E8151C3E9FD4}" type="parTrans" cxnId="{7A209090-AF9D-4929-BA45-2611F4AB63E2}">
      <dgm:prSet/>
      <dgm:spPr/>
      <dgm:t>
        <a:bodyPr/>
        <a:lstStyle/>
        <a:p>
          <a:endParaRPr lang="en-US"/>
        </a:p>
      </dgm:t>
    </dgm:pt>
    <dgm:pt modelId="{B1DEA50F-4D8B-4087-A40F-0FD3DCB5F09E}" type="sibTrans" cxnId="{7A209090-AF9D-4929-BA45-2611F4AB63E2}">
      <dgm:prSet/>
      <dgm:spPr/>
      <dgm:t>
        <a:bodyPr/>
        <a:lstStyle/>
        <a:p>
          <a:endParaRPr lang="en-US"/>
        </a:p>
      </dgm:t>
    </dgm:pt>
    <dgm:pt modelId="{36F6ED7D-9DBD-4352-880C-D618B2A327B9}">
      <dgm:prSet custT="1"/>
      <dgm:spPr/>
      <dgm:t>
        <a:bodyPr lIns="182880" tIns="91440" rIns="182880" anchor="ctr"/>
        <a:lstStyle/>
        <a:p>
          <a:pPr>
            <a:buFont typeface="Arial" panose="020B0604020202020204" pitchFamily="34" charset="0"/>
            <a:buChar char="•"/>
          </a:pPr>
          <a:r>
            <a:rPr lang="en-US" sz="1800" dirty="0"/>
            <a:t>Understand which tier of service will be required and implement the Redis client in the application</a:t>
          </a:r>
        </a:p>
      </dgm:t>
    </dgm:pt>
    <dgm:pt modelId="{7E370294-B552-4E0E-83A6-2D1160789CBE}" type="parTrans" cxnId="{BB044F5C-3E28-45FC-A8E7-F14ED39CDED4}">
      <dgm:prSet/>
      <dgm:spPr/>
      <dgm:t>
        <a:bodyPr/>
        <a:lstStyle/>
        <a:p>
          <a:endParaRPr lang="en-US"/>
        </a:p>
      </dgm:t>
    </dgm:pt>
    <dgm:pt modelId="{C5B6EBD3-923A-4EEC-A859-066DDEA9CBA9}" type="sibTrans" cxnId="{BB044F5C-3E28-45FC-A8E7-F14ED39CDED4}">
      <dgm:prSet/>
      <dgm:spPr/>
      <dgm:t>
        <a:bodyPr/>
        <a:lstStyle/>
        <a:p>
          <a:endParaRPr lang="en-US"/>
        </a:p>
      </dgm:t>
    </dgm:pt>
    <dgm:pt modelId="{0190B49C-BB58-46A0-90BD-062D5BAF73E9}">
      <dgm:prSet custT="1"/>
      <dgm:spPr/>
      <dgm:t>
        <a:bodyPr lIns="274320" tIns="91440" rIns="182880"/>
        <a:lstStyle/>
        <a:p>
          <a:r>
            <a:rPr lang="en-US" sz="1800" dirty="0"/>
            <a:t>Use the advanced structure caching options with Redis </a:t>
          </a:r>
          <a:br>
            <a:rPr lang="en-US" sz="1800" dirty="0"/>
          </a:br>
          <a:r>
            <a:rPr lang="en-US" sz="1800" dirty="0"/>
            <a:t>to simplify the application </a:t>
          </a:r>
          <a:br>
            <a:rPr lang="en-US" sz="1800" dirty="0"/>
          </a:br>
          <a:r>
            <a:rPr lang="en-US" sz="1800" dirty="0"/>
            <a:t>caching code</a:t>
          </a:r>
        </a:p>
      </dgm:t>
    </dgm:pt>
    <dgm:pt modelId="{FCC678D0-4084-4406-9A2F-8DE90A9288CE}" type="parTrans" cxnId="{35174360-EC6A-476D-8A56-1189C877A3F9}">
      <dgm:prSet/>
      <dgm:spPr/>
      <dgm:t>
        <a:bodyPr/>
        <a:lstStyle/>
        <a:p>
          <a:endParaRPr lang="en-US"/>
        </a:p>
      </dgm:t>
    </dgm:pt>
    <dgm:pt modelId="{F80198FE-8144-4C29-9AF4-8FBC6E1F3CA9}" type="sibTrans" cxnId="{35174360-EC6A-476D-8A56-1189C877A3F9}">
      <dgm:prSet/>
      <dgm:spPr/>
      <dgm:t>
        <a:bodyPr/>
        <a:lstStyle/>
        <a:p>
          <a:endParaRPr lang="en-US"/>
        </a:p>
      </dgm:t>
    </dgm:pt>
    <dgm:pt modelId="{83F67AFC-B961-4375-BDCF-8365D2FED456}">
      <dgm:prSet custT="1"/>
      <dgm:spPr/>
      <dgm: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gm:t>
    </dgm:pt>
    <dgm:pt modelId="{42EEF55D-A7E9-4F67-9E16-26E6E5514689}" type="parTrans" cxnId="{936F2A66-288A-4171-8425-E77A0CBB0FC6}">
      <dgm:prSet/>
      <dgm:spPr/>
      <dgm:t>
        <a:bodyPr/>
        <a:lstStyle/>
        <a:p>
          <a:endParaRPr lang="en-US"/>
        </a:p>
      </dgm:t>
    </dgm:pt>
    <dgm:pt modelId="{C263EAB1-47F9-4B9C-9477-EE1EC593E4D3}" type="sibTrans" cxnId="{936F2A66-288A-4171-8425-E77A0CBB0FC6}">
      <dgm:prSet/>
      <dgm:spPr/>
      <dgm:t>
        <a:bodyPr/>
        <a:lstStyle/>
        <a:p>
          <a:endParaRPr lang="en-US"/>
        </a:p>
      </dgm:t>
    </dgm:pt>
    <dgm:pt modelId="{59CD0C11-2FEE-4BE3-BD72-54F0E7C6908E}">
      <dgm:prSet custT="1"/>
      <dgm:spPr/>
      <dgm:t>
        <a:bodyPr lIns="182880" tIns="91440" rIns="182880" anchor="ctr"/>
        <a:lstStyle/>
        <a:p>
          <a:r>
            <a:rPr lang="en-US" sz="1800" dirty="0"/>
            <a:t>Setup policies for cache rejection, lifetime, </a:t>
          </a:r>
          <a:r>
            <a:rPr lang="en-US" sz="1800" dirty="0" err="1"/>
            <a:t>etc</a:t>
          </a:r>
          <a:endParaRPr lang="en-US" sz="1800" dirty="0"/>
        </a:p>
      </dgm:t>
    </dgm:pt>
    <dgm:pt modelId="{F32D812B-E2B9-4ED1-BC6A-97E169C9E0D6}" type="parTrans" cxnId="{76DC1319-3BF0-439A-9975-2AD2DCC4152E}">
      <dgm:prSet/>
      <dgm:spPr/>
      <dgm:t>
        <a:bodyPr/>
        <a:lstStyle/>
        <a:p>
          <a:endParaRPr lang="en-US"/>
        </a:p>
      </dgm:t>
    </dgm:pt>
    <dgm:pt modelId="{6D9C1B24-2426-4F6D-97C1-A6E2711245BC}" type="sibTrans" cxnId="{76DC1319-3BF0-439A-9975-2AD2DCC4152E}">
      <dgm:prSet/>
      <dgm:spPr/>
      <dgm:t>
        <a:bodyPr/>
        <a:lstStyle/>
        <a:p>
          <a:endParaRPr lang="en-US"/>
        </a:p>
      </dgm:t>
    </dgm:pt>
    <dgm:pt modelId="{5FCB4AEC-3400-4639-866F-C0F7D83241A4}">
      <dgm:prSet custT="1"/>
      <dgm:spPr/>
      <dgm:t>
        <a:bodyPr anchor="ctr"/>
        <a:lstStyle/>
        <a:p>
          <a:endParaRPr lang="en-US" sz="1800" dirty="0"/>
        </a:p>
      </dgm:t>
    </dgm:pt>
    <dgm:pt modelId="{350F88AE-F972-404B-B25F-5D2A5446FBDD}" type="parTrans" cxnId="{B68A036B-6F74-4CB8-A305-FE1474785AF9}">
      <dgm:prSet/>
      <dgm:spPr/>
      <dgm:t>
        <a:bodyPr/>
        <a:lstStyle/>
        <a:p>
          <a:endParaRPr lang="en-US"/>
        </a:p>
      </dgm:t>
    </dgm:pt>
    <dgm:pt modelId="{FFAB6277-22D2-48E1-8389-673C896C3EB7}" type="sibTrans" cxnId="{B68A036B-6F74-4CB8-A305-FE1474785AF9}">
      <dgm:prSet/>
      <dgm:spPr/>
      <dgm:t>
        <a:bodyPr/>
        <a:lstStyle/>
        <a:p>
          <a:endParaRPr lang="en-US"/>
        </a:p>
      </dgm:t>
    </dgm:pt>
    <dgm:pt modelId="{325DD007-8201-4444-A739-2F85AF8D1E10}">
      <dgm:prSet custT="1"/>
      <dgm:spPr/>
      <dgm:t>
        <a:bodyPr lIns="274320"/>
        <a:lstStyle/>
        <a:p>
          <a:endParaRPr lang="en-US" sz="1800" dirty="0"/>
        </a:p>
      </dgm:t>
    </dgm:pt>
    <dgm:pt modelId="{0FFB1D30-4518-4B04-BE46-1169B16F9F9F}" type="parTrans" cxnId="{5CBE00A0-3B24-463E-80DA-963D2D518F28}">
      <dgm:prSet/>
      <dgm:spPr/>
      <dgm:t>
        <a:bodyPr/>
        <a:lstStyle/>
        <a:p>
          <a:endParaRPr lang="en-US"/>
        </a:p>
      </dgm:t>
    </dgm:pt>
    <dgm:pt modelId="{1ADC8F46-D983-40FC-A132-913BDD83FA2F}" type="sibTrans" cxnId="{5CBE00A0-3B24-463E-80DA-963D2D518F28}">
      <dgm:prSet/>
      <dgm:spPr/>
      <dgm:t>
        <a:bodyPr/>
        <a:lstStyle/>
        <a:p>
          <a:endParaRPr lang="en-US"/>
        </a:p>
      </dgm:t>
    </dgm:pt>
    <dgm:pt modelId="{C0A16119-D7FA-45F5-9546-86DFC8D56E03}">
      <dgm:prSet custT="1"/>
      <dgm:spPr/>
      <dgm:t>
        <a:bodyPr lIns="182880" tIns="91440" rIns="182880" anchor="ctr"/>
        <a:lstStyle/>
        <a:p>
          <a:pPr>
            <a:buNone/>
          </a:pPr>
          <a:endParaRPr lang="en-US" sz="1800" dirty="0"/>
        </a:p>
      </dgm:t>
    </dgm:pt>
    <dgm:pt modelId="{A7453F4F-B07E-4F12-9EBA-C6DC794C2BD7}" type="parTrans" cxnId="{441AE186-5863-4285-9E7E-D976097B2544}">
      <dgm:prSet/>
      <dgm:spPr/>
    </dgm:pt>
    <dgm:pt modelId="{58767F2E-FBA5-46DD-AB39-FAB2672CDCBD}" type="sibTrans" cxnId="{441AE186-5863-4285-9E7E-D976097B2544}">
      <dgm:prSet/>
      <dgm:spPr/>
    </dgm:pt>
    <dgm:pt modelId="{EA7AC903-2A0A-4CDC-9304-DC3823D9B040}" type="pres">
      <dgm:prSet presAssocID="{05B79ADD-EF3B-450C-B561-7D2B8FE16335}" presName="Name0" presStyleCnt="0">
        <dgm:presLayoutVars>
          <dgm:dir/>
          <dgm:animLvl val="lvl"/>
          <dgm:resizeHandles/>
        </dgm:presLayoutVars>
      </dgm:prSet>
      <dgm:spPr/>
    </dgm:pt>
    <dgm:pt modelId="{D4199897-136D-4EAB-BF9F-C5F55C4ACFFC}" type="pres">
      <dgm:prSet presAssocID="{2E07414F-51EB-4B5C-AB9D-B48D69987480}" presName="linNode" presStyleCnt="0"/>
      <dgm:spPr/>
    </dgm:pt>
    <dgm:pt modelId="{C0085984-AAFD-4DEB-92C0-E59BEAB1444A}" type="pres">
      <dgm:prSet presAssocID="{2E07414F-51EB-4B5C-AB9D-B48D69987480}" presName="parentShp" presStyleLbl="node1" presStyleIdx="0" presStyleCnt="3" custScaleY="273599">
        <dgm:presLayoutVars>
          <dgm:bulletEnabled val="1"/>
        </dgm:presLayoutVars>
      </dgm:prSet>
      <dgm:spPr/>
    </dgm:pt>
    <dgm:pt modelId="{0A8113A1-F9D1-4A5B-9F7B-7AADFE9A6A65}" type="pres">
      <dgm:prSet presAssocID="{2E07414F-51EB-4B5C-AB9D-B48D69987480}" presName="childShp" presStyleLbl="bgAccFollowNode1" presStyleIdx="0" presStyleCnt="3" custScaleY="331168" custLinFactNeighborX="-2362">
        <dgm:presLayoutVars>
          <dgm:bulletEnabled val="1"/>
        </dgm:presLayoutVars>
      </dgm:prSet>
      <dgm:spPr/>
    </dgm:pt>
    <dgm:pt modelId="{B8B7F072-84AD-4757-A9CA-8D0EEB6615B3}" type="pres">
      <dgm:prSet presAssocID="{B1DEA50F-4D8B-4087-A40F-0FD3DCB5F09E}" presName="spacing" presStyleCnt="0"/>
      <dgm:spPr/>
    </dgm:pt>
    <dgm:pt modelId="{8100EA6D-F7CA-4D02-A139-37F2837A9FA9}" type="pres">
      <dgm:prSet presAssocID="{E6841D98-CCB6-4ACD-A770-599D15DC964D}" presName="linNode" presStyleCnt="0"/>
      <dgm:spPr/>
    </dgm:pt>
    <dgm:pt modelId="{AF601908-1BCC-4D16-B9A7-97E1AB278EC7}" type="pres">
      <dgm:prSet presAssocID="{E6841D98-CCB6-4ACD-A770-599D15DC964D}" presName="parentShp" presStyleLbl="node1" presStyleIdx="1" presStyleCnt="3" custScaleX="101458" custScaleY="272747" custLinFactNeighborX="-4262" custLinFactNeighborY="1726">
        <dgm:presLayoutVars>
          <dgm:bulletEnabled val="1"/>
        </dgm:presLayoutVars>
      </dgm:prSet>
      <dgm:spPr/>
    </dgm:pt>
    <dgm:pt modelId="{AD4923FE-E322-4BB7-B593-6A6239D3FAE8}" type="pres">
      <dgm:prSet presAssocID="{E6841D98-CCB6-4ACD-A770-599D15DC964D}" presName="childShp" presStyleLbl="bgAccFollowNode1" presStyleIdx="1" presStyleCnt="3" custScaleX="100304" custScaleY="312270" custLinFactNeighborX="-5347" custLinFactNeighborY="1700">
        <dgm:presLayoutVars>
          <dgm:bulletEnabled val="1"/>
        </dgm:presLayoutVars>
      </dgm:prSet>
      <dgm:spPr/>
    </dgm:pt>
    <dgm:pt modelId="{5FAC147B-0CAD-4B98-99EE-AE6C2A54C861}" type="pres">
      <dgm:prSet presAssocID="{71F04961-9941-45D5-BD8B-7EF71A2BA86F}" presName="spacing" presStyleCnt="0"/>
      <dgm:spPr/>
    </dgm:pt>
    <dgm:pt modelId="{512ECA44-FA43-46C6-9FC9-E5CFBF3ED025}" type="pres">
      <dgm:prSet presAssocID="{83F67AFC-B961-4375-BDCF-8365D2FED456}" presName="linNode" presStyleCnt="0"/>
      <dgm:spPr/>
    </dgm:pt>
    <dgm:pt modelId="{AFAB1B19-CAE8-440B-9CCB-5694D6EBAD69}" type="pres">
      <dgm:prSet presAssocID="{83F67AFC-B961-4375-BDCF-8365D2FED456}" presName="parentShp" presStyleLbl="node1" presStyleIdx="2" presStyleCnt="3" custScaleX="107650" custScaleY="277606">
        <dgm:presLayoutVars>
          <dgm:bulletEnabled val="1"/>
        </dgm:presLayoutVars>
      </dgm:prSet>
      <dgm:spPr/>
    </dgm:pt>
    <dgm:pt modelId="{552042D3-DA16-49BF-8955-96746597232F}" type="pres">
      <dgm:prSet presAssocID="{83F67AFC-B961-4375-BDCF-8365D2FED456}" presName="childShp" presStyleLbl="bgAccFollowNode1" presStyleIdx="2" presStyleCnt="3" custScaleX="105040" custScaleY="350255" custLinFactNeighborX="-3195">
        <dgm:presLayoutVars>
          <dgm:bulletEnabled val="1"/>
        </dgm:presLayoutVars>
      </dgm:prSet>
      <dgm:spPr/>
    </dgm:pt>
  </dgm:ptLst>
  <dgm:cxnLst>
    <dgm:cxn modelId="{B92A1B08-9624-48E7-859F-95BDEECF0186}" type="presOf" srcId="{5FCB4AEC-3400-4639-866F-C0F7D83241A4}" destId="{0A8113A1-F9D1-4A5B-9F7B-7AADFE9A6A65}" srcOrd="0" destOrd="2" presId="urn:microsoft.com/office/officeart/2005/8/layout/vList6"/>
    <dgm:cxn modelId="{76DC1319-3BF0-439A-9975-2AD2DCC4152E}" srcId="{83F67AFC-B961-4375-BDCF-8365D2FED456}" destId="{59CD0C11-2FEE-4BE3-BD72-54F0E7C6908E}" srcOrd="0" destOrd="0" parTransId="{F32D812B-E2B9-4ED1-BC6A-97E169C9E0D6}" sibTransId="{6D9C1B24-2426-4F6D-97C1-A6E2711245BC}"/>
    <dgm:cxn modelId="{BC13F93B-00BC-43E2-995E-BBA1CFAA07DD}" type="presOf" srcId="{C0A16119-D7FA-45F5-9546-86DFC8D56E03}" destId="{0A8113A1-F9D1-4A5B-9F7B-7AADFE9A6A65}" srcOrd="0" destOrd="0" presId="urn:microsoft.com/office/officeart/2005/8/layout/vList6"/>
    <dgm:cxn modelId="{BB044F5C-3E28-45FC-A8E7-F14ED39CDED4}" srcId="{2E07414F-51EB-4B5C-AB9D-B48D69987480}" destId="{36F6ED7D-9DBD-4352-880C-D618B2A327B9}" srcOrd="1" destOrd="0" parTransId="{7E370294-B552-4E0E-83A6-2D1160789CBE}" sibTransId="{C5B6EBD3-923A-4EEC-A859-066DDEA9CBA9}"/>
    <dgm:cxn modelId="{1FBBF75F-ABA2-4B94-855A-0B4C8F300F0F}" type="presOf" srcId="{0190B49C-BB58-46A0-90BD-062D5BAF73E9}" destId="{AD4923FE-E322-4BB7-B593-6A6239D3FAE8}" srcOrd="0" destOrd="0" presId="urn:microsoft.com/office/officeart/2005/8/layout/vList6"/>
    <dgm:cxn modelId="{35174360-EC6A-476D-8A56-1189C877A3F9}" srcId="{E6841D98-CCB6-4ACD-A770-599D15DC964D}" destId="{0190B49C-BB58-46A0-90BD-062D5BAF73E9}" srcOrd="0" destOrd="0" parTransId="{FCC678D0-4084-4406-9A2F-8DE90A9288CE}" sibTransId="{F80198FE-8144-4C29-9AF4-8FBC6E1F3CA9}"/>
    <dgm:cxn modelId="{936F2A66-288A-4171-8425-E77A0CBB0FC6}" srcId="{05B79ADD-EF3B-450C-B561-7D2B8FE16335}" destId="{83F67AFC-B961-4375-BDCF-8365D2FED456}" srcOrd="2" destOrd="0" parTransId="{42EEF55D-A7E9-4F67-9E16-26E6E5514689}" sibTransId="{C263EAB1-47F9-4B9C-9477-EE1EC593E4D3}"/>
    <dgm:cxn modelId="{B68A036B-6F74-4CB8-A305-FE1474785AF9}" srcId="{2E07414F-51EB-4B5C-AB9D-B48D69987480}" destId="{5FCB4AEC-3400-4639-866F-C0F7D83241A4}" srcOrd="2" destOrd="0" parTransId="{350F88AE-F972-404B-B25F-5D2A5446FBDD}" sibTransId="{FFAB6277-22D2-48E1-8389-673C896C3EB7}"/>
    <dgm:cxn modelId="{ECBD664B-6D64-46BD-B6BC-4850DBFE72B3}" type="presOf" srcId="{E6841D98-CCB6-4ACD-A770-599D15DC964D}" destId="{AF601908-1BCC-4D16-B9A7-97E1AB278EC7}" srcOrd="0" destOrd="0" presId="urn:microsoft.com/office/officeart/2005/8/layout/vList6"/>
    <dgm:cxn modelId="{E1CAE64C-955A-44E6-84FD-219F6B9FE69D}" type="presOf" srcId="{2E07414F-51EB-4B5C-AB9D-B48D69987480}" destId="{C0085984-AAFD-4DEB-92C0-E59BEAB1444A}" srcOrd="0" destOrd="0" presId="urn:microsoft.com/office/officeart/2005/8/layout/vList6"/>
    <dgm:cxn modelId="{6743D350-489D-489F-A3D3-83EF53B644E3}" type="presOf" srcId="{36F6ED7D-9DBD-4352-880C-D618B2A327B9}" destId="{0A8113A1-F9D1-4A5B-9F7B-7AADFE9A6A65}" srcOrd="0" destOrd="1" presId="urn:microsoft.com/office/officeart/2005/8/layout/vList6"/>
    <dgm:cxn modelId="{687D8551-1AA7-4C6A-A58D-C992E7886ABE}" type="presOf" srcId="{325DD007-8201-4444-A739-2F85AF8D1E10}" destId="{AD4923FE-E322-4BB7-B593-6A6239D3FAE8}" srcOrd="0" destOrd="1" presId="urn:microsoft.com/office/officeart/2005/8/layout/vList6"/>
    <dgm:cxn modelId="{F822AD73-D7DF-49B9-82F6-7F78BD3A0E9C}" type="presOf" srcId="{05B79ADD-EF3B-450C-B561-7D2B8FE16335}" destId="{EA7AC903-2A0A-4CDC-9304-DC3823D9B040}" srcOrd="0" destOrd="0" presId="urn:microsoft.com/office/officeart/2005/8/layout/vList6"/>
    <dgm:cxn modelId="{C50D5A78-E2E5-439C-BC51-3FFFD241C511}" type="presOf" srcId="{83F67AFC-B961-4375-BDCF-8365D2FED456}" destId="{AFAB1B19-CAE8-440B-9CCB-5694D6EBAD69}" srcOrd="0" destOrd="0" presId="urn:microsoft.com/office/officeart/2005/8/layout/vList6"/>
    <dgm:cxn modelId="{7DE2FF82-D5FE-41F1-BB55-B70287636168}" srcId="{05B79ADD-EF3B-450C-B561-7D2B8FE16335}" destId="{E6841D98-CCB6-4ACD-A770-599D15DC964D}" srcOrd="1" destOrd="0" parTransId="{5B2100B0-182D-4C9D-B5F4-C27FFFC66A51}" sibTransId="{71F04961-9941-45D5-BD8B-7EF71A2BA86F}"/>
    <dgm:cxn modelId="{441AE186-5863-4285-9E7E-D976097B2544}" srcId="{2E07414F-51EB-4B5C-AB9D-B48D69987480}" destId="{C0A16119-D7FA-45F5-9546-86DFC8D56E03}" srcOrd="0" destOrd="0" parTransId="{A7453F4F-B07E-4F12-9EBA-C6DC794C2BD7}" sibTransId="{58767F2E-FBA5-46DD-AB39-FAB2672CDCBD}"/>
    <dgm:cxn modelId="{7A209090-AF9D-4929-BA45-2611F4AB63E2}" srcId="{05B79ADD-EF3B-450C-B561-7D2B8FE16335}" destId="{2E07414F-51EB-4B5C-AB9D-B48D69987480}" srcOrd="0" destOrd="0" parTransId="{21A2132F-2BC7-4F43-8013-E8151C3E9FD4}" sibTransId="{B1DEA50F-4D8B-4087-A40F-0FD3DCB5F09E}"/>
    <dgm:cxn modelId="{5CBE00A0-3B24-463E-80DA-963D2D518F28}" srcId="{E6841D98-CCB6-4ACD-A770-599D15DC964D}" destId="{325DD007-8201-4444-A739-2F85AF8D1E10}" srcOrd="1" destOrd="0" parTransId="{0FFB1D30-4518-4B04-BE46-1169B16F9F9F}" sibTransId="{1ADC8F46-D983-40FC-A132-913BDD83FA2F}"/>
    <dgm:cxn modelId="{722BB5FC-2F76-4A3F-8C68-F0EE2FD3CF2C}" type="presOf" srcId="{59CD0C11-2FEE-4BE3-BD72-54F0E7C6908E}" destId="{552042D3-DA16-49BF-8955-96746597232F}" srcOrd="0" destOrd="0" presId="urn:microsoft.com/office/officeart/2005/8/layout/vList6"/>
    <dgm:cxn modelId="{C8087B16-45B0-4C4A-894D-72137871D2B0}" type="presParOf" srcId="{EA7AC903-2A0A-4CDC-9304-DC3823D9B040}" destId="{D4199897-136D-4EAB-BF9F-C5F55C4ACFFC}" srcOrd="0" destOrd="0" presId="urn:microsoft.com/office/officeart/2005/8/layout/vList6"/>
    <dgm:cxn modelId="{EBAA6975-AB02-42FD-A027-6FA2688B2C40}" type="presParOf" srcId="{D4199897-136D-4EAB-BF9F-C5F55C4ACFFC}" destId="{C0085984-AAFD-4DEB-92C0-E59BEAB1444A}" srcOrd="0" destOrd="0" presId="urn:microsoft.com/office/officeart/2005/8/layout/vList6"/>
    <dgm:cxn modelId="{0AC9C2C1-3CE8-41B4-8213-847192868360}" type="presParOf" srcId="{D4199897-136D-4EAB-BF9F-C5F55C4ACFFC}" destId="{0A8113A1-F9D1-4A5B-9F7B-7AADFE9A6A65}" srcOrd="1" destOrd="0" presId="urn:microsoft.com/office/officeart/2005/8/layout/vList6"/>
    <dgm:cxn modelId="{F1321A67-0FDC-43B3-9EBB-21D6A4CC759A}" type="presParOf" srcId="{EA7AC903-2A0A-4CDC-9304-DC3823D9B040}" destId="{B8B7F072-84AD-4757-A9CA-8D0EEB6615B3}" srcOrd="1" destOrd="0" presId="urn:microsoft.com/office/officeart/2005/8/layout/vList6"/>
    <dgm:cxn modelId="{7B148792-532A-41D0-8F96-6E772694AD18}" type="presParOf" srcId="{EA7AC903-2A0A-4CDC-9304-DC3823D9B040}" destId="{8100EA6D-F7CA-4D02-A139-37F2837A9FA9}" srcOrd="2" destOrd="0" presId="urn:microsoft.com/office/officeart/2005/8/layout/vList6"/>
    <dgm:cxn modelId="{C33A9899-6B06-49ED-9B1E-0C7B49CFC750}" type="presParOf" srcId="{8100EA6D-F7CA-4D02-A139-37F2837A9FA9}" destId="{AF601908-1BCC-4D16-B9A7-97E1AB278EC7}" srcOrd="0" destOrd="0" presId="urn:microsoft.com/office/officeart/2005/8/layout/vList6"/>
    <dgm:cxn modelId="{0D0F32BA-0A9D-46F9-9A56-71CEA4C0985E}" type="presParOf" srcId="{8100EA6D-F7CA-4D02-A139-37F2837A9FA9}" destId="{AD4923FE-E322-4BB7-B593-6A6239D3FAE8}" srcOrd="1" destOrd="0" presId="urn:microsoft.com/office/officeart/2005/8/layout/vList6"/>
    <dgm:cxn modelId="{7A820778-5160-46B1-8AD0-1AD4FF1BACF3}" type="presParOf" srcId="{EA7AC903-2A0A-4CDC-9304-DC3823D9B040}" destId="{5FAC147B-0CAD-4B98-99EE-AE6C2A54C861}" srcOrd="3" destOrd="0" presId="urn:microsoft.com/office/officeart/2005/8/layout/vList6"/>
    <dgm:cxn modelId="{48C00142-D2E7-45AE-A923-AD893FB10D14}" type="presParOf" srcId="{EA7AC903-2A0A-4CDC-9304-DC3823D9B040}" destId="{512ECA44-FA43-46C6-9FC9-E5CFBF3ED025}" srcOrd="4" destOrd="0" presId="urn:microsoft.com/office/officeart/2005/8/layout/vList6"/>
    <dgm:cxn modelId="{66547E76-E145-4125-AFE7-54944CA5BD7F}" type="presParOf" srcId="{512ECA44-FA43-46C6-9FC9-E5CFBF3ED025}" destId="{AFAB1B19-CAE8-440B-9CCB-5694D6EBAD69}" srcOrd="0" destOrd="0" presId="urn:microsoft.com/office/officeart/2005/8/layout/vList6"/>
    <dgm:cxn modelId="{F66F9C00-937C-4584-BEAC-BAB8209DA399}" type="presParOf" srcId="{512ECA44-FA43-46C6-9FC9-E5CFBF3ED025}" destId="{552042D3-DA16-49BF-8955-96746597232F}"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F2C329-5122-4610-B82D-C10F0B6DC02D}">
      <dsp:nvSpPr>
        <dsp:cNvPr id="0" name=""/>
        <dsp:cNvSpPr/>
      </dsp:nvSpPr>
      <dsp:spPr>
        <a:xfrm>
          <a:off x="232783" y="2160"/>
          <a:ext cx="2151039" cy="173540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Segoe UI Semibold" panose="020B0702040204020203" pitchFamily="34" charset="0"/>
              <a:cs typeface="Segoe UI Semibold" panose="020B0702040204020203" pitchFamily="34" charset="0"/>
            </a:rPr>
            <a:t>Azure Batch:</a:t>
          </a:r>
          <a:r>
            <a:rPr lang="en-US" sz="1000" b="1" kern="1200" dirty="0"/>
            <a:t> </a:t>
          </a:r>
          <a:r>
            <a:rPr lang="en-US" sz="1000" b="0" kern="1200" dirty="0"/>
            <a:t>Create pools of VMs and define work artifacts (work items) that will be schedule for processing. Azure Batch brings with it an API to support the infrastructure. No need to manually build servers and software libraries to handle job scheduling.  </a:t>
          </a:r>
          <a:r>
            <a:rPr lang="en-US" sz="1000" b="1" kern="1200" dirty="0"/>
            <a:t>  </a:t>
          </a:r>
        </a:p>
      </dsp:txBody>
      <dsp:txXfrm>
        <a:off x="232783" y="2160"/>
        <a:ext cx="2151039" cy="1735401"/>
      </dsp:txXfrm>
    </dsp:sp>
    <dsp:sp modelId="{BECECC3C-5AD2-4529-87FD-7FCA9E8C1AFB}">
      <dsp:nvSpPr>
        <dsp:cNvPr id="0" name=""/>
        <dsp:cNvSpPr/>
      </dsp:nvSpPr>
      <dsp:spPr>
        <a:xfrm>
          <a:off x="220427" y="1909532"/>
          <a:ext cx="2175751" cy="180588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91440" rIns="182880" bIns="91440" numCol="1" spcCol="1270" anchor="ctr" anchorCtr="0">
          <a:noAutofit/>
        </a:bodyPr>
        <a:lstStyle/>
        <a:p>
          <a:pPr marL="0" lvl="0" indent="0" algn="ctr" defTabSz="444500">
            <a:lnSpc>
              <a:spcPct val="90000"/>
            </a:lnSpc>
            <a:spcBef>
              <a:spcPct val="0"/>
            </a:spcBef>
            <a:spcAft>
              <a:spcPct val="35000"/>
            </a:spcAft>
            <a:buNone/>
          </a:pPr>
          <a:r>
            <a:rPr lang="en-US" sz="1000" b="0" kern="1200" dirty="0">
              <a:latin typeface="Segoe UI Semibold" panose="020B0702040204020203" pitchFamily="34" charset="0"/>
              <a:cs typeface="Segoe UI Semibold" panose="020B0702040204020203" pitchFamily="34" charset="0"/>
            </a:rPr>
            <a:t>Azure Batch Apps: </a:t>
          </a:r>
          <a:r>
            <a:rPr lang="en-US" sz="1000" b="0" kern="1200" dirty="0"/>
            <a:t>Azure Batch Apps take Azure Batch a step further. The goal is to publish an “app” that is essentially a service that will allow data to be fed to it, and it will run as needed. New ability to monitor the jobs through the portal and REST APIs is provided.</a:t>
          </a:r>
          <a:endParaRPr lang="en-US" sz="1000" b="1" kern="1200" dirty="0"/>
        </a:p>
      </dsp:txBody>
      <dsp:txXfrm>
        <a:off x="220427" y="1909532"/>
        <a:ext cx="2175751" cy="18058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916795" y="436"/>
          <a:ext cx="6009801"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Place all assets in cloud services, including code and other installations required to run the application. Everything must be included in the cloud service package and scripts installation.</a:t>
          </a:r>
        </a:p>
        <a:p>
          <a:pPr marL="171450" lvl="1" indent="-171450" algn="l" defTabSz="800100">
            <a:lnSpc>
              <a:spcPct val="90000"/>
            </a:lnSpc>
            <a:spcBef>
              <a:spcPct val="0"/>
            </a:spcBef>
            <a:spcAft>
              <a:spcPct val="15000"/>
            </a:spcAft>
            <a:buChar char="•"/>
          </a:pPr>
          <a:endParaRPr lang="en-US" sz="1800" kern="1200" dirty="0"/>
        </a:p>
      </dsp:txBody>
      <dsp:txXfrm>
        <a:off x="3916795" y="215047"/>
        <a:ext cx="5365967" cy="1287668"/>
      </dsp:txXfrm>
    </dsp:sp>
    <dsp:sp modelId="{C0085984-AAFD-4DEB-92C0-E59BEAB1444A}">
      <dsp:nvSpPr>
        <dsp:cNvPr id="0" name=""/>
        <dsp:cNvSpPr/>
      </dsp:nvSpPr>
      <dsp:spPr>
        <a:xfrm>
          <a:off x="4895" y="149665"/>
          <a:ext cx="4006534"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4137" y="218907"/>
        <a:ext cx="3868050" cy="1279948"/>
      </dsp:txXfrm>
    </dsp:sp>
    <dsp:sp modelId="{AD4923FE-E322-4BB7-B593-6A6239D3FAE8}">
      <dsp:nvSpPr>
        <dsp:cNvPr id="0" name=""/>
        <dsp:cNvSpPr/>
      </dsp:nvSpPr>
      <dsp:spPr>
        <a:xfrm>
          <a:off x="3699521" y="1777983"/>
          <a:ext cx="6028071"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Consider the deployment models that will be given when updating the application. There exist a few options, so it’s important to understand the pros and cons.</a:t>
          </a:r>
        </a:p>
        <a:p>
          <a:pPr marL="171450" lvl="1" indent="-171450" algn="l" defTabSz="800100">
            <a:lnSpc>
              <a:spcPct val="90000"/>
            </a:lnSpc>
            <a:spcBef>
              <a:spcPct val="0"/>
            </a:spcBef>
            <a:spcAft>
              <a:spcPct val="15000"/>
            </a:spcAft>
            <a:buChar char="•"/>
          </a:pPr>
          <a:endParaRPr lang="en-US" sz="1800" kern="1200" dirty="0"/>
        </a:p>
      </dsp:txBody>
      <dsp:txXfrm>
        <a:off x="3699521" y="1980348"/>
        <a:ext cx="5420978" cy="1214187"/>
      </dsp:txXfrm>
    </dsp:sp>
    <dsp:sp modelId="{AF601908-1BCC-4D16-B9A7-97E1AB278EC7}">
      <dsp:nvSpPr>
        <dsp:cNvPr id="0" name=""/>
        <dsp:cNvSpPr/>
      </dsp:nvSpPr>
      <dsp:spPr>
        <a:xfrm>
          <a:off x="0" y="1880568"/>
          <a:ext cx="3829445"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691391" cy="1275961"/>
      </dsp:txXfrm>
    </dsp:sp>
    <dsp:sp modelId="{552042D3-DA16-49BF-8955-96746597232F}">
      <dsp:nvSpPr>
        <dsp:cNvPr id="0" name=""/>
        <dsp:cNvSpPr/>
      </dsp:nvSpPr>
      <dsp:spPr>
        <a:xfrm>
          <a:off x="3769542" y="3439929"/>
          <a:ext cx="6127572"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Consider the ability of multiple running deployment models for your cloud service. It’s possible to have multiple deployments in the form of production, test, and staging. </a:t>
          </a:r>
        </a:p>
        <a:p>
          <a:pPr marL="171450" lvl="1" indent="-171450" algn="l" defTabSz="800100">
            <a:lnSpc>
              <a:spcPct val="90000"/>
            </a:lnSpc>
            <a:spcBef>
              <a:spcPct val="0"/>
            </a:spcBef>
            <a:spcAft>
              <a:spcPct val="15000"/>
            </a:spcAft>
            <a:buChar char="•"/>
          </a:pPr>
          <a:endParaRPr lang="en-US" sz="1800" kern="1200" dirty="0"/>
        </a:p>
      </dsp:txBody>
      <dsp:txXfrm>
        <a:off x="3769542" y="3666909"/>
        <a:ext cx="5446631" cy="1361883"/>
      </dsp:txXfrm>
    </dsp:sp>
    <dsp:sp modelId="{AFAB1B19-CAE8-440B-9CCB-5694D6EBAD69}">
      <dsp:nvSpPr>
        <dsp:cNvPr id="0" name=""/>
        <dsp:cNvSpPr/>
      </dsp:nvSpPr>
      <dsp:spPr>
        <a:xfrm>
          <a:off x="4756" y="3628248"/>
          <a:ext cx="3889040"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5012" y="3698504"/>
        <a:ext cx="3748528" cy="12986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844108" y="1221"/>
          <a:ext cx="7459233" cy="1272705"/>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Decide on the amount of instances for Web and Worker roles. Web and Worker roles require at least two instances to provide fault tolerance for the automatic maintenance nature of PaaS.</a:t>
          </a:r>
        </a:p>
        <a:p>
          <a:pPr marL="171450" lvl="1" indent="-171450" algn="l" defTabSz="800100">
            <a:lnSpc>
              <a:spcPct val="90000"/>
            </a:lnSpc>
            <a:spcBef>
              <a:spcPct val="0"/>
            </a:spcBef>
            <a:spcAft>
              <a:spcPct val="15000"/>
            </a:spcAft>
            <a:buChar char="•"/>
          </a:pPr>
          <a:endParaRPr lang="en-US" sz="1800" kern="1200" dirty="0"/>
        </a:p>
      </dsp:txBody>
      <dsp:txXfrm>
        <a:off x="3844108" y="160309"/>
        <a:ext cx="6981969" cy="954529"/>
      </dsp:txXfrm>
    </dsp:sp>
    <dsp:sp modelId="{C0085984-AAFD-4DEB-92C0-E59BEAB1444A}">
      <dsp:nvSpPr>
        <dsp:cNvPr id="0" name=""/>
        <dsp:cNvSpPr/>
      </dsp:nvSpPr>
      <dsp:spPr>
        <a:xfrm>
          <a:off x="0" y="115754"/>
          <a:ext cx="3865948" cy="105146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51328" y="167082"/>
        <a:ext cx="3763292" cy="948807"/>
      </dsp:txXfrm>
    </dsp:sp>
    <dsp:sp modelId="{AD4923FE-E322-4BB7-B593-6A6239D3FAE8}">
      <dsp:nvSpPr>
        <dsp:cNvPr id="0" name=""/>
        <dsp:cNvSpPr/>
      </dsp:nvSpPr>
      <dsp:spPr>
        <a:xfrm>
          <a:off x="3735828" y="1318891"/>
          <a:ext cx="7400372" cy="1200079"/>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Consider Web and/or Worker roles if the application requires installation of binaries on the web or application server.</a:t>
          </a:r>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3735828" y="1468901"/>
        <a:ext cx="6950342" cy="900059"/>
      </dsp:txXfrm>
    </dsp:sp>
    <dsp:sp modelId="{AF601908-1BCC-4D16-B9A7-97E1AB278EC7}">
      <dsp:nvSpPr>
        <dsp:cNvPr id="0" name=""/>
        <dsp:cNvSpPr/>
      </dsp:nvSpPr>
      <dsp:spPr>
        <a:xfrm>
          <a:off x="0" y="1394936"/>
          <a:ext cx="3864845" cy="104818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51168" y="1446104"/>
        <a:ext cx="3762509" cy="945853"/>
      </dsp:txXfrm>
    </dsp:sp>
    <dsp:sp modelId="{552042D3-DA16-49BF-8955-96746597232F}">
      <dsp:nvSpPr>
        <dsp:cNvPr id="0" name=""/>
        <dsp:cNvSpPr/>
      </dsp:nvSpPr>
      <dsp:spPr>
        <a:xfrm>
          <a:off x="3787498" y="2550868"/>
          <a:ext cx="7495900" cy="175468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Understand that Virtual Networking is common to allow the communication needed for databases, management services, and other services but it’s not a hard requirement for deploying Web or Worker role applications. </a:t>
          </a:r>
        </a:p>
        <a:p>
          <a:pPr marL="171450" lvl="1" indent="-171450" algn="l" defTabSz="800100">
            <a:lnSpc>
              <a:spcPct val="90000"/>
            </a:lnSpc>
            <a:spcBef>
              <a:spcPct val="0"/>
            </a:spcBef>
            <a:spcAft>
              <a:spcPct val="15000"/>
            </a:spcAft>
            <a:buChar char="•"/>
          </a:pPr>
          <a:endParaRPr lang="en-US" sz="1800" kern="1200" dirty="0"/>
        </a:p>
      </dsp:txBody>
      <dsp:txXfrm>
        <a:off x="3787498" y="2770204"/>
        <a:ext cx="6837893" cy="1316014"/>
      </dsp:txXfrm>
    </dsp:sp>
    <dsp:sp modelId="{AFAB1B19-CAE8-440B-9CCB-5694D6EBAD69}">
      <dsp:nvSpPr>
        <dsp:cNvPr id="0" name=""/>
        <dsp:cNvSpPr/>
      </dsp:nvSpPr>
      <dsp:spPr>
        <a:xfrm>
          <a:off x="0" y="2670626"/>
          <a:ext cx="3865948" cy="1515169"/>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3964" y="2744590"/>
        <a:ext cx="3718020" cy="136724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063673" y="436"/>
          <a:ext cx="4700799"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Define pool of VMs that will perform the underlying work </a:t>
          </a:r>
          <a:br>
            <a:rPr lang="en-US" sz="1800" kern="1200" dirty="0"/>
          </a:br>
          <a:r>
            <a:rPr lang="en-US" sz="1800" kern="1200" dirty="0"/>
            <a:t>for Azure Batch Jobs</a:t>
          </a:r>
        </a:p>
      </dsp:txBody>
      <dsp:txXfrm>
        <a:off x="3063673" y="215047"/>
        <a:ext cx="4056965" cy="1287668"/>
      </dsp:txXfrm>
    </dsp:sp>
    <dsp:sp modelId="{C0085984-AAFD-4DEB-92C0-E59BEAB1444A}">
      <dsp:nvSpPr>
        <dsp:cNvPr id="0" name=""/>
        <dsp:cNvSpPr/>
      </dsp:nvSpPr>
      <dsp:spPr>
        <a:xfrm>
          <a:off x="3829" y="149665"/>
          <a:ext cx="3133866"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3071" y="218907"/>
        <a:ext cx="2995382" cy="1279948"/>
      </dsp:txXfrm>
    </dsp:sp>
    <dsp:sp modelId="{AD4923FE-E322-4BB7-B593-6A6239D3FAE8}">
      <dsp:nvSpPr>
        <dsp:cNvPr id="0" name=""/>
        <dsp:cNvSpPr/>
      </dsp:nvSpPr>
      <dsp:spPr>
        <a:xfrm>
          <a:off x="2992228" y="1777983"/>
          <a:ext cx="4682826"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Analyze the workload to determine which model is the better fit, Azure Batch or Azure Batch Apps</a:t>
          </a:r>
        </a:p>
      </dsp:txBody>
      <dsp:txXfrm>
        <a:off x="2992228" y="1980348"/>
        <a:ext cx="4075733" cy="1214187"/>
      </dsp:txXfrm>
    </dsp:sp>
    <dsp:sp modelId="{AF601908-1BCC-4D16-B9A7-97E1AB278EC7}">
      <dsp:nvSpPr>
        <dsp:cNvPr id="0" name=""/>
        <dsp:cNvSpPr/>
      </dsp:nvSpPr>
      <dsp:spPr>
        <a:xfrm>
          <a:off x="0" y="1880568"/>
          <a:ext cx="3157801"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019747" cy="1275961"/>
      </dsp:txXfrm>
    </dsp:sp>
    <dsp:sp modelId="{552042D3-DA16-49BF-8955-96746597232F}">
      <dsp:nvSpPr>
        <dsp:cNvPr id="0" name=""/>
        <dsp:cNvSpPr/>
      </dsp:nvSpPr>
      <dsp:spPr>
        <a:xfrm>
          <a:off x="3088995" y="3439929"/>
          <a:ext cx="4657771"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Leverage the REST API to output monitoring and telemetry to existing systems</a:t>
          </a:r>
        </a:p>
        <a:p>
          <a:pPr marL="171450" lvl="1" indent="-171450" algn="l" defTabSz="800100">
            <a:lnSpc>
              <a:spcPct val="90000"/>
            </a:lnSpc>
            <a:spcBef>
              <a:spcPct val="0"/>
            </a:spcBef>
            <a:spcAft>
              <a:spcPct val="15000"/>
            </a:spcAft>
            <a:buChar char="•"/>
          </a:pPr>
          <a:endParaRPr lang="en-US" sz="1800" kern="1200" dirty="0"/>
        </a:p>
      </dsp:txBody>
      <dsp:txXfrm>
        <a:off x="3088995" y="3666909"/>
        <a:ext cx="3976830" cy="1361883"/>
      </dsp:txXfrm>
    </dsp:sp>
    <dsp:sp modelId="{AFAB1B19-CAE8-440B-9CCB-5694D6EBAD69}">
      <dsp:nvSpPr>
        <dsp:cNvPr id="0" name=""/>
        <dsp:cNvSpPr/>
      </dsp:nvSpPr>
      <dsp:spPr>
        <a:xfrm>
          <a:off x="1108" y="3628248"/>
          <a:ext cx="3182337"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1364" y="3698504"/>
        <a:ext cx="3041825" cy="12986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295532" y="436"/>
          <a:ext cx="5056555"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Start with a well-designed engagement plan to help you identify the granular data you will need to be able to segment your user base</a:t>
          </a:r>
        </a:p>
        <a:p>
          <a:pPr marL="171450" lvl="1" indent="-171450" algn="l" defTabSz="800100">
            <a:lnSpc>
              <a:spcPct val="90000"/>
            </a:lnSpc>
            <a:spcBef>
              <a:spcPct val="0"/>
            </a:spcBef>
            <a:spcAft>
              <a:spcPct val="15000"/>
            </a:spcAft>
            <a:buChar char="•"/>
          </a:pPr>
          <a:endParaRPr lang="en-US" sz="1800" kern="1200" dirty="0"/>
        </a:p>
      </dsp:txBody>
      <dsp:txXfrm>
        <a:off x="3295532" y="215047"/>
        <a:ext cx="4412721" cy="1287668"/>
      </dsp:txXfrm>
    </dsp:sp>
    <dsp:sp modelId="{C0085984-AAFD-4DEB-92C0-E59BEAB1444A}">
      <dsp:nvSpPr>
        <dsp:cNvPr id="0" name=""/>
        <dsp:cNvSpPr/>
      </dsp:nvSpPr>
      <dsp:spPr>
        <a:xfrm>
          <a:off x="4119" y="149665"/>
          <a:ext cx="3371037"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3361" y="218907"/>
        <a:ext cx="3232553" cy="1279948"/>
      </dsp:txXfrm>
    </dsp:sp>
    <dsp:sp modelId="{AD4923FE-E322-4BB7-B593-6A6239D3FAE8}">
      <dsp:nvSpPr>
        <dsp:cNvPr id="0" name=""/>
        <dsp:cNvSpPr/>
      </dsp:nvSpPr>
      <dsp:spPr>
        <a:xfrm>
          <a:off x="3218680" y="1777983"/>
          <a:ext cx="5037222"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 an iterative, step-by-step approach to defining your engagement plan</a:t>
          </a:r>
        </a:p>
      </dsp:txBody>
      <dsp:txXfrm>
        <a:off x="3218680" y="1980348"/>
        <a:ext cx="4430129" cy="1214187"/>
      </dsp:txXfrm>
    </dsp:sp>
    <dsp:sp modelId="{AF601908-1BCC-4D16-B9A7-97E1AB278EC7}">
      <dsp:nvSpPr>
        <dsp:cNvPr id="0" name=""/>
        <dsp:cNvSpPr/>
      </dsp:nvSpPr>
      <dsp:spPr>
        <a:xfrm>
          <a:off x="0" y="1880568"/>
          <a:ext cx="3396783"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258729" cy="1275961"/>
      </dsp:txXfrm>
    </dsp:sp>
    <dsp:sp modelId="{552042D3-DA16-49BF-8955-96746597232F}">
      <dsp:nvSpPr>
        <dsp:cNvPr id="0" name=""/>
        <dsp:cNvSpPr/>
      </dsp:nvSpPr>
      <dsp:spPr>
        <a:xfrm>
          <a:off x="3322770" y="3439929"/>
          <a:ext cx="5010270"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 the BET (Business, Engagement, Technical) model to define your key performance indicators</a:t>
          </a:r>
        </a:p>
      </dsp:txBody>
      <dsp:txXfrm>
        <a:off x="3322770" y="3666909"/>
        <a:ext cx="4329329" cy="1361883"/>
      </dsp:txXfrm>
    </dsp:sp>
    <dsp:sp modelId="{AFAB1B19-CAE8-440B-9CCB-5694D6EBAD69}">
      <dsp:nvSpPr>
        <dsp:cNvPr id="0" name=""/>
        <dsp:cNvSpPr/>
      </dsp:nvSpPr>
      <dsp:spPr>
        <a:xfrm>
          <a:off x="1192" y="3628248"/>
          <a:ext cx="3423176"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1448" y="3698504"/>
        <a:ext cx="3282664" cy="12986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065693" y="436"/>
          <a:ext cx="4703898"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Configure policies for services and profiles for existing web services to use API management</a:t>
          </a:r>
        </a:p>
      </dsp:txBody>
      <dsp:txXfrm>
        <a:off x="3065693" y="215047"/>
        <a:ext cx="4060064" cy="1287668"/>
      </dsp:txXfrm>
    </dsp:sp>
    <dsp:sp modelId="{C0085984-AAFD-4DEB-92C0-E59BEAB1444A}">
      <dsp:nvSpPr>
        <dsp:cNvPr id="0" name=""/>
        <dsp:cNvSpPr/>
      </dsp:nvSpPr>
      <dsp:spPr>
        <a:xfrm>
          <a:off x="3831" y="149665"/>
          <a:ext cx="3135932"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3073" y="218907"/>
        <a:ext cx="2997448" cy="1279948"/>
      </dsp:txXfrm>
    </dsp:sp>
    <dsp:sp modelId="{AD4923FE-E322-4BB7-B593-6A6239D3FAE8}">
      <dsp:nvSpPr>
        <dsp:cNvPr id="0" name=""/>
        <dsp:cNvSpPr/>
      </dsp:nvSpPr>
      <dsp:spPr>
        <a:xfrm>
          <a:off x="2994201" y="1777983"/>
          <a:ext cx="4685913"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Protect web services with API </a:t>
          </a:r>
          <a:br>
            <a:rPr lang="en-US" sz="1800" kern="1200" dirty="0"/>
          </a:br>
          <a:r>
            <a:rPr lang="en-US" sz="1800" kern="1200" dirty="0"/>
            <a:t>rate limits and quota policies</a:t>
          </a:r>
        </a:p>
      </dsp:txBody>
      <dsp:txXfrm>
        <a:off x="2994201" y="1980348"/>
        <a:ext cx="4078820" cy="1214187"/>
      </dsp:txXfrm>
    </dsp:sp>
    <dsp:sp modelId="{AF601908-1BCC-4D16-B9A7-97E1AB278EC7}">
      <dsp:nvSpPr>
        <dsp:cNvPr id="0" name=""/>
        <dsp:cNvSpPr/>
      </dsp:nvSpPr>
      <dsp:spPr>
        <a:xfrm>
          <a:off x="0" y="1880568"/>
          <a:ext cx="3159883"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021829" cy="1275961"/>
      </dsp:txXfrm>
    </dsp:sp>
    <dsp:sp modelId="{552042D3-DA16-49BF-8955-96746597232F}">
      <dsp:nvSpPr>
        <dsp:cNvPr id="0" name=""/>
        <dsp:cNvSpPr/>
      </dsp:nvSpPr>
      <dsp:spPr>
        <a:xfrm>
          <a:off x="3091031" y="3439929"/>
          <a:ext cx="4660841"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Customize the developer portal to allow for developer registration and subscription models</a:t>
          </a:r>
        </a:p>
      </dsp:txBody>
      <dsp:txXfrm>
        <a:off x="3091031" y="3666909"/>
        <a:ext cx="3979900" cy="1361883"/>
      </dsp:txXfrm>
    </dsp:sp>
    <dsp:sp modelId="{AFAB1B19-CAE8-440B-9CCB-5694D6EBAD69}">
      <dsp:nvSpPr>
        <dsp:cNvPr id="0" name=""/>
        <dsp:cNvSpPr/>
      </dsp:nvSpPr>
      <dsp:spPr>
        <a:xfrm>
          <a:off x="1108" y="3628248"/>
          <a:ext cx="3184435"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1364" y="3698504"/>
        <a:ext cx="3043923" cy="12986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063673" y="436"/>
          <a:ext cx="4700799"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Define pool of VMs that will perform the underlying work </a:t>
          </a:r>
          <a:br>
            <a:rPr lang="en-US" sz="1800" kern="1200" dirty="0"/>
          </a:br>
          <a:r>
            <a:rPr lang="en-US" sz="1800" kern="1200" dirty="0"/>
            <a:t>for Azure Batch Jobs</a:t>
          </a:r>
        </a:p>
      </dsp:txBody>
      <dsp:txXfrm>
        <a:off x="3063673" y="215047"/>
        <a:ext cx="4056965" cy="1287668"/>
      </dsp:txXfrm>
    </dsp:sp>
    <dsp:sp modelId="{C0085984-AAFD-4DEB-92C0-E59BEAB1444A}">
      <dsp:nvSpPr>
        <dsp:cNvPr id="0" name=""/>
        <dsp:cNvSpPr/>
      </dsp:nvSpPr>
      <dsp:spPr>
        <a:xfrm>
          <a:off x="3829" y="149665"/>
          <a:ext cx="3133866"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3071" y="218907"/>
        <a:ext cx="2995382" cy="1279948"/>
      </dsp:txXfrm>
    </dsp:sp>
    <dsp:sp modelId="{AD4923FE-E322-4BB7-B593-6A6239D3FAE8}">
      <dsp:nvSpPr>
        <dsp:cNvPr id="0" name=""/>
        <dsp:cNvSpPr/>
      </dsp:nvSpPr>
      <dsp:spPr>
        <a:xfrm>
          <a:off x="2992228" y="1777983"/>
          <a:ext cx="4682826"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Analyze the workload to determine which model is the better fit, Azure Batch or Azure Batch Apps</a:t>
          </a:r>
        </a:p>
      </dsp:txBody>
      <dsp:txXfrm>
        <a:off x="2992228" y="1980348"/>
        <a:ext cx="4075733" cy="1214187"/>
      </dsp:txXfrm>
    </dsp:sp>
    <dsp:sp modelId="{AF601908-1BCC-4D16-B9A7-97E1AB278EC7}">
      <dsp:nvSpPr>
        <dsp:cNvPr id="0" name=""/>
        <dsp:cNvSpPr/>
      </dsp:nvSpPr>
      <dsp:spPr>
        <a:xfrm>
          <a:off x="0" y="1880568"/>
          <a:ext cx="3157801"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019747" cy="1275961"/>
      </dsp:txXfrm>
    </dsp:sp>
    <dsp:sp modelId="{552042D3-DA16-49BF-8955-96746597232F}">
      <dsp:nvSpPr>
        <dsp:cNvPr id="0" name=""/>
        <dsp:cNvSpPr/>
      </dsp:nvSpPr>
      <dsp:spPr>
        <a:xfrm>
          <a:off x="3088995" y="3439929"/>
          <a:ext cx="4657771"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Leverage the REST API to output monitoring and telemetry to existing systems</a:t>
          </a:r>
        </a:p>
        <a:p>
          <a:pPr marL="171450" lvl="1" indent="-171450" algn="l" defTabSz="800100">
            <a:lnSpc>
              <a:spcPct val="90000"/>
            </a:lnSpc>
            <a:spcBef>
              <a:spcPct val="0"/>
            </a:spcBef>
            <a:spcAft>
              <a:spcPct val="15000"/>
            </a:spcAft>
            <a:buChar char="•"/>
          </a:pPr>
          <a:endParaRPr lang="en-US" sz="1800" kern="1200" dirty="0"/>
        </a:p>
      </dsp:txBody>
      <dsp:txXfrm>
        <a:off x="3088995" y="3666909"/>
        <a:ext cx="3976830" cy="1361883"/>
      </dsp:txXfrm>
    </dsp:sp>
    <dsp:sp modelId="{AFAB1B19-CAE8-440B-9CCB-5694D6EBAD69}">
      <dsp:nvSpPr>
        <dsp:cNvPr id="0" name=""/>
        <dsp:cNvSpPr/>
      </dsp:nvSpPr>
      <dsp:spPr>
        <a:xfrm>
          <a:off x="1108" y="3628248"/>
          <a:ext cx="3182337"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1364" y="3698504"/>
        <a:ext cx="3041825" cy="12986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8113A1-F9D1-4A5B-9F7B-7AADFE9A6A65}">
      <dsp:nvSpPr>
        <dsp:cNvPr id="0" name=""/>
        <dsp:cNvSpPr/>
      </dsp:nvSpPr>
      <dsp:spPr>
        <a:xfrm>
          <a:off x="3063673" y="436"/>
          <a:ext cx="4700799" cy="1716890"/>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ctr" anchorCtr="0">
          <a:noAutofit/>
        </a:bodyPr>
        <a:lstStyle/>
        <a:p>
          <a:pPr marL="171450" lvl="1" indent="-171450" algn="l" defTabSz="800100">
            <a:lnSpc>
              <a:spcPct val="90000"/>
            </a:lnSpc>
            <a:spcBef>
              <a:spcPct val="0"/>
            </a:spcBef>
            <a:spcAft>
              <a:spcPct val="15000"/>
            </a:spcAft>
            <a:buNone/>
          </a:pPr>
          <a:endParaRPr lang="en-US" sz="1800" kern="1200" dirty="0"/>
        </a:p>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t>Understand which tier of service will be required and implement the Redis client in the application</a:t>
          </a:r>
        </a:p>
        <a:p>
          <a:pPr marL="171450" lvl="1" indent="-171450" algn="l" defTabSz="800100">
            <a:lnSpc>
              <a:spcPct val="90000"/>
            </a:lnSpc>
            <a:spcBef>
              <a:spcPct val="0"/>
            </a:spcBef>
            <a:spcAft>
              <a:spcPct val="15000"/>
            </a:spcAft>
            <a:buChar char="•"/>
          </a:pPr>
          <a:endParaRPr lang="en-US" sz="1800" kern="1200" dirty="0"/>
        </a:p>
      </dsp:txBody>
      <dsp:txXfrm>
        <a:off x="3063673" y="215047"/>
        <a:ext cx="4056965" cy="1287668"/>
      </dsp:txXfrm>
    </dsp:sp>
    <dsp:sp modelId="{C0085984-AAFD-4DEB-92C0-E59BEAB1444A}">
      <dsp:nvSpPr>
        <dsp:cNvPr id="0" name=""/>
        <dsp:cNvSpPr/>
      </dsp:nvSpPr>
      <dsp:spPr>
        <a:xfrm>
          <a:off x="3829" y="149665"/>
          <a:ext cx="3133866" cy="141843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dsp:txBody>
      <dsp:txXfrm>
        <a:off x="73071" y="218907"/>
        <a:ext cx="2995382" cy="1279948"/>
      </dsp:txXfrm>
    </dsp:sp>
    <dsp:sp modelId="{AD4923FE-E322-4BB7-B593-6A6239D3FAE8}">
      <dsp:nvSpPr>
        <dsp:cNvPr id="0" name=""/>
        <dsp:cNvSpPr/>
      </dsp:nvSpPr>
      <dsp:spPr>
        <a:xfrm>
          <a:off x="2992228" y="1777983"/>
          <a:ext cx="4682826" cy="1618916"/>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74320" tIns="91440" rIns="18288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Use the advanced structure caching options with Redis </a:t>
          </a:r>
          <a:br>
            <a:rPr lang="en-US" sz="1800" kern="1200" dirty="0"/>
          </a:br>
          <a:r>
            <a:rPr lang="en-US" sz="1800" kern="1200" dirty="0"/>
            <a:t>to simplify the application </a:t>
          </a:r>
          <a:br>
            <a:rPr lang="en-US" sz="1800" kern="1200" dirty="0"/>
          </a:br>
          <a:r>
            <a:rPr lang="en-US" sz="1800" kern="1200" dirty="0"/>
            <a:t>caching code</a:t>
          </a:r>
        </a:p>
        <a:p>
          <a:pPr marL="171450" lvl="1" indent="-171450" algn="l" defTabSz="800100">
            <a:lnSpc>
              <a:spcPct val="90000"/>
            </a:lnSpc>
            <a:spcBef>
              <a:spcPct val="0"/>
            </a:spcBef>
            <a:spcAft>
              <a:spcPct val="15000"/>
            </a:spcAft>
            <a:buChar char="•"/>
          </a:pPr>
          <a:endParaRPr lang="en-US" sz="1800" kern="1200" dirty="0"/>
        </a:p>
      </dsp:txBody>
      <dsp:txXfrm>
        <a:off x="2992228" y="1980348"/>
        <a:ext cx="4075733" cy="1214187"/>
      </dsp:txXfrm>
    </dsp:sp>
    <dsp:sp modelId="{AF601908-1BCC-4D16-B9A7-97E1AB278EC7}">
      <dsp:nvSpPr>
        <dsp:cNvPr id="0" name=""/>
        <dsp:cNvSpPr/>
      </dsp:nvSpPr>
      <dsp:spPr>
        <a:xfrm>
          <a:off x="0" y="1880568"/>
          <a:ext cx="3157801" cy="141401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dsp:txBody>
      <dsp:txXfrm>
        <a:off x="69027" y="1949595"/>
        <a:ext cx="3019747" cy="1275961"/>
      </dsp:txXfrm>
    </dsp:sp>
    <dsp:sp modelId="{552042D3-DA16-49BF-8955-96746597232F}">
      <dsp:nvSpPr>
        <dsp:cNvPr id="0" name=""/>
        <dsp:cNvSpPr/>
      </dsp:nvSpPr>
      <dsp:spPr>
        <a:xfrm>
          <a:off x="3088995" y="3439929"/>
          <a:ext cx="4657771" cy="1815843"/>
        </a:xfrm>
        <a:prstGeom prst="rightArrow">
          <a:avLst>
            <a:gd name="adj1" fmla="val 75000"/>
            <a:gd name="adj2" fmla="val 50000"/>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82880" tIns="91440" rIns="182880" bIns="1143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Setup policies for cache rejection, lifetime, </a:t>
          </a:r>
          <a:r>
            <a:rPr lang="en-US" sz="1800" kern="1200" dirty="0" err="1"/>
            <a:t>etc</a:t>
          </a:r>
          <a:endParaRPr lang="en-US" sz="1800" kern="1200" dirty="0"/>
        </a:p>
      </dsp:txBody>
      <dsp:txXfrm>
        <a:off x="3088995" y="3666909"/>
        <a:ext cx="3976830" cy="1361883"/>
      </dsp:txXfrm>
    </dsp:sp>
    <dsp:sp modelId="{AFAB1B19-CAE8-440B-9CCB-5694D6EBAD69}">
      <dsp:nvSpPr>
        <dsp:cNvPr id="0" name=""/>
        <dsp:cNvSpPr/>
      </dsp:nvSpPr>
      <dsp:spPr>
        <a:xfrm>
          <a:off x="1108" y="3628248"/>
          <a:ext cx="3182337" cy="1439206"/>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dsp:txBody>
      <dsp:txXfrm>
        <a:off x="71364" y="3698504"/>
        <a:ext cx="3041825" cy="129869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3/22/2018 3:03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3/22/2018 3:03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8" Type="http://schemas.openxmlformats.org/officeDocument/2006/relationships/hyperlink" Target="https://docs.microsoft.com/en-us/azure/cosmos-db/use-cases#gaming" TargetMode="External"/><Relationship Id="rId3" Type="http://schemas.openxmlformats.org/officeDocument/2006/relationships/hyperlink" Target="https://docs.microsoft.com/en-us/azure/cosmos-db/use-cases" TargetMode="External"/><Relationship Id="rId7" Type="http://schemas.openxmlformats.org/officeDocument/2006/relationships/hyperlink" Target="https://docs.microsoft.com/en-us/azure/cosmos-db/use-cases#retail-and-marketing"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docs.microsoft.com/en-us/azure/cosmos-db/use-cases#iot-and-telematics" TargetMode="External"/><Relationship Id="rId5" Type="http://schemas.openxmlformats.org/officeDocument/2006/relationships/hyperlink" Target="https://azure.microsoft.com/support/legal/sla/cosmos-db/" TargetMode="External"/><Relationship Id="rId4" Type="http://schemas.openxmlformats.org/officeDocument/2006/relationships/hyperlink" Target="https://docs.microsoft.com/en-us/azure/cosmos-db/distribute-data-globally" TargetMode="External"/><Relationship Id="rId9" Type="http://schemas.openxmlformats.org/officeDocument/2006/relationships/hyperlink" Target="https://docs.microsoft.com/en-us/azure/cosmos-db/use-cases#web-and-mobile-applications"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ka.ms/acdbsla"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zure.microsoft.com/try/cosmosdb/"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docs.microsoft.com/en-us/rest/api/searchservice/"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docs.microsoft.com/en-us/azure/search/search-what-is-azure-search#feature-drilldown" TargetMode="External"/><Relationship Id="rId4" Type="http://schemas.openxmlformats.org/officeDocument/2006/relationships/hyperlink" Target="https://docs.microsoft.com/en-us/azure/search/search-howto-dotnet-sdk"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zure.microsoft.com/en-us/documentation/articles/hdinsight-hadoop-visual-studio-tools-get-started/" TargetMode="External"/><Relationship Id="rId7" Type="http://schemas.openxmlformats.org/officeDocument/2006/relationships/hyperlink" Target="https://azure.microsoft.com/en-us/documentation/articles/hdinsight-apache-spark-zeppelin-notebook/"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azure.microsoft.com/en-us/documentation/articles/hdinsight-apache-spark-jupyter-notebook-kernels/" TargetMode="External"/><Relationship Id="rId5" Type="http://schemas.openxmlformats.org/officeDocument/2006/relationships/hyperlink" Target="https://azure.microsoft.com/en-us/documentation/articles/hdinsight-apache-spark-intellij-tool-plugin-debug-jobs-remotely/" TargetMode="External"/><Relationship Id="rId4" Type="http://schemas.openxmlformats.org/officeDocument/2006/relationships/hyperlink" Target="https://azure.microsoft.com/en-us/documentation/articles/hdinsight-apache-spark-eclipse-tool-plugin/" TargetMode="Externa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45714752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77211814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83380164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194619105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2444948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417174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376782188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344299694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9787895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40900770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668036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dirty="0"/>
              <a:t>*App Service on Azure Stack is in Preview as of July 2017.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795A-3AEA-4113-9713-DCEC7476C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47653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82877488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38880199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13805705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306"/>
              </a:spcAft>
              <a:defRPr/>
            </a:pPr>
            <a:endParaRPr lang="en-US" dirty="0"/>
          </a:p>
        </p:txBody>
      </p:sp>
      <p:sp>
        <p:nvSpPr>
          <p:cNvPr id="4" name="Slide Number Placeholder 3"/>
          <p:cNvSpPr>
            <a:spLocks noGrp="1"/>
          </p:cNvSpPr>
          <p:nvPr>
            <p:ph type="sldNum" sz="quarter" idx="10"/>
          </p:nvPr>
        </p:nvSpPr>
        <p:spPr/>
        <p:txBody>
          <a:bodyPr/>
          <a:lstStyle/>
          <a:p>
            <a:fld id="{6D581EC0-6C77-47EF-A5F1-48F7DF3073C0}"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312666803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84116972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42196734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US" sz="900" dirty="0"/>
              <a:t>A set of machines (physical or virtual), that service fabric</a:t>
            </a:r>
            <a:r>
              <a:rPr lang="en-US" sz="900" baseline="0" dirty="0"/>
              <a:t> stiches together to form a reliable and fault tolerant unit called a cluster. These clusters can be scaled to 1000s of machines.</a:t>
            </a:r>
          </a:p>
          <a:p>
            <a:pPr marL="0" lvl="0" indent="0">
              <a:buNone/>
            </a:pPr>
            <a:r>
              <a:rPr lang="en-US" sz="900" baseline="0" dirty="0"/>
              <a:t>	For example - SQL Azure has regional clusters that are made of 1000s of machines.</a:t>
            </a:r>
          </a:p>
          <a:p>
            <a:pPr marL="0" lvl="0" indent="0">
              <a:buNone/>
            </a:pPr>
            <a:r>
              <a:rPr lang="en-US" sz="900" baseline="0" dirty="0"/>
              <a:t>When setting up, your Service Fabric cluster allows you to specify the failures that the cluster should survive. For example you can choose to set up a cluster that spans three Azure datacenters, so that the cluster can survive the loss of a datacenter.</a:t>
            </a:r>
          </a:p>
          <a:p>
            <a:pPr marL="0" lvl="0" indent="0">
              <a:buNone/>
            </a:pPr>
            <a:endParaRPr lang="en-US" sz="900" baseline="0" dirty="0"/>
          </a:p>
          <a:p>
            <a:pPr marL="0" lvl="0" indent="0">
              <a:buNone/>
            </a:pPr>
            <a:r>
              <a:rPr lang="en-US" sz="900" baseline="0" dirty="0"/>
              <a:t>Bing Cortana service runs on a cluster that spans three regions, making is tolerant of regional failures. Last year they had a widespread outage in one of the datacenters, taking a third of the capacity down, but  the service suffered no disruption. They service just failed over real time to the other two datacenters in the other regions. That is the kind of reliability you can get with Azure Service Fabric.</a:t>
            </a:r>
          </a:p>
          <a:p>
            <a:pPr marL="0" lvl="0" indent="0">
              <a:buNone/>
            </a:pPr>
            <a:endParaRPr lang="en-US" sz="900" baseline="0" dirty="0"/>
          </a:p>
          <a:p>
            <a:pPr marL="0" lvl="0" indent="0">
              <a:buNone/>
            </a:pPr>
            <a:r>
              <a:rPr lang="en-US" sz="900" baseline="0" dirty="0"/>
              <a:t>More about the planning for production later in the session.</a:t>
            </a:r>
          </a:p>
          <a:p>
            <a:pPr marL="0" lvl="0" indent="0">
              <a:buNone/>
            </a:pPr>
            <a:endParaRPr lang="en-US" sz="900" baseline="0" dirty="0"/>
          </a:p>
          <a:p>
            <a:r>
              <a:rPr lang="en-US" dirty="0"/>
              <a:t>Importantly</a:t>
            </a:r>
            <a:r>
              <a:rPr lang="en-US" baseline="0" dirty="0"/>
              <a:t> Service Fabric orchestration of the services is transparent to you in the event of failures. </a:t>
            </a:r>
          </a:p>
          <a:p>
            <a:endParaRPr lang="en-US" baseline="0" dirty="0"/>
          </a:p>
          <a:p>
            <a:r>
              <a:rPr lang="en-US" baseline="0" dirty="0"/>
              <a:t>For example, if a machine fails then all the services that were running on that machine are automatically redistributed across the cluster, based on the available machine resources as well as understanding the resource usage of the microservices. This is critical for example for running SQL Azure DBs where you have some very large databases and many smaller ones. Getting the best package density enables you to run the service efficiently at scale, something no human could realistically achieve.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94105983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2346926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78483372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457678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10888611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&lt;build slide&gt;</a:t>
            </a:r>
          </a:p>
          <a:p>
            <a:r>
              <a:rPr lang="en-US" dirty="0">
                <a:solidFill>
                  <a:schemeClr val="tx1"/>
                </a:solidFill>
              </a:rPr>
              <a:t>All first party services are </a:t>
            </a:r>
            <a:r>
              <a:rPr lang="en-US" dirty="0" err="1">
                <a:solidFill>
                  <a:schemeClr val="tx1"/>
                </a:solidFill>
              </a:rPr>
              <a:t>stateful</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41956682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short</a:t>
            </a:r>
            <a:r>
              <a:rPr lang="en-US" baseline="0" dirty="0"/>
              <a:t> background, let talk about what and how you can build applications with Service Fabric.</a:t>
            </a:r>
          </a:p>
          <a:p>
            <a:endParaRPr lang="en-US" baseline="0" dirty="0"/>
          </a:p>
          <a:p>
            <a:r>
              <a:rPr lang="en-US" baseline="0" dirty="0"/>
              <a:t>First, stateless applications are no different from the web and worker roles that you build today, in that the state is retained in an externalized store such as SQL Azure or Azure storage. This is a fine approach for certain application designs and of course you still need to handle scaling out each tier. Service Fabric brings benefits to the stateless approach with its microservices architecture by enabling fast deployment time (applications are now deployed in seconds) as well as much, much higher density. You can package 1000s of microservices on a VM, where are with Cloud Service today you are forced to have only one service per VM, underutilizing the resources.</a:t>
            </a:r>
          </a:p>
          <a:p>
            <a:endParaRPr lang="en-US" baseline="0" dirty="0"/>
          </a:p>
          <a:p>
            <a:r>
              <a:rPr lang="en-US" baseline="0" dirty="0"/>
              <a:t>Stateless services are where you let Service Fabric take care of the application state through replication and local persistence. This is really the democratization of high availability. Everyone, not just databases and high ends stores, can now have HA in your applications through simple programming models with full data consistency. Think about this. Your apps do not need to do lots of data manipulation to write data to another store. </a:t>
            </a:r>
          </a:p>
          <a:p>
            <a:endParaRPr lang="en-US" baseline="0" dirty="0"/>
          </a:p>
          <a:p>
            <a:r>
              <a:rPr lang="en-US" baseline="0" dirty="0" err="1"/>
              <a:t>Stateful</a:t>
            </a:r>
            <a:r>
              <a:rPr lang="en-US" baseline="0" dirty="0"/>
              <a:t> services are recognition that there are limitation with just a pure stateless service design to address two issues. Reduces latency of your applications and makes it more responsive to users, since data is locally stored. Reduces complexity of you application since you no longer need to have additional caches (which only deal with read latency) and additional queues in order to make your services reliable. You literally remove these extra services from your design, making the overall service simple and have a SINGLE approach to management.</a:t>
            </a:r>
          </a:p>
          <a:p>
            <a:endParaRPr lang="en-US" baseline="0" dirty="0"/>
          </a:p>
          <a:p>
            <a:r>
              <a:rPr lang="en-US" baseline="0" dirty="0"/>
              <a:t>Finally, although Service Fabric provides a runtime for you to build applications, this does not prevent you from using other runtime in you applications. So, you may have a service that has a node.js front end that communicate with back-end Stateless and </a:t>
            </a:r>
            <a:r>
              <a:rPr lang="en-US" baseline="0" dirty="0" err="1"/>
              <a:t>Stateful</a:t>
            </a:r>
            <a:r>
              <a:rPr lang="en-US" baseline="0" dirty="0"/>
              <a:t> Services. Or you may deploy application that run in Java VM or simply deploy some EXE that you have that need to be used by your service. Service Fabric will makes these other runtime reliable, if needed, but ensuring that the specified number of instances is always running. You will get the full benefits of the deep resource balancing of the Service Fabric microservices built with the Service Fabric runtime and ALM capabilities; you can reuse existing code and have the benefit of a SINGLE approach to management. Not bad!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40556022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14638444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Actor</a:t>
            </a:r>
            <a:r>
              <a:rPr lang="en-US" baseline="0" dirty="0"/>
              <a:t> concept was originated in the early 70</a:t>
            </a:r>
            <a:r>
              <a:rPr lang="en-US" baseline="30000" dirty="0"/>
              <a:t> </a:t>
            </a:r>
            <a:r>
              <a:rPr lang="en-US" baseline="0" dirty="0"/>
              <a:t>in order to do large scale parallel processing and is becoming more popular with the advent of cloud computing. It’s meant to make writing distributed applications easier by dividing the problem in multiple units of state and computation that can run in parallel. Each unit in a simple single-threaded. Actors are actually very similar to objects in the way they represent state with some logic that operates on that state. These actors communicates with each other using asynchronous messages. </a:t>
            </a:r>
          </a:p>
          <a:p>
            <a:endParaRPr lang="en-US" baseline="0" dirty="0"/>
          </a:p>
          <a:p>
            <a:r>
              <a:rPr lang="en-US" baseline="0" dirty="0"/>
              <a:t>Running the actors on top of Service Fabric, you get the reliability of code as well as state and all other benefits of Service Fabric platform, like security, placement and resource balancing, zero downtime upgrade, locally replicated stores. </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2910722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346853627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438838223"/>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The</a:t>
            </a:r>
            <a:r>
              <a:rPr lang="en-US" baseline="0" dirty="0"/>
              <a:t> Actor API allows you to build objects with virtual actor programming model. The actors are just like objects, you write your services in a natural object-oriented way. It is suitable for applications with multiple independent units of state and compute. The framework provides automatic state management and simple turn based concurrency model that eliminates the needs to write synchronization code. Let’s go ahead and build a reliable actor using the APIs.</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403575820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looked at the Reliable Actors API,</a:t>
            </a:r>
            <a:r>
              <a:rPr lang="en-US" baseline="0" dirty="0"/>
              <a:t> now let’s look at the </a:t>
            </a:r>
            <a:r>
              <a:rPr lang="en-US" dirty="0"/>
              <a:t>Reliable services APIs. They provides</a:t>
            </a:r>
            <a:r>
              <a:rPr lang="en-US" baseline="0" dirty="0"/>
              <a:t> more flexibility and control in building stateless and </a:t>
            </a:r>
            <a:r>
              <a:rPr lang="en-US" baseline="0" dirty="0" err="1"/>
              <a:t>stateful</a:t>
            </a:r>
            <a:r>
              <a:rPr lang="en-US" baseline="0" dirty="0"/>
              <a:t> services.  For example you can use an existing stateless ASP.NET applications and deploy it in Service Fabric to make use of the application lifecycle, monitoring  and failover capabilities of Service Fabric. </a:t>
            </a:r>
          </a:p>
          <a:p>
            <a:endParaRPr lang="en-US" baseline="0" dirty="0"/>
          </a:p>
          <a:p>
            <a:r>
              <a:rPr lang="en-US" baseline="0" dirty="0"/>
              <a:t>You can build the </a:t>
            </a:r>
            <a:r>
              <a:rPr lang="en-US" baseline="0" dirty="0" err="1"/>
              <a:t>Stateful</a:t>
            </a:r>
            <a:r>
              <a:rPr lang="en-US" baseline="0" dirty="0"/>
              <a:t> Services using reliable collections which we will talk in a bit. In contrast to the actor APIs that provided turn based concurrency only, here you control the concurrency and granularity of changes through transactions. Therefore, you can achieve higher performance in cases where it is not natural to divide the state and processing in multiple independent units.  You can also use the choice of your technology for communicating with the service. E.g. </a:t>
            </a:r>
            <a:r>
              <a:rPr lang="en-US" baseline="0" dirty="0" err="1"/>
              <a:t>WebAPI</a:t>
            </a:r>
            <a:r>
              <a:rPr lang="en-US" baseline="0" dirty="0"/>
              <a:t>, WCF, TCP sockets, FTP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174296165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397207258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3152368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customers</a:t>
            </a:r>
            <a:r>
              <a:rPr lang="en-US" baseline="0" dirty="0"/>
              <a:t> are using some of these features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This is a partial feature list and we are not going to cover each and every feature.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However, I do want to point that we have relapsed </a:t>
            </a:r>
            <a:r>
              <a:rPr lang="en-US" dirty="0"/>
              <a:t>21</a:t>
            </a:r>
            <a:r>
              <a:rPr lang="en-US" baseline="0" dirty="0"/>
              <a:t>new public facing features in the past 12 months. at a rate more than 2 features per month…. </a:t>
            </a:r>
          </a:p>
          <a:p>
            <a:r>
              <a:rPr lang="en-US" baseline="0" dirty="0"/>
              <a:t>We plan to continue this pace and even accelerate it to provide more value and innovation to our customers </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Hybrid Connections / VPN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Scheduled Backup</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Azure Active Directory Integration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Resiliency, HA, and DR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Jobs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Role Base Access Control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Audit / Compliance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Enterprise Migration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Client Certs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Cache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IP Restrictions/ SSL</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Web Sockets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SQL, MySQL, </a:t>
            </a:r>
            <a:r>
              <a:rPr lang="en-US" sz="900" dirty="0" err="1">
                <a:solidFill>
                  <a:srgbClr val="FFFFFF"/>
                </a:solidFill>
                <a:latin typeface="Segoe UI Light" charset="0"/>
                <a:ea typeface="Calibri" panose="020F0502020204030204" pitchFamily="34" charset="0"/>
                <a:cs typeface="Calibri" panose="020F0502020204030204" pitchFamily="34" charset="0"/>
              </a:rPr>
              <a:t>DocDB</a:t>
            </a:r>
            <a:r>
              <a:rPr lang="en-US" sz="900" dirty="0">
                <a:solidFill>
                  <a:srgbClr val="FFFFFF"/>
                </a:solidFill>
                <a:latin typeface="Segoe UI Light" charset="0"/>
                <a:ea typeface="Calibri" panose="020F0502020204030204" pitchFamily="34" charset="0"/>
                <a:cs typeface="Calibri" panose="020F0502020204030204" pitchFamily="34" charset="0"/>
              </a:rPr>
              <a:t>, &amp; Mongo</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Sticky Sessions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Authorization/ Authentication</a:t>
            </a:r>
          </a:p>
          <a:p>
            <a:endParaRPr lang="en-US" baseline="0" dirty="0"/>
          </a:p>
          <a:p>
            <a:endParaRPr lang="en-US" baseline="0" dirty="0"/>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Automated Deployment</a:t>
            </a:r>
            <a:br>
              <a:rPr lang="en-US" sz="900" dirty="0">
                <a:solidFill>
                  <a:srgbClr val="FFFFFF"/>
                </a:solidFill>
                <a:latin typeface="Segoe UI Light" charset="0"/>
                <a:ea typeface="Calibri" panose="020F0502020204030204" pitchFamily="34" charset="0"/>
                <a:cs typeface="Calibri" panose="020F0502020204030204" pitchFamily="34" charset="0"/>
              </a:rPr>
            </a:br>
            <a:r>
              <a:rPr lang="en-US" sz="900" dirty="0" err="1">
                <a:solidFill>
                  <a:srgbClr val="FFFFFF"/>
                </a:solidFill>
                <a:latin typeface="Segoe UI Light" charset="0"/>
                <a:ea typeface="Calibri" panose="020F0502020204030204" pitchFamily="34" charset="0"/>
                <a:cs typeface="Calibri" panose="020F0502020204030204" pitchFamily="34" charset="0"/>
              </a:rPr>
              <a:t>AutoScale</a:t>
            </a:r>
            <a:endParaRPr lang="en-US" sz="900" dirty="0">
              <a:solidFill>
                <a:srgbClr val="FFFFFF"/>
              </a:solidFill>
              <a:latin typeface="Segoe UI Light" charset="0"/>
              <a:ea typeface="Calibri" panose="020F0502020204030204" pitchFamily="34" charset="0"/>
              <a:cs typeface="Calibri" panose="020F0502020204030204" pitchFamily="34"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Built-in Load Balancing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WW Datacenter Coverage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End Point Monitoring &amp; Alerts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Gallery</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DR Site Support</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WildCard</a:t>
            </a:r>
            <a:r>
              <a:rPr lang="en-US" sz="900" dirty="0">
                <a:solidFill>
                  <a:srgbClr val="FFFFFF"/>
                </a:solidFill>
                <a:latin typeface="Segoe UI Light" charset="0"/>
                <a:ea typeface="Calibri" panose="020F0502020204030204" pitchFamily="34" charset="0"/>
                <a:cs typeface="Calibri" panose="020F0502020204030204" pitchFamily="34" charset="0"/>
              </a:rPr>
              <a:t> Support</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Dedicated IP address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HTTP Compression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CDN Support for Websites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Premium WordPress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Services Environments </a:t>
            </a:r>
          </a:p>
          <a:p>
            <a:pPr>
              <a:spcAft>
                <a:spcPts val="306"/>
              </a:spcAft>
              <a:defRPr/>
            </a:pPr>
            <a:endParaRPr lang="en-US" sz="900" baseline="0" dirty="0">
              <a:solidFill>
                <a:srgbClr val="FFFFFF"/>
              </a:solidFill>
              <a:latin typeface="Segoe UI Light" charset="0"/>
            </a:endParaRP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Remote Debugging with Visual Studio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Staging Slots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Testing in Production</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Continuous Integration/Deployment </a:t>
            </a:r>
          </a:p>
          <a:p>
            <a:pPr>
              <a:spcAft>
                <a:spcPts val="306"/>
              </a:spcAft>
              <a:defRPr/>
            </a:pPr>
            <a:r>
              <a:rPr lang="en-US" sz="900" dirty="0" err="1">
                <a:solidFill>
                  <a:srgbClr val="FFFFFF"/>
                </a:solidFill>
                <a:latin typeface="Segoe UI Light" charset="0"/>
                <a:ea typeface="Calibri" panose="020F0502020204030204" pitchFamily="34" charset="0"/>
                <a:cs typeface="Calibri" panose="020F0502020204030204" pitchFamily="34" charset="0"/>
              </a:rPr>
              <a:t>Git</a:t>
            </a:r>
            <a:r>
              <a:rPr lang="en-US" sz="900" dirty="0">
                <a:solidFill>
                  <a:srgbClr val="FFFFFF"/>
                </a:solidFill>
                <a:latin typeface="Segoe UI Light" charset="0"/>
                <a:ea typeface="Calibri" panose="020F0502020204030204" pitchFamily="34" charset="0"/>
                <a:cs typeface="Calibri" panose="020F0502020204030204" pitchFamily="34" charset="0"/>
              </a:rPr>
              <a:t>, Visual Studio Online and GitHub</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App &amp; Site Diagnostics</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OS &amp; Framework Patching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Site Extensions Gallery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NET, PHP, Python, Node, Java</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Framework Installer</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Browser-based editing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Auto-Healing</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Logging and Auditing </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Admin-Site</a:t>
            </a:r>
          </a:p>
          <a:p>
            <a:pPr>
              <a:spcAft>
                <a:spcPts val="306"/>
              </a:spcAft>
              <a:defRPr/>
            </a:pPr>
            <a:r>
              <a:rPr lang="en-US" sz="900" dirty="0">
                <a:solidFill>
                  <a:srgbClr val="FFFFFF"/>
                </a:solidFill>
                <a:latin typeface="Segoe UI Light" charset="0"/>
                <a:ea typeface="Calibri" panose="020F0502020204030204" pitchFamily="34" charset="0"/>
                <a:cs typeface="Calibri" panose="020F0502020204030204" pitchFamily="34" charset="0"/>
              </a:rPr>
              <a:t>Support Site Extension </a:t>
            </a:r>
          </a:p>
          <a:p>
            <a:pPr>
              <a:spcAft>
                <a:spcPts val="306"/>
              </a:spcAft>
              <a:defRP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D581EC0-6C77-47EF-A5F1-48F7DF3073C0}"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1564484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8378760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15111018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408967056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173007853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29150619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32171017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136</a:t>
            </a:fld>
            <a:endParaRPr lang="en-US" dirty="0"/>
          </a:p>
        </p:txBody>
      </p:sp>
    </p:spTree>
    <p:extLst>
      <p:ext uri="{BB962C8B-B14F-4D97-AF65-F5344CB8AC3E}">
        <p14:creationId xmlns:p14="http://schemas.microsoft.com/office/powerpoint/2010/main" val="30162407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418063923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138</a:t>
            </a:fld>
            <a:endParaRPr lang="en-US" dirty="0"/>
          </a:p>
        </p:txBody>
      </p:sp>
    </p:spTree>
    <p:extLst>
      <p:ext uri="{BB962C8B-B14F-4D97-AF65-F5344CB8AC3E}">
        <p14:creationId xmlns:p14="http://schemas.microsoft.com/office/powerpoint/2010/main" val="126672171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3322917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D581EC0-6C77-47EF-A5F1-48F7DF3073C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80776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1235252766"/>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409507904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93487815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348109401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23951117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145</a:t>
            </a:fld>
            <a:endParaRPr lang="en-US" dirty="0"/>
          </a:p>
        </p:txBody>
      </p:sp>
    </p:spTree>
    <p:extLst>
      <p:ext uri="{BB962C8B-B14F-4D97-AF65-F5344CB8AC3E}">
        <p14:creationId xmlns:p14="http://schemas.microsoft.com/office/powerpoint/2010/main" val="250617271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11555292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426585783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399011582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149</a:t>
            </a:fld>
            <a:endParaRPr lang="en-US" dirty="0"/>
          </a:p>
        </p:txBody>
      </p:sp>
    </p:spTree>
    <p:extLst>
      <p:ext uri="{BB962C8B-B14F-4D97-AF65-F5344CB8AC3E}">
        <p14:creationId xmlns:p14="http://schemas.microsoft.com/office/powerpoint/2010/main" val="1258071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TechReady 23</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3:03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717910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150</a:t>
            </a:fld>
            <a:endParaRPr lang="en-US" dirty="0"/>
          </a:p>
        </p:txBody>
      </p:sp>
    </p:spTree>
    <p:extLst>
      <p:ext uri="{BB962C8B-B14F-4D97-AF65-F5344CB8AC3E}">
        <p14:creationId xmlns:p14="http://schemas.microsoft.com/office/powerpoint/2010/main" val="37076574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151</a:t>
            </a:fld>
            <a:endParaRPr lang="en-US" dirty="0"/>
          </a:p>
        </p:txBody>
      </p:sp>
    </p:spTree>
    <p:extLst>
      <p:ext uri="{BB962C8B-B14F-4D97-AF65-F5344CB8AC3E}">
        <p14:creationId xmlns:p14="http://schemas.microsoft.com/office/powerpoint/2010/main" val="5929523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152</a:t>
            </a:fld>
            <a:endParaRPr lang="en-US" dirty="0"/>
          </a:p>
        </p:txBody>
      </p:sp>
    </p:spTree>
    <p:extLst>
      <p:ext uri="{BB962C8B-B14F-4D97-AF65-F5344CB8AC3E}">
        <p14:creationId xmlns:p14="http://schemas.microsoft.com/office/powerpoint/2010/main" val="205409424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153</a:t>
            </a:fld>
            <a:endParaRPr lang="en-US" dirty="0"/>
          </a:p>
        </p:txBody>
      </p:sp>
    </p:spTree>
    <p:extLst>
      <p:ext uri="{BB962C8B-B14F-4D97-AF65-F5344CB8AC3E}">
        <p14:creationId xmlns:p14="http://schemas.microsoft.com/office/powerpoint/2010/main" val="35211226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dirty="0"/>
          </a:p>
        </p:txBody>
      </p:sp>
    </p:spTree>
    <p:extLst>
      <p:ext uri="{BB962C8B-B14F-4D97-AF65-F5344CB8AC3E}">
        <p14:creationId xmlns:p14="http://schemas.microsoft.com/office/powerpoint/2010/main" val="302457508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dirty="0"/>
          </a:p>
        </p:txBody>
      </p:sp>
    </p:spTree>
    <p:extLst>
      <p:ext uri="{BB962C8B-B14F-4D97-AF65-F5344CB8AC3E}">
        <p14:creationId xmlns:p14="http://schemas.microsoft.com/office/powerpoint/2010/main" val="1090753312"/>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156</a:t>
            </a:fld>
            <a:endParaRPr lang="en-US" dirty="0"/>
          </a:p>
        </p:txBody>
      </p:sp>
    </p:spTree>
    <p:extLst>
      <p:ext uri="{BB962C8B-B14F-4D97-AF65-F5344CB8AC3E}">
        <p14:creationId xmlns:p14="http://schemas.microsoft.com/office/powerpoint/2010/main" val="37234547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157</a:t>
            </a:fld>
            <a:endParaRPr lang="en-US" dirty="0"/>
          </a:p>
        </p:txBody>
      </p:sp>
    </p:spTree>
    <p:extLst>
      <p:ext uri="{BB962C8B-B14F-4D97-AF65-F5344CB8AC3E}">
        <p14:creationId xmlns:p14="http://schemas.microsoft.com/office/powerpoint/2010/main" val="13057261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158</a:t>
            </a:fld>
            <a:endParaRPr lang="en-US" dirty="0"/>
          </a:p>
        </p:txBody>
      </p:sp>
    </p:spTree>
    <p:extLst>
      <p:ext uri="{BB962C8B-B14F-4D97-AF65-F5344CB8AC3E}">
        <p14:creationId xmlns:p14="http://schemas.microsoft.com/office/powerpoint/2010/main" val="248111686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159</a:t>
            </a:fld>
            <a:endParaRPr lang="en-US" dirty="0"/>
          </a:p>
        </p:txBody>
      </p:sp>
    </p:spTree>
    <p:extLst>
      <p:ext uri="{BB962C8B-B14F-4D97-AF65-F5344CB8AC3E}">
        <p14:creationId xmlns:p14="http://schemas.microsoft.com/office/powerpoint/2010/main" val="2907368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562205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160</a:t>
            </a:fld>
            <a:endParaRPr lang="en-US" dirty="0"/>
          </a:p>
        </p:txBody>
      </p:sp>
    </p:spTree>
    <p:extLst>
      <p:ext uri="{BB962C8B-B14F-4D97-AF65-F5344CB8AC3E}">
        <p14:creationId xmlns:p14="http://schemas.microsoft.com/office/powerpoint/2010/main" val="5446155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161</a:t>
            </a:fld>
            <a:endParaRPr lang="en-US" dirty="0"/>
          </a:p>
        </p:txBody>
      </p:sp>
    </p:spTree>
    <p:extLst>
      <p:ext uri="{BB962C8B-B14F-4D97-AF65-F5344CB8AC3E}">
        <p14:creationId xmlns:p14="http://schemas.microsoft.com/office/powerpoint/2010/main" val="2218186622"/>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162</a:t>
            </a:fld>
            <a:endParaRPr lang="en-US" dirty="0"/>
          </a:p>
        </p:txBody>
      </p:sp>
    </p:spTree>
    <p:extLst>
      <p:ext uri="{BB962C8B-B14F-4D97-AF65-F5344CB8AC3E}">
        <p14:creationId xmlns:p14="http://schemas.microsoft.com/office/powerpoint/2010/main" val="41207527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163</a:t>
            </a:fld>
            <a:endParaRPr lang="en-US" dirty="0"/>
          </a:p>
        </p:txBody>
      </p:sp>
    </p:spTree>
    <p:extLst>
      <p:ext uri="{BB962C8B-B14F-4D97-AF65-F5344CB8AC3E}">
        <p14:creationId xmlns:p14="http://schemas.microsoft.com/office/powerpoint/2010/main" val="51391351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164</a:t>
            </a:fld>
            <a:endParaRPr lang="en-US" dirty="0"/>
          </a:p>
        </p:txBody>
      </p:sp>
    </p:spTree>
    <p:extLst>
      <p:ext uri="{BB962C8B-B14F-4D97-AF65-F5344CB8AC3E}">
        <p14:creationId xmlns:p14="http://schemas.microsoft.com/office/powerpoint/2010/main" val="150550298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165</a:t>
            </a:fld>
            <a:endParaRPr lang="en-US" dirty="0"/>
          </a:p>
        </p:txBody>
      </p:sp>
    </p:spTree>
    <p:extLst>
      <p:ext uri="{BB962C8B-B14F-4D97-AF65-F5344CB8AC3E}">
        <p14:creationId xmlns:p14="http://schemas.microsoft.com/office/powerpoint/2010/main" val="1417986573"/>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166</a:t>
            </a:fld>
            <a:endParaRPr lang="en-US" dirty="0"/>
          </a:p>
        </p:txBody>
      </p:sp>
    </p:spTree>
    <p:extLst>
      <p:ext uri="{BB962C8B-B14F-4D97-AF65-F5344CB8AC3E}">
        <p14:creationId xmlns:p14="http://schemas.microsoft.com/office/powerpoint/2010/main" val="239724784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167</a:t>
            </a:fld>
            <a:endParaRPr lang="en-US" dirty="0"/>
          </a:p>
        </p:txBody>
      </p:sp>
    </p:spTree>
    <p:extLst>
      <p:ext uri="{BB962C8B-B14F-4D97-AF65-F5344CB8AC3E}">
        <p14:creationId xmlns:p14="http://schemas.microsoft.com/office/powerpoint/2010/main" val="2474803013"/>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168</a:t>
            </a:fld>
            <a:endParaRPr lang="en-US" dirty="0"/>
          </a:p>
        </p:txBody>
      </p:sp>
    </p:spTree>
    <p:extLst>
      <p:ext uri="{BB962C8B-B14F-4D97-AF65-F5344CB8AC3E}">
        <p14:creationId xmlns:p14="http://schemas.microsoft.com/office/powerpoint/2010/main" val="220222967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169</a:t>
            </a:fld>
            <a:endParaRPr lang="en-US" dirty="0"/>
          </a:p>
        </p:txBody>
      </p:sp>
    </p:spTree>
    <p:extLst>
      <p:ext uri="{BB962C8B-B14F-4D97-AF65-F5344CB8AC3E}">
        <p14:creationId xmlns:p14="http://schemas.microsoft.com/office/powerpoint/2010/main" val="347543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Easier to build, host, and consume APIs in the cloud and on-premises.</a:t>
            </a:r>
          </a:p>
          <a:p>
            <a:pPr marL="0" indent="0">
              <a:buNone/>
            </a:pPr>
            <a:endParaRPr lang="en-US" dirty="0"/>
          </a:p>
          <a:p>
            <a:pPr marL="0" indent="0">
              <a:buNone/>
            </a:pPr>
            <a:r>
              <a:rPr lang="en-US" dirty="0"/>
              <a:t>Enterprise grade security, simple access control, hybrid connectivity, automatic SDK generation, and seamless integration with Logic Apps.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1304877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170</a:t>
            </a:fld>
            <a:endParaRPr lang="en-US" dirty="0"/>
          </a:p>
        </p:txBody>
      </p:sp>
    </p:spTree>
    <p:extLst>
      <p:ext uri="{BB962C8B-B14F-4D97-AF65-F5344CB8AC3E}">
        <p14:creationId xmlns:p14="http://schemas.microsoft.com/office/powerpoint/2010/main" val="365123750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171</a:t>
            </a:fld>
            <a:endParaRPr lang="en-US" dirty="0"/>
          </a:p>
        </p:txBody>
      </p:sp>
    </p:spTree>
    <p:extLst>
      <p:ext uri="{BB962C8B-B14F-4D97-AF65-F5344CB8AC3E}">
        <p14:creationId xmlns:p14="http://schemas.microsoft.com/office/powerpoint/2010/main" val="31171447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172</a:t>
            </a:fld>
            <a:endParaRPr lang="en-US" dirty="0"/>
          </a:p>
        </p:txBody>
      </p:sp>
    </p:spTree>
    <p:extLst>
      <p:ext uri="{BB962C8B-B14F-4D97-AF65-F5344CB8AC3E}">
        <p14:creationId xmlns:p14="http://schemas.microsoft.com/office/powerpoint/2010/main" val="4289547585"/>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173</a:t>
            </a:fld>
            <a:endParaRPr lang="en-US" dirty="0"/>
          </a:p>
        </p:txBody>
      </p:sp>
    </p:spTree>
    <p:extLst>
      <p:ext uri="{BB962C8B-B14F-4D97-AF65-F5344CB8AC3E}">
        <p14:creationId xmlns:p14="http://schemas.microsoft.com/office/powerpoint/2010/main" val="286272264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174</a:t>
            </a:fld>
            <a:endParaRPr lang="en-US" dirty="0"/>
          </a:p>
        </p:txBody>
      </p:sp>
    </p:spTree>
    <p:extLst>
      <p:ext uri="{BB962C8B-B14F-4D97-AF65-F5344CB8AC3E}">
        <p14:creationId xmlns:p14="http://schemas.microsoft.com/office/powerpoint/2010/main" val="50085354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175</a:t>
            </a:fld>
            <a:endParaRPr lang="en-US" dirty="0"/>
          </a:p>
        </p:txBody>
      </p:sp>
    </p:spTree>
    <p:extLst>
      <p:ext uri="{BB962C8B-B14F-4D97-AF65-F5344CB8AC3E}">
        <p14:creationId xmlns:p14="http://schemas.microsoft.com/office/powerpoint/2010/main" val="102995578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176</a:t>
            </a:fld>
            <a:endParaRPr lang="en-US" dirty="0"/>
          </a:p>
        </p:txBody>
      </p:sp>
    </p:spTree>
    <p:extLst>
      <p:ext uri="{BB962C8B-B14F-4D97-AF65-F5344CB8AC3E}">
        <p14:creationId xmlns:p14="http://schemas.microsoft.com/office/powerpoint/2010/main" val="41815822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177</a:t>
            </a:fld>
            <a:endParaRPr lang="en-US" dirty="0"/>
          </a:p>
        </p:txBody>
      </p:sp>
    </p:spTree>
    <p:extLst>
      <p:ext uri="{BB962C8B-B14F-4D97-AF65-F5344CB8AC3E}">
        <p14:creationId xmlns:p14="http://schemas.microsoft.com/office/powerpoint/2010/main" val="327247527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178</a:t>
            </a:fld>
            <a:endParaRPr lang="en-US" dirty="0"/>
          </a:p>
        </p:txBody>
      </p:sp>
    </p:spTree>
    <p:extLst>
      <p:ext uri="{BB962C8B-B14F-4D97-AF65-F5344CB8AC3E}">
        <p14:creationId xmlns:p14="http://schemas.microsoft.com/office/powerpoint/2010/main" val="914857045"/>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179</a:t>
            </a:fld>
            <a:endParaRPr lang="en-US" dirty="0"/>
          </a:p>
        </p:txBody>
      </p:sp>
    </p:spTree>
    <p:extLst>
      <p:ext uri="{BB962C8B-B14F-4D97-AF65-F5344CB8AC3E}">
        <p14:creationId xmlns:p14="http://schemas.microsoft.com/office/powerpoint/2010/main" val="3754592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Logic Apps allow developers to design workflows that start from a trigger and then execute a series of steps.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Each step invokes an API whilst securely taking care of authentication and best practices, like checkpointing and durable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4823299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180</a:t>
            </a:fld>
            <a:endParaRPr lang="en-US" dirty="0"/>
          </a:p>
        </p:txBody>
      </p:sp>
    </p:spTree>
    <p:extLst>
      <p:ext uri="{BB962C8B-B14F-4D97-AF65-F5344CB8AC3E}">
        <p14:creationId xmlns:p14="http://schemas.microsoft.com/office/powerpoint/2010/main" val="3066748363"/>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181</a:t>
            </a:fld>
            <a:endParaRPr lang="en-US" dirty="0"/>
          </a:p>
        </p:txBody>
      </p:sp>
    </p:spTree>
    <p:extLst>
      <p:ext uri="{BB962C8B-B14F-4D97-AF65-F5344CB8AC3E}">
        <p14:creationId xmlns:p14="http://schemas.microsoft.com/office/powerpoint/2010/main" val="121027675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182</a:t>
            </a:fld>
            <a:endParaRPr lang="en-US" dirty="0"/>
          </a:p>
        </p:txBody>
      </p:sp>
    </p:spTree>
    <p:extLst>
      <p:ext uri="{BB962C8B-B14F-4D97-AF65-F5344CB8AC3E}">
        <p14:creationId xmlns:p14="http://schemas.microsoft.com/office/powerpoint/2010/main" val="323265984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183</a:t>
            </a:fld>
            <a:endParaRPr lang="en-US" dirty="0"/>
          </a:p>
        </p:txBody>
      </p:sp>
    </p:spTree>
    <p:extLst>
      <p:ext uri="{BB962C8B-B14F-4D97-AF65-F5344CB8AC3E}">
        <p14:creationId xmlns:p14="http://schemas.microsoft.com/office/powerpoint/2010/main" val="2213113696"/>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184</a:t>
            </a:fld>
            <a:endParaRPr lang="en-US" dirty="0"/>
          </a:p>
        </p:txBody>
      </p:sp>
    </p:spTree>
    <p:extLst>
      <p:ext uri="{BB962C8B-B14F-4D97-AF65-F5344CB8AC3E}">
        <p14:creationId xmlns:p14="http://schemas.microsoft.com/office/powerpoint/2010/main" val="31363129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185</a:t>
            </a:fld>
            <a:endParaRPr lang="en-US" dirty="0"/>
          </a:p>
        </p:txBody>
      </p:sp>
    </p:spTree>
    <p:extLst>
      <p:ext uri="{BB962C8B-B14F-4D97-AF65-F5344CB8AC3E}">
        <p14:creationId xmlns:p14="http://schemas.microsoft.com/office/powerpoint/2010/main" val="15031543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186</a:t>
            </a:fld>
            <a:endParaRPr lang="en-US" dirty="0"/>
          </a:p>
        </p:txBody>
      </p:sp>
    </p:spTree>
    <p:extLst>
      <p:ext uri="{BB962C8B-B14F-4D97-AF65-F5344CB8AC3E}">
        <p14:creationId xmlns:p14="http://schemas.microsoft.com/office/powerpoint/2010/main" val="279965069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187</a:t>
            </a:fld>
            <a:endParaRPr lang="en-US" dirty="0"/>
          </a:p>
        </p:txBody>
      </p:sp>
    </p:spTree>
    <p:extLst>
      <p:ext uri="{BB962C8B-B14F-4D97-AF65-F5344CB8AC3E}">
        <p14:creationId xmlns:p14="http://schemas.microsoft.com/office/powerpoint/2010/main" val="295376426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188</a:t>
            </a:fld>
            <a:endParaRPr lang="en-US" dirty="0"/>
          </a:p>
        </p:txBody>
      </p:sp>
    </p:spTree>
    <p:extLst>
      <p:ext uri="{BB962C8B-B14F-4D97-AF65-F5344CB8AC3E}">
        <p14:creationId xmlns:p14="http://schemas.microsoft.com/office/powerpoint/2010/main" val="264172462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189</a:t>
            </a:fld>
            <a:endParaRPr lang="en-US" dirty="0"/>
          </a:p>
        </p:txBody>
      </p:sp>
    </p:spTree>
    <p:extLst>
      <p:ext uri="{BB962C8B-B14F-4D97-AF65-F5344CB8AC3E}">
        <p14:creationId xmlns:p14="http://schemas.microsoft.com/office/powerpoint/2010/main" val="1528909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707066572"/>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190</a:t>
            </a:fld>
            <a:endParaRPr lang="en-US" dirty="0"/>
          </a:p>
        </p:txBody>
      </p:sp>
    </p:spTree>
    <p:extLst>
      <p:ext uri="{BB962C8B-B14F-4D97-AF65-F5344CB8AC3E}">
        <p14:creationId xmlns:p14="http://schemas.microsoft.com/office/powerpoint/2010/main" val="194229482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191</a:t>
            </a:fld>
            <a:endParaRPr lang="en-US" dirty="0"/>
          </a:p>
        </p:txBody>
      </p:sp>
    </p:spTree>
    <p:extLst>
      <p:ext uri="{BB962C8B-B14F-4D97-AF65-F5344CB8AC3E}">
        <p14:creationId xmlns:p14="http://schemas.microsoft.com/office/powerpoint/2010/main" val="2862043066"/>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192</a:t>
            </a:fld>
            <a:endParaRPr lang="en-US" dirty="0"/>
          </a:p>
        </p:txBody>
      </p:sp>
    </p:spTree>
    <p:extLst>
      <p:ext uri="{BB962C8B-B14F-4D97-AF65-F5344CB8AC3E}">
        <p14:creationId xmlns:p14="http://schemas.microsoft.com/office/powerpoint/2010/main" val="16688901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193</a:t>
            </a:fld>
            <a:endParaRPr lang="en-US" dirty="0"/>
          </a:p>
        </p:txBody>
      </p:sp>
    </p:spTree>
    <p:extLst>
      <p:ext uri="{BB962C8B-B14F-4D97-AF65-F5344CB8AC3E}">
        <p14:creationId xmlns:p14="http://schemas.microsoft.com/office/powerpoint/2010/main" val="40866242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194</a:t>
            </a:fld>
            <a:endParaRPr lang="en-US" dirty="0"/>
          </a:p>
        </p:txBody>
      </p:sp>
    </p:spTree>
    <p:extLst>
      <p:ext uri="{BB962C8B-B14F-4D97-AF65-F5344CB8AC3E}">
        <p14:creationId xmlns:p14="http://schemas.microsoft.com/office/powerpoint/2010/main" val="237121587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195</a:t>
            </a:fld>
            <a:endParaRPr lang="en-US" dirty="0"/>
          </a:p>
        </p:txBody>
      </p:sp>
    </p:spTree>
    <p:extLst>
      <p:ext uri="{BB962C8B-B14F-4D97-AF65-F5344CB8AC3E}">
        <p14:creationId xmlns:p14="http://schemas.microsoft.com/office/powerpoint/2010/main" val="1501291444"/>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196</a:t>
            </a:fld>
            <a:endParaRPr lang="en-US" dirty="0"/>
          </a:p>
        </p:txBody>
      </p:sp>
    </p:spTree>
    <p:extLst>
      <p:ext uri="{BB962C8B-B14F-4D97-AF65-F5344CB8AC3E}">
        <p14:creationId xmlns:p14="http://schemas.microsoft.com/office/powerpoint/2010/main" val="295820354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197</a:t>
            </a:fld>
            <a:endParaRPr lang="en-US" dirty="0"/>
          </a:p>
        </p:txBody>
      </p:sp>
    </p:spTree>
    <p:extLst>
      <p:ext uri="{BB962C8B-B14F-4D97-AF65-F5344CB8AC3E}">
        <p14:creationId xmlns:p14="http://schemas.microsoft.com/office/powerpoint/2010/main" val="1605825178"/>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198</a:t>
            </a:fld>
            <a:endParaRPr lang="en-US" dirty="0"/>
          </a:p>
        </p:txBody>
      </p:sp>
    </p:spTree>
    <p:extLst>
      <p:ext uri="{BB962C8B-B14F-4D97-AF65-F5344CB8AC3E}">
        <p14:creationId xmlns:p14="http://schemas.microsoft.com/office/powerpoint/2010/main" val="3770238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NOTE: </a:t>
            </a:r>
            <a:r>
              <a:rPr lang="en-US" b="0" dirty="0"/>
              <a:t> The focus should be on delivering the Blue Boxes.  Those are the core PaaS pieces that most organizations are interested in.  The grey boxes are informational if they are interested.  In many cases, you may not be an expert nor even at 200 level for most of those services.  If the customer is really interested in any of the grey boxes, and you do not have the time to ramp up heavily, it would be worth bringing a SME into a call for that topic.  Always keep in mind though to stick to SOW.  These slides are just overviews.  Unless a particular grey box topic is called out in the SOW, there is no need to dive much deeper without a change request to the project or incurring project </a:t>
            </a:r>
            <a:r>
              <a:rPr lang="en-US" b="0"/>
              <a:t>scope creep.</a:t>
            </a:r>
            <a:endParaRPr lang="en-US" b="1"/>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928548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882902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065792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0946563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Microsoft Azure has been going through the transition of taking Tier 1 products such as SQL Server, Analysis Server, System center, Lync and running these as cloud services, as well as creating brand new “born in the cloud” Tier 1 services such as </a:t>
            </a:r>
            <a:r>
              <a:rPr lang="en-US" sz="2800" baseline="0" dirty="0" err="1"/>
              <a:t>DocumentDB</a:t>
            </a:r>
            <a:r>
              <a:rPr lang="en-US" sz="2800" baseline="0" dirty="0"/>
              <a:t>. In order to do this, we needed a new kind of PaaS, one that provides all the capabilities shown here such as high availability at scale, running at high density to reduce costs, agility in large development teams to be able to decompose the cloud service down into independent discrete smaller services each of which be partitioned for scale.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Importantly, we realized that the largest cost for a cloud service was the day to day management and operation of the service, and not having to worry about the availability of the service in the event of machine, network, process failures. So, Service Fabric also provides a self-healing approach which means you do not need large teams of people to ensure that the service is always running. Equally with the concepts of application versioning, no downtime rolling upgrades and automatic service resource balancing based on current load and health, Service Fabric provides complete lifecycle support for your cloud service.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Service Fabric will be available in Azure as a service and in Windows Server 2016. Applications built against the programming APIs can be deployed to any of these environments with no code changes. Currently, as you would expect given that we developed Service Fabric for our own services, it runs on Windows, but we have started the port on Linux that we will eventually release.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2800" baseline="0" dirty="0"/>
          </a:p>
          <a:p>
            <a:pPr marL="0" marR="0" indent="0" algn="l" defTabSz="932742" rtl="0" eaLnBrk="1" fontAlgn="auto" latinLnBrk="0" hangingPunct="1">
              <a:lnSpc>
                <a:spcPct val="90000"/>
              </a:lnSpc>
              <a:spcBef>
                <a:spcPts val="0"/>
              </a:spcBef>
              <a:spcAft>
                <a:spcPts val="340"/>
              </a:spcAft>
              <a:buClrTx/>
              <a:buSzTx/>
              <a:buFontTx/>
              <a:buNone/>
              <a:tabLst/>
              <a:defRPr/>
            </a:pPr>
            <a:r>
              <a:rPr lang="en-US" sz="2800" baseline="0" dirty="0"/>
              <a:t>The world is changing for you as developers, as previous on-premises products move the cloud as services to take advantage of utility computing and global reach. You need a platform that helps get you there. Now you can use the same platform that Azure is using for its tier 1 services and all this is installed on your laptop. You have a whole datacenter in your hands.</a:t>
            </a:r>
            <a:endParaRPr lang="en-US" sz="2800" dirty="0"/>
          </a:p>
          <a:p>
            <a:endParaRPr lang="en-US" sz="2448" kern="1200" dirty="0">
              <a:solidFill>
                <a:schemeClr val="tx1"/>
              </a:solidFill>
              <a:latin typeface="Segoe UI Light" pitchFamily="34" charset="0"/>
              <a:ea typeface="+mn-ea"/>
              <a:cs typeface="+mn-cs"/>
            </a:endParaRPr>
          </a:p>
          <a:p>
            <a:r>
              <a:rPr lang="en-US" sz="2448" kern="1200" dirty="0">
                <a:solidFill>
                  <a:schemeClr val="tx1"/>
                </a:solidFill>
                <a:latin typeface="Segoe UI Light" pitchFamily="34" charset="0"/>
                <a:ea typeface="+mn-ea"/>
                <a:cs typeface="+mn-cs"/>
              </a:rPr>
              <a:t>*****************************************************************************</a:t>
            </a:r>
          </a:p>
          <a:p>
            <a:r>
              <a:rPr lang="en-US" sz="2448" kern="1200" dirty="0">
                <a:solidFill>
                  <a:schemeClr val="tx1"/>
                </a:solidFill>
                <a:latin typeface="Segoe UI Light" pitchFamily="34" charset="0"/>
                <a:ea typeface="+mn-ea"/>
                <a:cs typeface="+mn-cs"/>
              </a:rPr>
              <a:t> Service Fabric is a proven distributed systems platform that:</a:t>
            </a:r>
          </a:p>
          <a:p>
            <a:pPr lvl="1"/>
            <a:r>
              <a:rPr lang="en-US" sz="2176" dirty="0"/>
              <a:t>Makes it easy to build scalable and reliable services</a:t>
            </a:r>
          </a:p>
          <a:p>
            <a:pPr lvl="1"/>
            <a:r>
              <a:rPr lang="en-US" sz="2176" dirty="0"/>
              <a:t>Allows keeping compute and associated state together to achieve high throughput and low latency</a:t>
            </a:r>
          </a:p>
          <a:p>
            <a:pPr lvl="1"/>
            <a:r>
              <a:rPr lang="en-US" sz="2176" dirty="0"/>
              <a:t>Manages full service lifecycle</a:t>
            </a:r>
          </a:p>
          <a:p>
            <a:pPr lvl="1"/>
            <a:r>
              <a:rPr lang="en-US" sz="2176" dirty="0"/>
              <a:t>Can be deployed in-cloud or on-premises</a:t>
            </a:r>
          </a:p>
        </p:txBody>
      </p:sp>
      <p:sp>
        <p:nvSpPr>
          <p:cNvPr id="4" name="Slide Number Placeholder 3"/>
          <p:cNvSpPr>
            <a:spLocks noGrp="1"/>
          </p:cNvSpPr>
          <p:nvPr>
            <p:ph type="sldNum" sz="quarter" idx="10"/>
          </p:nvPr>
        </p:nvSpPr>
        <p:spPr/>
        <p:txBody>
          <a:bodyPr/>
          <a:lstStyle/>
          <a:p>
            <a:fld id="{0A7327B1-EA79-42BA-8B82-860D37DAB89B}"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7452802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978250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business value</a:t>
            </a:r>
          </a:p>
          <a:p>
            <a:r>
              <a:rPr lang="en-US" dirty="0"/>
              <a:t>Shorter time to market</a:t>
            </a:r>
          </a:p>
          <a:p>
            <a:r>
              <a:rPr lang="en-US" dirty="0"/>
              <a:t>No monolithic services</a:t>
            </a:r>
          </a:p>
          <a:p>
            <a:r>
              <a:rPr lang="en-US" dirty="0"/>
              <a:t>Version services independently</a:t>
            </a:r>
          </a:p>
          <a:p>
            <a:r>
              <a:rPr lang="en-US" dirty="0"/>
              <a:t>DevOps boundaries blurred</a:t>
            </a: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092409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3343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020389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informational and for learning purposes.  You can reveal if a question comes up on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6005439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This slide is informational and for learning purposes.  You can reveal if a question comes up on this.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64820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509414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Great reference</a:t>
            </a:r>
          </a:p>
          <a:p>
            <a:r>
              <a:rPr lang="en-US"/>
              <a:t>https://docs.microsoft.com/en-us/azure/security/azure-security-services-technologies#azure-database-security</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2604588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59952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452324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641630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784034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9486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578686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7330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882183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9488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i="1" dirty="0"/>
              <a:t>[Speaker Guidance:  Most of your audience will own a car</a:t>
            </a:r>
            <a:r>
              <a:rPr lang="en-US" i="1" baseline="0" dirty="0"/>
              <a:t>, and likely be happy with that ownership. This is an analogy to help understand the differences, but don’t try to push the analogy too far. ]</a:t>
            </a:r>
          </a:p>
          <a:p>
            <a:endParaRPr lang="en-US" b="1" dirty="0"/>
          </a:p>
          <a:p>
            <a:r>
              <a:rPr lang="en-US" b="1" dirty="0"/>
              <a:t>Objective:</a:t>
            </a:r>
          </a:p>
          <a:p>
            <a:r>
              <a:rPr lang="en-US" dirty="0"/>
              <a:t>Illustrate</a:t>
            </a:r>
            <a:r>
              <a:rPr lang="en-US" baseline="0" dirty="0"/>
              <a:t> the differences between IaaS, PaaS and </a:t>
            </a:r>
            <a:r>
              <a:rPr lang="en-US" baseline="0" dirty="0" err="1"/>
              <a:t>Saas</a:t>
            </a:r>
            <a:r>
              <a:rPr lang="en-US" baseline="0" dirty="0"/>
              <a:t> in a simplistic, easy to understand way.</a:t>
            </a:r>
          </a:p>
          <a:p>
            <a:endParaRPr lang="en-US" dirty="0"/>
          </a:p>
          <a:p>
            <a:pPr marL="0" marR="0" lvl="0" indent="0" algn="l" defTabSz="932688" rtl="0" eaLnBrk="1" fontAlgn="auto" latinLnBrk="0" hangingPunct="1">
              <a:lnSpc>
                <a:spcPct val="100000"/>
              </a:lnSpc>
              <a:spcBef>
                <a:spcPts val="0"/>
              </a:spcBef>
              <a:spcAft>
                <a:spcPts val="0"/>
              </a:spcAft>
              <a:buClrTx/>
              <a:buSzTx/>
              <a:buFontTx/>
              <a:buNone/>
              <a:tabLst/>
              <a:defRPr/>
            </a:pPr>
            <a:r>
              <a:rPr lang="en-US" sz="1400" b="1" kern="1200" dirty="0">
                <a:solidFill>
                  <a:schemeClr val="tx1"/>
                </a:solidFill>
                <a:effectLst/>
                <a:latin typeface="Segoe UI Light" pitchFamily="34" charset="0"/>
                <a:ea typeface="+mn-ea"/>
                <a:cs typeface="+mn-cs"/>
              </a:rPr>
              <a:t>Key talking points:</a:t>
            </a:r>
          </a:p>
          <a:p>
            <a:r>
              <a:rPr lang="en-US" sz="1224" kern="1200" dirty="0">
                <a:solidFill>
                  <a:schemeClr val="tx1"/>
                </a:solidFill>
                <a:effectLst/>
                <a:latin typeface="+mn-lt"/>
                <a:ea typeface="+mn-ea"/>
                <a:cs typeface="+mn-cs"/>
              </a:rPr>
              <a:t>So what differentiates a developer platform from an infrastructure platform?</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It’s pretty simple, there are tiers of responsibility with benefits and tradeoffs between them. For example, to use a car analogy, if you own a car you have to go through the purchase process, buy insurance, maintain and service it over a long period of time, provide parking or garaging (you get the idea).</a:t>
            </a:r>
          </a:p>
          <a:p>
            <a:endParaRPr lang="en-US" sz="1224" kern="120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If you’re renting a car, you get the benefit of a car at your disposal for a fixed time period without any of the overhead of ownership – like maintenance</a:t>
            </a:r>
            <a:r>
              <a:rPr lang="en-US" sz="1224" kern="1200" baseline="0" dirty="0">
                <a:solidFill>
                  <a:schemeClr val="tx1"/>
                </a:solidFill>
                <a:effectLst/>
                <a:latin typeface="+mn-lt"/>
                <a:ea typeface="+mn-ea"/>
                <a:cs typeface="+mn-cs"/>
              </a:rPr>
              <a:t> and insurance.</a:t>
            </a:r>
          </a:p>
          <a:p>
            <a:endParaRPr lang="en-US" sz="1224" kern="1200" baseline="0" dirty="0">
              <a:solidFill>
                <a:schemeClr val="tx1"/>
              </a:solidFill>
              <a:effectLst/>
              <a:latin typeface="+mn-lt"/>
              <a:ea typeface="+mn-ea"/>
              <a:cs typeface="+mn-cs"/>
            </a:endParaRPr>
          </a:p>
          <a:p>
            <a:r>
              <a:rPr lang="en-US" sz="1224" kern="1200" dirty="0">
                <a:solidFill>
                  <a:schemeClr val="tx1"/>
                </a:solidFill>
                <a:effectLst/>
                <a:latin typeface="+mn-lt"/>
                <a:ea typeface="+mn-ea"/>
                <a:cs typeface="+mn-cs"/>
              </a:rPr>
              <a:t>An Uber or a taxi is likely to be the most affordable option, but can have limits on flexibility—you might have to wait five minutes, or maybe stand out in the rain waiting for a ride. </a:t>
            </a:r>
          </a:p>
          <a:p>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Likewise, building apps on IaaS is a perfectly valid approach. It gives you maximum control and flexibility to run whatever you want—but with added responsibilities.</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dirty="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dirty="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pPr marL="0" marR="0" lvl="0" indent="0" algn="l" defTabSz="932688" rtl="0" eaLnBrk="1" fontAlgn="auto" latinLnBrk="0" hangingPunct="1">
              <a:lnSpc>
                <a:spcPct val="100000"/>
              </a:lnSpc>
              <a:spcBef>
                <a:spcPts val="0"/>
              </a:spcBef>
              <a:spcAft>
                <a:spcPts val="0"/>
              </a:spcAft>
              <a:buClrTx/>
              <a:buSzTx/>
              <a:buFontTx/>
              <a:buNone/>
              <a:tabLst/>
              <a:defRPr/>
            </a:pPr>
            <a:endParaRPr lang="en-US" sz="1224" kern="1200" dirty="0">
              <a:solidFill>
                <a:schemeClr val="tx1"/>
              </a:solidFill>
              <a:effectLst/>
              <a:latin typeface="+mn-lt"/>
              <a:ea typeface="+mn-ea"/>
              <a:cs typeface="+mn-cs"/>
            </a:endParaRPr>
          </a:p>
          <a:p>
            <a:endParaRPr lang="en-US" sz="1224"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D59A9-FD33-4E4E-A24D-7E7507A87A41}"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9180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60091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SzPct val="75000"/>
            </a:pPr>
            <a:r>
              <a:rPr lang="en-US" dirty="0"/>
              <a:t>Redis has many different use cases. The simplest way to describe it is something between a traditional database and doing computations in memory. Redis exposes data structures that are accessed in memory via a set of commands</a:t>
            </a:r>
          </a:p>
          <a:p>
            <a:pPr marL="342900" indent="-342900">
              <a:buSzPct val="75000"/>
            </a:pPr>
            <a:r>
              <a:rPr lang="en-US" dirty="0"/>
              <a:t>More than a Cache</a:t>
            </a:r>
          </a:p>
          <a:p>
            <a:endParaRPr lang="en-US" dirty="0"/>
          </a:p>
          <a:p>
            <a:r>
              <a:rPr lang="en-US" b="1" dirty="0"/>
              <a:t>FEATURES</a:t>
            </a:r>
            <a:endParaRPr lang="en-US" b="0" dirty="0"/>
          </a:p>
          <a:p>
            <a:r>
              <a:rPr lang="en-US" dirty="0"/>
              <a:t>Databases</a:t>
            </a:r>
          </a:p>
          <a:p>
            <a:r>
              <a:rPr lang="en-US" dirty="0"/>
              <a:t>Highly customizable replication support</a:t>
            </a:r>
          </a:p>
          <a:p>
            <a:r>
              <a:rPr lang="en-US" dirty="0"/>
              <a:t>Persistence support – Snapshot for backup and restore</a:t>
            </a:r>
          </a:p>
          <a:p>
            <a:r>
              <a:rPr lang="en-US" dirty="0"/>
              <a:t>Point in time, log every write, or both</a:t>
            </a:r>
          </a:p>
          <a:p>
            <a:r>
              <a:rPr lang="en-US" dirty="0"/>
              <a:t>Clustering</a:t>
            </a:r>
          </a:p>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004634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3706530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2228339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to prepare or learn this, watch https://channel9.msdn.com/Events/Ignite/Microsoft-Ignite-Orlando-2017/BRK3086 </a:t>
            </a:r>
          </a:p>
          <a:p>
            <a:endParaRPr lang="en-US" b="0" dirty="0"/>
          </a:p>
          <a:p>
            <a:r>
              <a:rPr lang="en-US" b="0" dirty="0"/>
              <a:t>Also read https://aka.ms/Azure/Cosmos </a:t>
            </a:r>
          </a:p>
          <a:p>
            <a:endParaRPr lang="en-US" b="0" dirty="0"/>
          </a:p>
          <a:p>
            <a:r>
              <a:rPr lang="en-US" sz="900" b="0" i="0" u="none" strike="noStrike" kern="1200" dirty="0">
                <a:solidFill>
                  <a:schemeClr val="tx1"/>
                </a:solidFill>
                <a:effectLst/>
                <a:latin typeface="Segoe UI Light" pitchFamily="34" charset="0"/>
                <a:ea typeface="+mn-ea"/>
                <a:cs typeface="+mn-cs"/>
              </a:rPr>
              <a:t>Any </a:t>
            </a:r>
            <a:r>
              <a:rPr lang="en-US" sz="900" b="0" i="0" u="none" strike="noStrike" kern="1200" dirty="0">
                <a:solidFill>
                  <a:schemeClr val="tx1"/>
                </a:solidFill>
                <a:effectLst/>
                <a:latin typeface="Segoe UI Light" pitchFamily="34" charset="0"/>
                <a:ea typeface="+mn-ea"/>
                <a:cs typeface="+mn-cs"/>
                <a:hlinkClick r:id="rId3"/>
              </a:rPr>
              <a:t>web, mobile, gaming, and IoT application</a:t>
            </a:r>
            <a:r>
              <a:rPr lang="en-US" sz="900" b="0" i="0" u="none" strike="noStrike" kern="1200" dirty="0">
                <a:solidFill>
                  <a:schemeClr val="tx1"/>
                </a:solidFill>
                <a:effectLst/>
                <a:latin typeface="Segoe UI Light" pitchFamily="34" charset="0"/>
                <a:ea typeface="+mn-ea"/>
                <a:cs typeface="+mn-cs"/>
              </a:rPr>
              <a:t> that needs to handle massive amounts of data, reads, and writes at a </a:t>
            </a:r>
            <a:r>
              <a:rPr lang="en-US" sz="900" b="0" i="0" u="none" strike="noStrike" kern="1200" dirty="0">
                <a:solidFill>
                  <a:schemeClr val="tx1"/>
                </a:solidFill>
                <a:effectLst/>
                <a:latin typeface="Segoe UI Light" pitchFamily="34" charset="0"/>
                <a:ea typeface="+mn-ea"/>
                <a:cs typeface="+mn-cs"/>
                <a:hlinkClick r:id="rId4"/>
              </a:rPr>
              <a:t>global</a:t>
            </a:r>
            <a:r>
              <a:rPr lang="en-US" sz="900" b="0" i="0" u="none" strike="noStrike" kern="1200" dirty="0">
                <a:solidFill>
                  <a:schemeClr val="tx1"/>
                </a:solidFill>
                <a:effectLst/>
                <a:latin typeface="Segoe UI Light" pitchFamily="34" charset="0"/>
                <a:ea typeface="+mn-ea"/>
                <a:cs typeface="+mn-cs"/>
              </a:rPr>
              <a:t> scale with near-real response times for a variety of data will benefit from Azure Cosmos DB's </a:t>
            </a:r>
            <a:r>
              <a:rPr lang="en-US" sz="900" b="0" i="0" u="none" strike="noStrike" kern="1200" dirty="0">
                <a:solidFill>
                  <a:schemeClr val="tx1"/>
                </a:solidFill>
                <a:effectLst/>
                <a:latin typeface="Segoe UI Light" pitchFamily="34" charset="0"/>
                <a:ea typeface="+mn-ea"/>
                <a:cs typeface="+mn-cs"/>
                <a:hlinkClick r:id="rId5"/>
              </a:rPr>
              <a:t>guaranteed</a:t>
            </a:r>
            <a:r>
              <a:rPr lang="en-US" sz="900" b="0" i="0" u="none" strike="noStrike" kern="1200" dirty="0">
                <a:solidFill>
                  <a:schemeClr val="tx1"/>
                </a:solidFill>
                <a:effectLst/>
                <a:latin typeface="Segoe UI Light" pitchFamily="34" charset="0"/>
                <a:ea typeface="+mn-ea"/>
                <a:cs typeface="+mn-cs"/>
              </a:rPr>
              <a:t> high availability, high throughput, low latency, and tunable consistency. Learn about how Azure Cosmos DB can be applied to </a:t>
            </a:r>
            <a:r>
              <a:rPr lang="en-US" sz="900" b="0" i="0" u="none" strike="noStrike" kern="1200" dirty="0">
                <a:solidFill>
                  <a:schemeClr val="tx1"/>
                </a:solidFill>
                <a:effectLst/>
                <a:latin typeface="Segoe UI Light" pitchFamily="34" charset="0"/>
                <a:ea typeface="+mn-ea"/>
                <a:cs typeface="+mn-cs"/>
                <a:hlinkClick r:id="rId6"/>
              </a:rPr>
              <a:t>IoT and telematics</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7"/>
              </a:rPr>
              <a:t>Retail and marketing</a:t>
            </a:r>
            <a:r>
              <a:rPr lang="en-US" sz="900" b="0" i="0" u="none" strike="noStrike" kern="1200" dirty="0">
                <a:solidFill>
                  <a:schemeClr val="tx1"/>
                </a:solidFill>
                <a:effectLst/>
                <a:latin typeface="Segoe UI Light" pitchFamily="34" charset="0"/>
                <a:ea typeface="+mn-ea"/>
                <a:cs typeface="+mn-cs"/>
              </a:rPr>
              <a:t>, </a:t>
            </a:r>
            <a:r>
              <a:rPr lang="en-US" sz="900" b="0" i="0" u="none" strike="noStrike" kern="1200" dirty="0">
                <a:solidFill>
                  <a:schemeClr val="tx1"/>
                </a:solidFill>
                <a:effectLst/>
                <a:latin typeface="Segoe UI Light" pitchFamily="34" charset="0"/>
                <a:ea typeface="+mn-ea"/>
                <a:cs typeface="+mn-cs"/>
                <a:hlinkClick r:id="rId8"/>
              </a:rPr>
              <a:t>Gaming</a:t>
            </a:r>
            <a:r>
              <a:rPr lang="en-US" sz="900" b="0" i="0" u="none" strike="noStrike"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9"/>
              </a:rPr>
              <a:t>Web and mobile applications</a:t>
            </a:r>
            <a:r>
              <a:rPr lang="en-US" sz="900" b="0" i="0" u="none" strike="noStrike" kern="1200" dirty="0">
                <a:solidFill>
                  <a:schemeClr val="tx1"/>
                </a:solidFill>
                <a:effectLst/>
                <a:latin typeface="Segoe UI Light" pitchFamily="34" charset="0"/>
                <a:ea typeface="+mn-ea"/>
                <a:cs typeface="+mn-cs"/>
              </a:rPr>
              <a:t>.</a:t>
            </a:r>
            <a:endParaRPr lang="en-US" b="0" dirty="0"/>
          </a:p>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6169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Azure Cosmos DB is Microsoft's globally distributed, multi-model database. With the click of a button, Azure Cosmos DB enables you to elastically and independently scale throughput and storage across any number of Azure's geographic regions. It offers throughput, latency, availability, and consistency guarantees with comprehensive </a:t>
            </a:r>
            <a:r>
              <a:rPr lang="en-US" sz="900" b="0" i="0" u="none" strike="noStrike" kern="1200" dirty="0">
                <a:solidFill>
                  <a:schemeClr val="tx1"/>
                </a:solidFill>
                <a:effectLst/>
                <a:latin typeface="Segoe UI Light" pitchFamily="34" charset="0"/>
                <a:ea typeface="+mn-ea"/>
                <a:cs typeface="+mn-cs"/>
                <a:hlinkClick r:id="rId3"/>
              </a:rPr>
              <a:t>service level agreements</a:t>
            </a:r>
            <a:r>
              <a:rPr lang="en-US" sz="900" b="0" i="0" u="none" strike="noStrike" kern="1200" dirty="0">
                <a:solidFill>
                  <a:schemeClr val="tx1"/>
                </a:solidFill>
                <a:effectLst/>
                <a:latin typeface="Segoe UI Light" pitchFamily="34" charset="0"/>
                <a:ea typeface="+mn-ea"/>
                <a:cs typeface="+mn-cs"/>
              </a:rPr>
              <a:t> (SLAs), something no other database service can offer. You can </a:t>
            </a:r>
            <a:r>
              <a:rPr lang="en-US" sz="900" b="0" i="0" u="none" strike="noStrike" kern="1200" dirty="0">
                <a:solidFill>
                  <a:schemeClr val="tx1"/>
                </a:solidFill>
                <a:effectLst/>
                <a:latin typeface="Segoe UI Light" pitchFamily="34" charset="0"/>
                <a:ea typeface="+mn-ea"/>
                <a:cs typeface="+mn-cs"/>
                <a:hlinkClick r:id="rId4"/>
              </a:rPr>
              <a:t>Try Azure Cosmos DB for free</a:t>
            </a:r>
            <a:r>
              <a:rPr lang="en-US" sz="900" b="0" i="0" u="none" strike="noStrike" kern="1200" dirty="0">
                <a:solidFill>
                  <a:schemeClr val="tx1"/>
                </a:solidFill>
                <a:effectLst/>
                <a:latin typeface="Segoe UI Light" pitchFamily="34" charset="0"/>
                <a:ea typeface="+mn-ea"/>
                <a:cs typeface="+mn-cs"/>
              </a:rPr>
              <a:t> without an Azure subscription, free of charge and commitments.</a:t>
            </a:r>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45</a:t>
            </a:fld>
            <a:endParaRPr lang="en-US"/>
          </a:p>
        </p:txBody>
      </p:sp>
    </p:spTree>
    <p:extLst>
      <p:ext uri="{BB962C8B-B14F-4D97-AF65-F5344CB8AC3E}">
        <p14:creationId xmlns:p14="http://schemas.microsoft.com/office/powerpoint/2010/main" val="35119732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46</a:t>
            </a:fld>
            <a:endParaRPr lang="en-US"/>
          </a:p>
        </p:txBody>
      </p:sp>
    </p:spTree>
    <p:extLst>
      <p:ext uri="{BB962C8B-B14F-4D97-AF65-F5344CB8AC3E}">
        <p14:creationId xmlns:p14="http://schemas.microsoft.com/office/powerpoint/2010/main" val="31819470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47</a:t>
            </a:fld>
            <a:endParaRPr lang="en-US"/>
          </a:p>
        </p:txBody>
      </p:sp>
    </p:spTree>
    <p:extLst>
      <p:ext uri="{BB962C8B-B14F-4D97-AF65-F5344CB8AC3E}">
        <p14:creationId xmlns:p14="http://schemas.microsoft.com/office/powerpoint/2010/main" val="16753334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48</a:t>
            </a:fld>
            <a:endParaRPr lang="en-US"/>
          </a:p>
        </p:txBody>
      </p:sp>
    </p:spTree>
    <p:extLst>
      <p:ext uri="{BB962C8B-B14F-4D97-AF65-F5344CB8AC3E}">
        <p14:creationId xmlns:p14="http://schemas.microsoft.com/office/powerpoint/2010/main" val="31198215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49</a:t>
            </a:fld>
            <a:endParaRPr lang="en-US"/>
          </a:p>
        </p:txBody>
      </p:sp>
    </p:spTree>
    <p:extLst>
      <p:ext uri="{BB962C8B-B14F-4D97-AF65-F5344CB8AC3E}">
        <p14:creationId xmlns:p14="http://schemas.microsoft.com/office/powerpoint/2010/main" val="1099303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Objective:</a:t>
            </a:r>
          </a:p>
          <a:p>
            <a:r>
              <a:rPr lang="en-US" sz="1200"/>
              <a:t>Illustrate</a:t>
            </a:r>
            <a:r>
              <a:rPr lang="en-US" sz="1200" baseline="0"/>
              <a:t> the differences between IaaS, PaaS and SaaS in a more technical way</a:t>
            </a:r>
          </a:p>
          <a:p>
            <a:endParaRPr lang="en-US" sz="1200" baseline="0"/>
          </a:p>
          <a:p>
            <a:r>
              <a:rPr lang="en-US" sz="1200" b="1" baseline="0"/>
              <a:t>Key talking points: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balance of control and responsibility for managing solutions depends on the category of the service.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a:solidFill>
                  <a:schemeClr val="tx1"/>
                </a:solidFill>
                <a:latin typeface="+mn-lt"/>
                <a:ea typeface="+mn-ea"/>
                <a:cs typeface="+mn-cs"/>
              </a:rPr>
              <a:t>The chart summarizes the balance of responsibility for both Microsoft and the customer. </a:t>
            </a:r>
            <a:endParaRPr lang="en-US"/>
          </a:p>
          <a:p>
            <a:endParaRPr lang="en-US"/>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b="1" kern="1200">
                <a:solidFill>
                  <a:schemeClr val="tx1"/>
                </a:solidFill>
                <a:effectLst/>
                <a:latin typeface="+mn-lt"/>
                <a:ea typeface="+mn-ea"/>
                <a:cs typeface="+mn-cs"/>
              </a:rPr>
              <a:t>Conclusion:</a:t>
            </a:r>
          </a:p>
          <a:p>
            <a:pPr marL="0" marR="0" lvl="0" indent="0" algn="l" defTabSz="932688" rtl="0" eaLnBrk="1" fontAlgn="auto" latinLnBrk="0" hangingPunct="1">
              <a:lnSpc>
                <a:spcPct val="100000"/>
              </a:lnSpc>
              <a:spcBef>
                <a:spcPts val="0"/>
              </a:spcBef>
              <a:spcAft>
                <a:spcPts val="0"/>
              </a:spcAft>
              <a:buClrTx/>
              <a:buSzTx/>
              <a:buFontTx/>
              <a:buNone/>
              <a:tabLst/>
              <a:defRPr/>
            </a:pPr>
            <a:r>
              <a:rPr lang="en-US" sz="1224" kern="1200">
                <a:solidFill>
                  <a:schemeClr val="tx1"/>
                </a:solidFill>
                <a:effectLst/>
                <a:latin typeface="+mn-lt"/>
                <a:ea typeface="+mn-ea"/>
                <a:cs typeface="+mn-cs"/>
              </a:rPr>
              <a:t>If your primary business function isn’t running compute infrastructure, you can get more from your scarce developer time by using an application platform that removes complexity and maintenance responsibility. There might be some trade-off considerations around flexibility, but overall, you can get more done faster and with lower total cost of ownership building on platform as a service (PaaS). </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DAFBEB-CD6F-47F6-A4B0-C6110FC4185E}"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3897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Only service with financially-backed SLAs for millisecond latency at the 99th percentile, 99.99% HA and guaranteed throughput and consistency</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Text was: </a:t>
            </a:r>
            <a:r>
              <a:rPr lang="en-US" sz="1200" b="1">
                <a:solidFill>
                  <a:schemeClr val="accent3"/>
                </a:solidFill>
                <a:latin typeface="Segoe UI Semibold" charset="0"/>
                <a:ea typeface="Segoe UI Semibold" charset="0"/>
                <a:cs typeface="Segoe UI Semibold" charset="0"/>
              </a:rPr>
              <a:t>Access leading SLAs for latency at the 99th percentile, 99.99% HA, guaranteed throughput and consistency </a:t>
            </a:r>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50</a:t>
            </a:fld>
            <a:endParaRPr lang="en-US"/>
          </a:p>
        </p:txBody>
      </p:sp>
    </p:spTree>
    <p:extLst>
      <p:ext uri="{BB962C8B-B14F-4D97-AF65-F5344CB8AC3E}">
        <p14:creationId xmlns:p14="http://schemas.microsoft.com/office/powerpoint/2010/main" val="34826664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http://aka.ms/Azure/Search</a:t>
            </a:r>
          </a:p>
          <a:p>
            <a:endParaRPr lang="en-US" dirty="0"/>
          </a:p>
          <a:p>
            <a:r>
              <a:rPr lang="en-US" sz="900" b="0" i="0" u="none" strike="noStrike" kern="1200" dirty="0">
                <a:solidFill>
                  <a:schemeClr val="tx1"/>
                </a:solidFill>
                <a:effectLst/>
                <a:latin typeface="Segoe UI Light" pitchFamily="34" charset="0"/>
                <a:ea typeface="+mn-ea"/>
                <a:cs typeface="+mn-cs"/>
              </a:rPr>
              <a:t>Azure Search is a search-as-a-service cloud solution that gives developers APIs and tools for adding a rich search experience over your content in web, mobile, and enterprise applications. </a:t>
            </a:r>
          </a:p>
          <a:p>
            <a:r>
              <a:rPr lang="en-US" sz="900" b="0" i="0" u="none" strike="noStrike" kern="1200" dirty="0">
                <a:solidFill>
                  <a:schemeClr val="tx1"/>
                </a:solidFill>
                <a:effectLst/>
                <a:latin typeface="Segoe UI Light" pitchFamily="34" charset="0"/>
                <a:ea typeface="+mn-ea"/>
                <a:cs typeface="+mn-cs"/>
              </a:rPr>
              <a:t>Functionality is exposed through a simple </a:t>
            </a:r>
            <a:r>
              <a:rPr lang="en-US" sz="900" b="0" i="0" u="none" strike="noStrike" kern="1200" dirty="0">
                <a:solidFill>
                  <a:schemeClr val="tx1"/>
                </a:solidFill>
                <a:effectLst/>
                <a:latin typeface="Segoe UI Light" pitchFamily="34" charset="0"/>
                <a:ea typeface="+mn-ea"/>
                <a:cs typeface="+mn-cs"/>
                <a:hlinkClick r:id="rId3"/>
              </a:rPr>
              <a:t>REST API</a:t>
            </a:r>
            <a:r>
              <a:rPr lang="en-US" sz="900" b="0" i="0" u="none" strike="noStrike" kern="1200" dirty="0">
                <a:solidFill>
                  <a:schemeClr val="tx1"/>
                </a:solidFill>
                <a:effectLst/>
                <a:latin typeface="Segoe UI Light" pitchFamily="34" charset="0"/>
                <a:ea typeface="+mn-ea"/>
                <a:cs typeface="+mn-cs"/>
              </a:rPr>
              <a:t> or </a:t>
            </a:r>
            <a:r>
              <a:rPr lang="en-US" sz="900" b="0" i="0" u="none" strike="noStrike" kern="1200" dirty="0">
                <a:solidFill>
                  <a:schemeClr val="tx1"/>
                </a:solidFill>
                <a:effectLst/>
                <a:latin typeface="Segoe UI Light" pitchFamily="34" charset="0"/>
                <a:ea typeface="+mn-ea"/>
                <a:cs typeface="+mn-cs"/>
                <a:hlinkClick r:id="rId4"/>
              </a:rPr>
              <a:t>.NET SDK</a:t>
            </a:r>
            <a:r>
              <a:rPr lang="en-US" sz="900" b="0" i="0" u="none" strike="noStrike" kern="1200" dirty="0">
                <a:solidFill>
                  <a:schemeClr val="tx1"/>
                </a:solidFill>
                <a:effectLst/>
                <a:latin typeface="Segoe UI Light" pitchFamily="34" charset="0"/>
                <a:ea typeface="+mn-ea"/>
                <a:cs typeface="+mn-cs"/>
              </a:rPr>
              <a:t> that masks the inherent complexity of information retrieval. In addition to APIs, the Azure portal provides administration and content management support, with tools for prototyping and querying your indexes. Because the service runs in the cloud, infrastructure and availability are managed by Microsoft. </a:t>
            </a:r>
          </a:p>
          <a:p>
            <a:endParaRPr lang="en-US" dirty="0"/>
          </a:p>
          <a:p>
            <a:r>
              <a:rPr lang="en-US" sz="900" b="0" i="0" u="none" strike="noStrike" kern="1200" dirty="0">
                <a:solidFill>
                  <a:schemeClr val="tx1"/>
                </a:solidFill>
                <a:effectLst/>
                <a:latin typeface="Segoe UI Light" pitchFamily="34" charset="0"/>
                <a:ea typeface="+mn-ea"/>
                <a:cs typeface="+mn-cs"/>
              </a:rPr>
              <a:t>Among cloud providers, Azure Search is strongest for full text search workloads over content stores and databases on Azure, for apps that rely primarily on search for both information retrieval and content navigation. Key strengths include: </a:t>
            </a:r>
          </a:p>
          <a:p>
            <a:r>
              <a:rPr lang="en-US" sz="900" b="0" i="0" u="none" strike="noStrike" kern="1200" dirty="0">
                <a:solidFill>
                  <a:schemeClr val="tx1"/>
                </a:solidFill>
                <a:effectLst/>
                <a:latin typeface="Segoe UI Light" pitchFamily="34" charset="0"/>
                <a:ea typeface="+mn-ea"/>
                <a:cs typeface="+mn-cs"/>
              </a:rPr>
              <a:t>Azure data integration (crawlers) at the indexing layer</a:t>
            </a:r>
          </a:p>
          <a:p>
            <a:r>
              <a:rPr lang="en-US" sz="900" b="0" i="0" u="none" strike="noStrike" kern="1200" dirty="0">
                <a:solidFill>
                  <a:schemeClr val="tx1"/>
                </a:solidFill>
                <a:effectLst/>
                <a:latin typeface="Segoe UI Light" pitchFamily="34" charset="0"/>
                <a:ea typeface="+mn-ea"/>
                <a:cs typeface="+mn-cs"/>
              </a:rPr>
              <a:t>Azure portal for central management</a:t>
            </a:r>
          </a:p>
          <a:p>
            <a:r>
              <a:rPr lang="en-US" sz="900" b="0" i="0" u="none" strike="noStrike" kern="1200" dirty="0">
                <a:solidFill>
                  <a:schemeClr val="tx1"/>
                </a:solidFill>
                <a:effectLst/>
                <a:latin typeface="Segoe UI Light" pitchFamily="34" charset="0"/>
                <a:ea typeface="+mn-ea"/>
                <a:cs typeface="+mn-cs"/>
              </a:rPr>
              <a:t>Azure scale, reliability, and world-class availability</a:t>
            </a:r>
          </a:p>
          <a:p>
            <a:r>
              <a:rPr lang="en-US" sz="900" b="0" i="0" u="none" strike="noStrike" kern="1200" dirty="0">
                <a:solidFill>
                  <a:schemeClr val="tx1"/>
                </a:solidFill>
                <a:effectLst/>
                <a:latin typeface="Segoe UI Light" pitchFamily="34" charset="0"/>
                <a:ea typeface="+mn-ea"/>
                <a:cs typeface="+mn-cs"/>
              </a:rPr>
              <a:t>Linguistic and custom analysis, with analyzers for solid full text search in 56 languages</a:t>
            </a:r>
          </a:p>
          <a:p>
            <a:r>
              <a:rPr lang="en-US" sz="900" b="0" i="0" u="none" strike="noStrike" kern="1200" dirty="0">
                <a:solidFill>
                  <a:schemeClr val="tx1"/>
                </a:solidFill>
                <a:effectLst/>
                <a:latin typeface="Segoe UI Light" pitchFamily="34" charset="0"/>
                <a:ea typeface="+mn-ea"/>
                <a:cs typeface="+mn-cs"/>
                <a:hlinkClick r:id="rId5"/>
              </a:rPr>
              <a:t>Core features common to search-centric apps</a:t>
            </a:r>
            <a:r>
              <a:rPr lang="en-US" sz="900" b="0" i="0" u="none" strike="noStrike" kern="1200" dirty="0">
                <a:solidFill>
                  <a:schemeClr val="tx1"/>
                </a:solidFill>
                <a:effectLst/>
                <a:latin typeface="Segoe UI Light" pitchFamily="34" charset="0"/>
                <a:ea typeface="+mn-ea"/>
                <a:cs typeface="+mn-cs"/>
              </a:rPr>
              <a:t>: scoring, faceting, suggestions, synonyms, geo-search, and more.</a:t>
            </a:r>
          </a:p>
          <a:p>
            <a:endParaRPr lang="en-US" dirty="0"/>
          </a:p>
          <a:p>
            <a:endParaRPr lang="en-US" dirty="0"/>
          </a:p>
          <a:p>
            <a:r>
              <a:rPr lang="en-US" sz="900" b="0" i="0" u="none" strike="noStrike" kern="1200" dirty="0">
                <a:solidFill>
                  <a:schemeClr val="tx1"/>
                </a:solidFill>
                <a:effectLst/>
                <a:latin typeface="Segoe UI Light" pitchFamily="34" charset="0"/>
                <a:ea typeface="+mn-ea"/>
                <a:cs typeface="+mn-cs"/>
              </a:rPr>
              <a:t>Among our customers, those able to leverage the widest range of features in Azure Search include online catalogs, line-of-business programs, and document discovery applications.</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7722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Azure Search?</a:t>
            </a:r>
          </a:p>
          <a:p>
            <a:pPr>
              <a:spcAft>
                <a:spcPts val="600"/>
              </a:spcAft>
            </a:pPr>
            <a:r>
              <a:rPr lang="en-US" sz="1200" dirty="0">
                <a:solidFill>
                  <a:srgbClr val="3F3F3F"/>
                </a:solidFill>
                <a:ea typeface="Calibri" panose="020F0502020204030204" pitchFamily="34" charset="0"/>
                <a:cs typeface="Calibri" panose="020F0502020204030204" pitchFamily="34" charset="0"/>
              </a:rPr>
              <a:t>Azure Search is a </a:t>
            </a:r>
            <a:r>
              <a:rPr lang="en-US" sz="1200" dirty="0">
                <a:solidFill>
                  <a:srgbClr val="0070C0"/>
                </a:solidFill>
                <a:ea typeface="Calibri" panose="020F0502020204030204" pitchFamily="34" charset="0"/>
                <a:cs typeface="Calibri" panose="020F0502020204030204" pitchFamily="34" charset="0"/>
              </a:rPr>
              <a:t>fully</a:t>
            </a:r>
            <a:r>
              <a:rPr lang="en-US" sz="1200" baseline="0" dirty="0">
                <a:solidFill>
                  <a:srgbClr val="0070C0"/>
                </a:solidFill>
                <a:ea typeface="Calibri" panose="020F0502020204030204" pitchFamily="34" charset="0"/>
                <a:cs typeface="Calibri" panose="020F0502020204030204" pitchFamily="34" charset="0"/>
              </a:rPr>
              <a:t> </a:t>
            </a:r>
            <a:r>
              <a:rPr lang="en-US" sz="1200" dirty="0">
                <a:solidFill>
                  <a:srgbClr val="0070C0"/>
                </a:solidFill>
                <a:ea typeface="Calibri" panose="020F0502020204030204" pitchFamily="34" charset="0"/>
                <a:cs typeface="Calibri" panose="020F0502020204030204" pitchFamily="34" charset="0"/>
              </a:rPr>
              <a:t>managed search solution </a:t>
            </a:r>
            <a:r>
              <a:rPr lang="en-US" sz="1200" dirty="0">
                <a:solidFill>
                  <a:srgbClr val="3F3F3F"/>
                </a:solidFill>
                <a:ea typeface="Calibri" panose="020F0502020204030204" pitchFamily="34" charset="0"/>
                <a:cs typeface="Calibri" panose="020F0502020204030204" pitchFamily="34" charset="0"/>
              </a:rPr>
              <a:t>that allows developers to enable search in web and mobile applications</a:t>
            </a:r>
            <a:r>
              <a:rPr lang="en-US" sz="1200" baseline="0" dirty="0">
                <a:solidFill>
                  <a:srgbClr val="3F3F3F"/>
                </a:solidFill>
                <a:ea typeface="Calibri" panose="020F0502020204030204" pitchFamily="34" charset="0"/>
                <a:cs typeface="Calibri" panose="020F0502020204030204" pitchFamily="34" charset="0"/>
              </a:rPr>
              <a:t> by </a:t>
            </a:r>
            <a:r>
              <a:rPr lang="en-US" sz="1200" dirty="0">
                <a:solidFill>
                  <a:srgbClr val="3F3F3F"/>
                </a:solidFill>
                <a:ea typeface="Calibri" panose="020F0502020204030204" pitchFamily="34" charset="0"/>
                <a:cs typeface="Calibri" panose="020F0502020204030204" pitchFamily="34" charset="0"/>
              </a:rPr>
              <a:t>embedding a sophisticated search experience into these applications </a:t>
            </a:r>
            <a:r>
              <a:rPr lang="en-US" sz="1200" dirty="0">
                <a:solidFill>
                  <a:srgbClr val="0070C0"/>
                </a:solidFill>
                <a:ea typeface="Calibri" panose="020F0502020204030204" pitchFamily="34" charset="0"/>
                <a:cs typeface="Calibri" panose="020F0502020204030204" pitchFamily="34" charset="0"/>
              </a:rPr>
              <a:t>without having to worry</a:t>
            </a:r>
            <a:r>
              <a:rPr lang="en-US" sz="1200" dirty="0">
                <a:solidFill>
                  <a:srgbClr val="3F3F3F"/>
                </a:solidFill>
                <a:ea typeface="Calibri" panose="020F0502020204030204" pitchFamily="34" charset="0"/>
                <a:cs typeface="Calibri" panose="020F0502020204030204" pitchFamily="34" charset="0"/>
              </a:rPr>
              <a:t> about the complexities of full-text search and without having to deploy, maintain, or manage any infrastructure.</a:t>
            </a:r>
            <a:endParaRPr lang="en-US" sz="1200" dirty="0">
              <a:solidFill>
                <a:srgbClr val="0071BC"/>
              </a:solidFill>
            </a:endParaRPr>
          </a:p>
          <a:p>
            <a:endParaRPr lang="en-US" baseline="0" dirty="0"/>
          </a:p>
          <a:p>
            <a:r>
              <a:rPr lang="en-US" baseline="0" dirty="0"/>
              <a:t>There are three main points to Azure Search:</a:t>
            </a:r>
          </a:p>
          <a:p>
            <a:pPr marL="226451" indent="-226451">
              <a:buAutoNum type="arabicPeriod"/>
            </a:pPr>
            <a:r>
              <a:rPr lang="en-US" baseline="0" dirty="0"/>
              <a:t>First, Azure Search enables developers to surface their application’s data. We provide all the features that you would expect from sophisticated search solutions and provide reliable, guaranteed performance on top of that. The tunable ranking models built into Azure Search allows developers to tie search results to their business objectives by promoting results that they want to show up. For example, if you have an e-commerce site, you want high-margin items to come up higher in the search results than low-margin items.</a:t>
            </a:r>
          </a:p>
          <a:p>
            <a:pPr marL="226451" indent="-226451">
              <a:buAutoNum type="arabicPeriod"/>
            </a:pPr>
            <a:endParaRPr lang="en-US" baseline="0" dirty="0"/>
          </a:p>
          <a:p>
            <a:pPr marL="226451" indent="-226451">
              <a:buAutoNum type="arabicPeriod"/>
            </a:pPr>
            <a:r>
              <a:rPr lang="en-US" baseline="0" dirty="0"/>
              <a:t>Second, Azure Search reduces complexity. It’s a fully managed service, so we’re removing the need to worry about corrupt indexes, managing and upgrading hardware, and scaling out. You can easily scale out Azure Search to handle additional storage or throughput when that’s called for by business conditions, such as during a peak shopping season or if your app is featured in the news and traffic increases dramatically.</a:t>
            </a:r>
          </a:p>
          <a:p>
            <a:pPr marL="226451" indent="-226451">
              <a:buAutoNum type="arabicPeriod"/>
            </a:pPr>
            <a:endParaRPr lang="en-US" baseline="0" dirty="0"/>
          </a:p>
          <a:p>
            <a:pPr marL="226451" indent="-226451">
              <a:buAutoNum type="arabicPeriod"/>
            </a:pPr>
            <a:r>
              <a:rPr lang="en-US" baseline="0" dirty="0"/>
              <a:t>Third, Azure Search allows developers to move quickly with confidence. As the name implies, Azure Search runs on Azure. It’s available in the new portal, which is all about being able to get up and running quickly and having lots of complementary services nearby. Also, you control Azure Search by using an API that makes it easy and familiar to manage.</a:t>
            </a:r>
          </a:p>
          <a:p>
            <a:pPr marL="226451" indent="-226451">
              <a:buAutoNum type="arabicPeriod"/>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These benefits all support the claim that Azure Search is p</a:t>
            </a:r>
            <a:r>
              <a:rPr lang="en-US" sz="1200" dirty="0">
                <a:solidFill>
                  <a:srgbClr val="3F3F3F"/>
                </a:solidFill>
              </a:rPr>
              <a:t>erfect for </a:t>
            </a:r>
            <a:r>
              <a:rPr lang="en-US" sz="1200" dirty="0">
                <a:solidFill>
                  <a:srgbClr val="0070C0"/>
                </a:solidFill>
                <a:ea typeface="Calibri" panose="020F0502020204030204" pitchFamily="34" charset="0"/>
                <a:cs typeface="Calibri" panose="020F0502020204030204" pitchFamily="34" charset="0"/>
              </a:rPr>
              <a:t>enterprise cloud developers, cloud-software vendors, and cloud architects </a:t>
            </a:r>
            <a:r>
              <a:rPr lang="en-US" sz="1200" dirty="0">
                <a:solidFill>
                  <a:srgbClr val="3F3F3F"/>
                </a:solidFill>
              </a:rPr>
              <a:t>who need </a:t>
            </a:r>
            <a:r>
              <a:rPr lang="en-US" dirty="0">
                <a:solidFill>
                  <a:srgbClr val="000000"/>
                </a:solidFill>
              </a:rPr>
              <a:t>a fully-managed search solution.</a:t>
            </a: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505600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000000"/>
              </a:solidFill>
            </a:endParaRPr>
          </a:p>
        </p:txBody>
      </p:sp>
      <p:sp>
        <p:nvSpPr>
          <p:cNvPr id="4" name="Slide Number Placeholder 3"/>
          <p:cNvSpPr>
            <a:spLocks noGrp="1"/>
          </p:cNvSpPr>
          <p:nvPr>
            <p:ph type="sldNum" sz="quarter" idx="10"/>
          </p:nvPr>
        </p:nvSpPr>
        <p:spPr/>
        <p:txBody>
          <a:bodyPr/>
          <a:lstStyle/>
          <a:p>
            <a:fld id="{7F106A31-8E5F-4D33-A542-702225EC1F13}"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10185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http://aka.ms/Azure/HDInsight</a:t>
            </a: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77118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Reliable Open Source analytics with an Industry leading SLA</a:t>
            </a:r>
          </a:p>
          <a:p>
            <a:r>
              <a:rPr lang="en-US" sz="1200" kern="1200" dirty="0">
                <a:solidFill>
                  <a:schemeClr val="tx1"/>
                </a:solidFill>
                <a:effectLst/>
                <a:latin typeface="+mn-lt"/>
                <a:ea typeface="+mn-ea"/>
                <a:cs typeface="+mn-cs"/>
              </a:rPr>
              <a:t>HDInsight allows you to easily spin up </a:t>
            </a:r>
            <a:r>
              <a:rPr lang="en-US" sz="1200" b="1" kern="1200" dirty="0">
                <a:solidFill>
                  <a:schemeClr val="tx1"/>
                </a:solidFill>
                <a:effectLst/>
                <a:latin typeface="+mn-lt"/>
                <a:ea typeface="+mn-ea"/>
                <a:cs typeface="+mn-cs"/>
              </a:rPr>
              <a:t>enterprise-grade </a:t>
            </a:r>
            <a:r>
              <a:rPr lang="en-US" sz="1200" kern="1200" dirty="0">
                <a:solidFill>
                  <a:schemeClr val="tx1"/>
                </a:solidFill>
                <a:effectLst/>
                <a:latin typeface="+mn-lt"/>
                <a:ea typeface="+mn-ea"/>
                <a:cs typeface="+mn-cs"/>
              </a:rPr>
              <a:t>open source cluster types guaranteed with the industry’s best </a:t>
            </a:r>
            <a:r>
              <a:rPr lang="en-US" sz="1200" b="1" kern="1200" dirty="0">
                <a:solidFill>
                  <a:schemeClr val="tx1"/>
                </a:solidFill>
                <a:effectLst/>
                <a:latin typeface="+mn-lt"/>
                <a:ea typeface="+mn-ea"/>
                <a:cs typeface="+mn-cs"/>
              </a:rPr>
              <a:t>99.9%</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SLA and 24/7 support</a:t>
            </a:r>
            <a:r>
              <a:rPr lang="en-US" sz="1200" kern="1200" dirty="0">
                <a:solidFill>
                  <a:schemeClr val="tx1"/>
                </a:solidFill>
                <a:effectLst/>
                <a:latin typeface="+mn-lt"/>
                <a:ea typeface="+mn-ea"/>
                <a:cs typeface="+mn-cs"/>
              </a:rPr>
              <a:t>. We guarantee this SLA for the entire big data solution, not just the VM instances. HDInsight is architected for </a:t>
            </a:r>
            <a:r>
              <a:rPr lang="en-US" sz="1200" b="1" kern="1200" dirty="0">
                <a:solidFill>
                  <a:schemeClr val="tx1"/>
                </a:solidFill>
                <a:effectLst/>
                <a:latin typeface="+mn-lt"/>
                <a:ea typeface="+mn-ea"/>
                <a:cs typeface="+mn-cs"/>
              </a:rPr>
              <a:t>full redundancy</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high availability</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head node replication</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data geo-replication</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built-in standby </a:t>
            </a:r>
            <a:r>
              <a:rPr lang="en-US" sz="1200" b="1" kern="1200" dirty="0" err="1">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making HDInsight resilient to critical failures not addressed in standard Hadoop implementations. Azure also offers cluster monitoring and </a:t>
            </a:r>
            <a:r>
              <a:rPr lang="en-US" sz="1200" b="1" kern="1200" dirty="0">
                <a:solidFill>
                  <a:schemeClr val="tx1"/>
                </a:solidFill>
                <a:effectLst/>
                <a:latin typeface="+mn-lt"/>
                <a:ea typeface="+mn-ea"/>
                <a:cs typeface="+mn-cs"/>
              </a:rPr>
              <a:t>24x7</a:t>
            </a:r>
            <a:r>
              <a:rPr lang="en-US" sz="1200" kern="1200" dirty="0">
                <a:solidFill>
                  <a:schemeClr val="tx1"/>
                </a:solidFill>
                <a:effectLst/>
                <a:latin typeface="+mn-lt"/>
                <a:ea typeface="+mn-ea"/>
                <a:cs typeface="+mn-cs"/>
              </a:rPr>
              <a:t> enterprise support backed by Microsoft and Hortonworks with </a:t>
            </a:r>
            <a:r>
              <a:rPr lang="en-US" sz="1200" b="1" kern="1200" dirty="0">
                <a:solidFill>
                  <a:schemeClr val="tx1"/>
                </a:solidFill>
                <a:effectLst/>
                <a:latin typeface="+mn-lt"/>
                <a:ea typeface="+mn-ea"/>
                <a:cs typeface="+mn-cs"/>
              </a:rPr>
              <a:t>37 combined committers</a:t>
            </a:r>
            <a:r>
              <a:rPr lang="en-US" sz="1200" kern="1200" dirty="0">
                <a:solidFill>
                  <a:schemeClr val="tx1"/>
                </a:solidFill>
                <a:effectLst/>
                <a:latin typeface="+mn-lt"/>
                <a:ea typeface="+mn-ea"/>
                <a:cs typeface="+mn-cs"/>
              </a:rPr>
              <a:t> for Hadoop core, more than </a:t>
            </a:r>
            <a:r>
              <a:rPr lang="en-US" sz="1200" b="1" kern="1200" dirty="0">
                <a:solidFill>
                  <a:schemeClr val="tx1"/>
                </a:solidFill>
                <a:effectLst/>
                <a:latin typeface="+mn-lt"/>
                <a:ea typeface="+mn-ea"/>
                <a:cs typeface="+mn-cs"/>
              </a:rPr>
              <a:t>all other managed cloud providers combined</a:t>
            </a:r>
            <a:r>
              <a:rPr lang="en-US" sz="1200" kern="1200" dirty="0">
                <a:solidFill>
                  <a:schemeClr val="tx1"/>
                </a:solidFill>
                <a:effectLst/>
                <a:latin typeface="+mn-lt"/>
                <a:ea typeface="+mn-ea"/>
                <a:cs typeface="+mn-cs"/>
              </a:rPr>
              <a:t> to support your deployment and the ability to </a:t>
            </a:r>
            <a:r>
              <a:rPr lang="en-US" sz="1200" b="1" kern="1200" dirty="0">
                <a:solidFill>
                  <a:schemeClr val="tx1"/>
                </a:solidFill>
                <a:effectLst/>
                <a:latin typeface="+mn-lt"/>
                <a:ea typeface="+mn-ea"/>
                <a:cs typeface="+mn-cs"/>
              </a:rPr>
              <a:t>fix</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commit code</a:t>
            </a:r>
            <a:r>
              <a:rPr lang="en-US" sz="1200" kern="1200" dirty="0">
                <a:solidFill>
                  <a:schemeClr val="tx1"/>
                </a:solidFill>
                <a:effectLst/>
                <a:latin typeface="+mn-lt"/>
                <a:ea typeface="+mn-ea"/>
                <a:cs typeface="+mn-cs"/>
              </a:rPr>
              <a:t> back to Hadoop.</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Enterprise Grade Security &amp; Monitoring</a:t>
            </a:r>
          </a:p>
          <a:p>
            <a:r>
              <a:rPr lang="en-US" sz="1200" kern="1200" dirty="0">
                <a:solidFill>
                  <a:schemeClr val="tx1"/>
                </a:solidFill>
                <a:effectLst/>
                <a:latin typeface="+mn-lt"/>
                <a:ea typeface="+mn-ea"/>
                <a:cs typeface="+mn-cs"/>
              </a:rPr>
              <a:t>HDInsight protects your data assets and easily extends your </a:t>
            </a:r>
            <a:r>
              <a:rPr lang="en-US" sz="1200" kern="1200" dirty="0" err="1">
                <a:solidFill>
                  <a:schemeClr val="tx1"/>
                </a:solidFill>
                <a:effectLst/>
                <a:latin typeface="+mn-lt"/>
                <a:ea typeface="+mn-ea"/>
                <a:cs typeface="+mn-cs"/>
              </a:rPr>
              <a:t>on-premise</a:t>
            </a:r>
            <a:r>
              <a:rPr lang="en-US" sz="1200" kern="1200" dirty="0">
                <a:solidFill>
                  <a:schemeClr val="tx1"/>
                </a:solidFill>
                <a:effectLst/>
                <a:latin typeface="+mn-lt"/>
                <a:ea typeface="+mn-ea"/>
                <a:cs typeface="+mn-cs"/>
              </a:rPr>
              <a:t> security and governance controls to the cloud. We feature </a:t>
            </a:r>
            <a:r>
              <a:rPr lang="en-US" sz="1200" b="1" kern="1200" dirty="0">
                <a:solidFill>
                  <a:schemeClr val="tx1"/>
                </a:solidFill>
                <a:effectLst/>
                <a:latin typeface="+mn-lt"/>
                <a:ea typeface="+mn-ea"/>
                <a:cs typeface="+mn-cs"/>
              </a:rPr>
              <a:t>single sign-on (SSO), multi-factor authentication</a:t>
            </a:r>
            <a:r>
              <a:rPr lang="en-US" sz="1200" kern="1200" dirty="0">
                <a:solidFill>
                  <a:schemeClr val="tx1"/>
                </a:solidFill>
                <a:effectLst/>
                <a:latin typeface="+mn-lt"/>
                <a:ea typeface="+mn-ea"/>
                <a:cs typeface="+mn-cs"/>
              </a:rPr>
              <a:t> and seamless management of millions of identities through </a:t>
            </a:r>
            <a:r>
              <a:rPr lang="en-US" sz="1200" b="1" kern="1200" dirty="0">
                <a:solidFill>
                  <a:schemeClr val="tx1"/>
                </a:solidFill>
                <a:effectLst/>
                <a:latin typeface="+mn-lt"/>
                <a:ea typeface="+mn-ea"/>
                <a:cs typeface="+mn-cs"/>
              </a:rPr>
              <a:t>Azure Active Directory</a:t>
            </a:r>
            <a:r>
              <a:rPr lang="en-US" sz="1200" kern="1200" dirty="0">
                <a:solidFill>
                  <a:schemeClr val="tx1"/>
                </a:solidFill>
                <a:effectLst/>
                <a:latin typeface="+mn-lt"/>
                <a:ea typeface="+mn-ea"/>
                <a:cs typeface="+mn-cs"/>
              </a:rPr>
              <a:t>. You can authorize users and groups with </a:t>
            </a:r>
            <a:r>
              <a:rPr lang="en-US" sz="1200" b="1" kern="1200" dirty="0">
                <a:solidFill>
                  <a:schemeClr val="tx1"/>
                </a:solidFill>
                <a:effectLst/>
                <a:latin typeface="+mn-lt"/>
                <a:ea typeface="+mn-ea"/>
                <a:cs typeface="+mn-cs"/>
              </a:rPr>
              <a:t>fine-grained access control policies </a:t>
            </a:r>
            <a:r>
              <a:rPr lang="en-US" sz="1200" kern="1200" dirty="0">
                <a:solidFill>
                  <a:schemeClr val="tx1"/>
                </a:solidFill>
                <a:effectLst/>
                <a:latin typeface="+mn-lt"/>
                <a:ea typeface="+mn-ea"/>
                <a:cs typeface="+mn-cs"/>
              </a:rPr>
              <a:t>over all your enterprise data </a:t>
            </a:r>
            <a:r>
              <a:rPr lang="en-US" sz="1200" b="1" kern="1200" dirty="0">
                <a:solidFill>
                  <a:schemeClr val="tx1"/>
                </a:solidFill>
                <a:effectLst/>
                <a:latin typeface="+mn-lt"/>
                <a:ea typeface="+mn-ea"/>
                <a:cs typeface="+mn-cs"/>
              </a:rPr>
              <a:t>with Apache Ranger</a:t>
            </a:r>
            <a:r>
              <a:rPr lang="en-US" sz="1200" kern="1200" dirty="0">
                <a:solidFill>
                  <a:schemeClr val="tx1"/>
                </a:solidFill>
                <a:effectLst/>
                <a:latin typeface="+mn-lt"/>
                <a:ea typeface="+mn-ea"/>
                <a:cs typeface="+mn-cs"/>
              </a:rPr>
              <a:t>. HDInsight meets </a:t>
            </a:r>
            <a:r>
              <a:rPr lang="en-US" sz="1200" b="1" kern="1200" dirty="0">
                <a:solidFill>
                  <a:schemeClr val="tx1"/>
                </a:solidFill>
                <a:effectLst/>
                <a:latin typeface="+mn-lt"/>
                <a:ea typeface="+mn-ea"/>
                <a:cs typeface="+mn-cs"/>
              </a:rPr>
              <a:t>HIPAA, PCI, SOC </a:t>
            </a:r>
            <a:r>
              <a:rPr lang="en-US" sz="1200" kern="1200" dirty="0">
                <a:solidFill>
                  <a:schemeClr val="tx1"/>
                </a:solidFill>
                <a:effectLst/>
                <a:latin typeface="+mn-lt"/>
                <a:ea typeface="+mn-ea"/>
                <a:cs typeface="+mn-cs"/>
              </a:rPr>
              <a:t>compliance, ensuring your enterprise data assets are always protected with the highest </a:t>
            </a:r>
            <a:r>
              <a:rPr lang="en-US" sz="1200" b="1" kern="1200" dirty="0">
                <a:solidFill>
                  <a:schemeClr val="tx1"/>
                </a:solidFill>
                <a:effectLst/>
                <a:latin typeface="+mn-lt"/>
                <a:ea typeface="+mn-ea"/>
                <a:cs typeface="+mn-cs"/>
              </a:rPr>
              <a:t>security and regulatory compliance</a:t>
            </a:r>
            <a:r>
              <a:rPr lang="en-US" sz="120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To ensure the highest level of business continuity, HDInsight extends capabilities for alerting, monitoring, defining pre-emptive actions, and enhanced workload protection through native integration with </a:t>
            </a:r>
            <a:r>
              <a:rPr lang="en-US" sz="1200" b="1" kern="1200" dirty="0">
                <a:solidFill>
                  <a:schemeClr val="tx1"/>
                </a:solidFill>
                <a:effectLst/>
                <a:latin typeface="+mn-lt"/>
                <a:ea typeface="+mn-ea"/>
                <a:cs typeface="+mn-cs"/>
              </a:rPr>
              <a:t>Azure Operations Management Suite (OMS)</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Most Productive platform for developers and scientists </a:t>
            </a:r>
          </a:p>
          <a:p>
            <a:r>
              <a:rPr lang="en-NZ" sz="1200" kern="1200" dirty="0">
                <a:solidFill>
                  <a:schemeClr val="tx1"/>
                </a:solidFill>
                <a:effectLst/>
                <a:latin typeface="+mn-lt"/>
                <a:ea typeface="+mn-ea"/>
                <a:cs typeface="+mn-cs"/>
              </a:rPr>
              <a:t>HDInsight offers </a:t>
            </a:r>
            <a:r>
              <a:rPr lang="en-NZ" sz="1200" b="1" kern="1200" dirty="0">
                <a:solidFill>
                  <a:schemeClr val="tx1"/>
                </a:solidFill>
                <a:effectLst/>
                <a:latin typeface="+mn-lt"/>
                <a:ea typeface="+mn-ea"/>
                <a:cs typeface="+mn-cs"/>
              </a:rPr>
              <a:t>developers</a:t>
            </a:r>
            <a:r>
              <a:rPr lang="en-NZ" sz="1200" kern="1200" dirty="0">
                <a:solidFill>
                  <a:schemeClr val="tx1"/>
                </a:solidFill>
                <a:effectLst/>
                <a:latin typeface="+mn-lt"/>
                <a:ea typeface="+mn-ea"/>
                <a:cs typeface="+mn-cs"/>
              </a:rPr>
              <a:t> tailored experiences through </a:t>
            </a:r>
            <a:r>
              <a:rPr lang="en-NZ" sz="1200" b="1" kern="1200" dirty="0">
                <a:solidFill>
                  <a:schemeClr val="tx1"/>
                </a:solidFill>
                <a:effectLst/>
                <a:latin typeface="+mn-lt"/>
                <a:ea typeface="+mn-ea"/>
                <a:cs typeface="+mn-cs"/>
              </a:rPr>
              <a:t>rich productivity suites</a:t>
            </a:r>
            <a:r>
              <a:rPr lang="en-NZ" sz="1200" kern="1200" dirty="0">
                <a:solidFill>
                  <a:schemeClr val="tx1"/>
                </a:solidFill>
                <a:effectLst/>
                <a:latin typeface="+mn-lt"/>
                <a:ea typeface="+mn-ea"/>
                <a:cs typeface="+mn-cs"/>
              </a:rPr>
              <a:t> for Hadoop &amp; Spark with </a:t>
            </a:r>
            <a:r>
              <a:rPr lang="en-NZ" sz="1200" b="1" kern="1200" dirty="0">
                <a:solidFill>
                  <a:schemeClr val="tx1"/>
                </a:solidFill>
                <a:effectLst/>
                <a:latin typeface="+mn-lt"/>
                <a:ea typeface="+mn-ea"/>
                <a:cs typeface="+mn-cs"/>
              </a:rPr>
              <a:t>integrated development environments</a:t>
            </a:r>
            <a:r>
              <a:rPr lang="en-NZ" sz="1200" kern="1200" dirty="0">
                <a:solidFill>
                  <a:schemeClr val="tx1"/>
                </a:solidFill>
                <a:effectLst/>
                <a:latin typeface="+mn-lt"/>
                <a:ea typeface="+mn-ea"/>
                <a:cs typeface="+mn-cs"/>
              </a:rPr>
              <a:t> using </a:t>
            </a:r>
            <a:r>
              <a:rPr lang="en-US" sz="1200" b="1" u="sng" kern="1200" dirty="0">
                <a:solidFill>
                  <a:schemeClr val="tx1"/>
                </a:solidFill>
                <a:effectLst/>
                <a:latin typeface="+mn-lt"/>
                <a:ea typeface="+mn-ea"/>
                <a:cs typeface="+mn-cs"/>
                <a:hlinkClick r:id="rId3"/>
              </a:rPr>
              <a:t>Visual Studio</a:t>
            </a:r>
            <a:r>
              <a:rPr lang="en-NZ" sz="1200" b="1" kern="1200" dirty="0">
                <a:solidFill>
                  <a:schemeClr val="tx1"/>
                </a:solidFill>
                <a:effectLst/>
                <a:latin typeface="+mn-lt"/>
                <a:ea typeface="+mn-ea"/>
                <a:cs typeface="+mn-cs"/>
              </a:rPr>
              <a:t>, </a:t>
            </a:r>
            <a:r>
              <a:rPr lang="en-US" sz="1200" b="1" u="sng" kern="1200" dirty="0">
                <a:solidFill>
                  <a:schemeClr val="tx1"/>
                </a:solidFill>
                <a:effectLst/>
                <a:latin typeface="+mn-lt"/>
                <a:ea typeface="+mn-ea"/>
                <a:cs typeface="+mn-cs"/>
                <a:hlinkClick r:id="rId4"/>
              </a:rPr>
              <a:t>Eclipse</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5"/>
              </a:rPr>
              <a:t>IntelliJ</a:t>
            </a:r>
            <a:r>
              <a:rPr lang="en-NZ" sz="1200" kern="1200" dirty="0">
                <a:solidFill>
                  <a:schemeClr val="tx1"/>
                </a:solidFill>
                <a:effectLst/>
                <a:latin typeface="+mn-lt"/>
                <a:ea typeface="+mn-ea"/>
                <a:cs typeface="+mn-cs"/>
              </a:rPr>
              <a:t> supporting </a:t>
            </a:r>
            <a:r>
              <a:rPr lang="en-NZ" sz="1200" b="1" kern="1200" dirty="0">
                <a:solidFill>
                  <a:schemeClr val="tx1"/>
                </a:solidFill>
                <a:effectLst/>
                <a:latin typeface="+mn-lt"/>
                <a:ea typeface="+mn-ea"/>
                <a:cs typeface="+mn-cs"/>
              </a:rPr>
              <a:t>Scala, Python, R, Java</a:t>
            </a:r>
            <a:r>
              <a:rPr lang="en-NZ" sz="1200" kern="1200" dirty="0">
                <a:solidFill>
                  <a:schemeClr val="tx1"/>
                </a:solidFill>
                <a:effectLst/>
                <a:latin typeface="+mn-lt"/>
                <a:ea typeface="+mn-ea"/>
                <a:cs typeface="+mn-cs"/>
              </a:rPr>
              <a:t>, and </a:t>
            </a:r>
            <a:r>
              <a:rPr lang="en-NZ" sz="1200" kern="1200" dirty="0" err="1">
                <a:solidFill>
                  <a:schemeClr val="tx1"/>
                </a:solidFill>
                <a:effectLst/>
                <a:latin typeface="+mn-lt"/>
                <a:ea typeface="+mn-ea"/>
                <a:cs typeface="+mn-cs"/>
              </a:rPr>
              <a:t>.</a:t>
            </a:r>
            <a:r>
              <a:rPr lang="en-NZ" sz="1200" b="1" kern="1200" dirty="0" err="1">
                <a:solidFill>
                  <a:schemeClr val="tx1"/>
                </a:solidFill>
                <a:effectLst/>
                <a:latin typeface="+mn-lt"/>
                <a:ea typeface="+mn-ea"/>
                <a:cs typeface="+mn-cs"/>
              </a:rPr>
              <a:t>Net</a:t>
            </a:r>
            <a:r>
              <a:rPr lang="en-NZ" sz="1200" kern="1200" dirty="0">
                <a:solidFill>
                  <a:schemeClr val="tx1"/>
                </a:solidFill>
                <a:effectLst/>
                <a:latin typeface="+mn-lt"/>
                <a:ea typeface="+mn-ea"/>
                <a:cs typeface="+mn-cs"/>
              </a:rPr>
              <a:t>. HDInsight gives data scientists the ability to </a:t>
            </a:r>
            <a:r>
              <a:rPr lang="en-NZ" sz="1200" b="1" kern="1200" dirty="0">
                <a:solidFill>
                  <a:schemeClr val="tx1"/>
                </a:solidFill>
                <a:effectLst/>
                <a:latin typeface="+mn-lt"/>
                <a:ea typeface="+mn-ea"/>
                <a:cs typeface="+mn-cs"/>
              </a:rPr>
              <a:t>create narratives that combine code, statistical equations, and visualizations</a:t>
            </a:r>
            <a:r>
              <a:rPr lang="en-NZ" sz="1200" kern="1200" dirty="0">
                <a:solidFill>
                  <a:schemeClr val="tx1"/>
                </a:solidFill>
                <a:effectLst/>
                <a:latin typeface="+mn-lt"/>
                <a:ea typeface="+mn-ea"/>
                <a:cs typeface="+mn-cs"/>
              </a:rPr>
              <a:t> that tell a story about the data through integration to the two most popular notebooks: </a:t>
            </a:r>
            <a:r>
              <a:rPr lang="en-US" sz="1200" b="1" u="sng" kern="1200" dirty="0" err="1">
                <a:solidFill>
                  <a:schemeClr val="tx1"/>
                </a:solidFill>
                <a:effectLst/>
                <a:latin typeface="+mn-lt"/>
                <a:ea typeface="+mn-ea"/>
                <a:cs typeface="+mn-cs"/>
                <a:hlinkClick r:id="rId6"/>
              </a:rPr>
              <a:t>Jupyter</a:t>
            </a:r>
            <a:r>
              <a:rPr lang="en-NZ" sz="1200" kern="1200" dirty="0">
                <a:solidFill>
                  <a:schemeClr val="tx1"/>
                </a:solidFill>
                <a:effectLst/>
                <a:latin typeface="+mn-lt"/>
                <a:ea typeface="+mn-ea"/>
                <a:cs typeface="+mn-cs"/>
              </a:rPr>
              <a:t> and </a:t>
            </a:r>
            <a:r>
              <a:rPr lang="en-US" sz="1200" b="1" u="sng" kern="1200" dirty="0">
                <a:solidFill>
                  <a:schemeClr val="tx1"/>
                </a:solidFill>
                <a:effectLst/>
                <a:latin typeface="+mn-lt"/>
                <a:ea typeface="+mn-ea"/>
                <a:cs typeface="+mn-cs"/>
                <a:hlinkClick r:id="rId7"/>
              </a:rPr>
              <a:t>Zeppelin</a:t>
            </a:r>
            <a:r>
              <a:rPr lang="en-NZ" sz="1200" kern="1200" dirty="0">
                <a:solidFill>
                  <a:schemeClr val="tx1"/>
                </a:solidFill>
                <a:effectLst/>
                <a:latin typeface="+mn-lt"/>
                <a:ea typeface="+mn-ea"/>
                <a:cs typeface="+mn-cs"/>
              </a:rPr>
              <a:t>. HDInsight is also the only managed cloud Hadoop solution with integration to </a:t>
            </a:r>
            <a:r>
              <a:rPr lang="en-NZ" sz="1200" b="1" kern="1200" dirty="0">
                <a:solidFill>
                  <a:schemeClr val="tx1"/>
                </a:solidFill>
                <a:effectLst/>
                <a:latin typeface="+mn-lt"/>
                <a:ea typeface="+mn-ea"/>
                <a:cs typeface="+mn-cs"/>
              </a:rPr>
              <a:t>Microsoft R Server</a:t>
            </a:r>
            <a:r>
              <a:rPr lang="en-NZ" sz="1200" kern="1200" dirty="0">
                <a:solidFill>
                  <a:schemeClr val="tx1"/>
                </a:solidFill>
                <a:effectLst/>
                <a:latin typeface="+mn-lt"/>
                <a:ea typeface="+mn-ea"/>
                <a:cs typeface="+mn-cs"/>
              </a:rPr>
              <a:t>.  </a:t>
            </a:r>
            <a:r>
              <a:rPr lang="en-NZ" sz="1200" b="1" kern="1200" dirty="0">
                <a:solidFill>
                  <a:schemeClr val="tx1"/>
                </a:solidFill>
                <a:effectLst/>
                <a:latin typeface="+mn-lt"/>
                <a:ea typeface="+mn-ea"/>
                <a:cs typeface="+mn-cs"/>
              </a:rPr>
              <a:t>Multi-threaded math libraries</a:t>
            </a:r>
            <a:r>
              <a:rPr lang="en-NZ" sz="1200" kern="1200" dirty="0">
                <a:solidFill>
                  <a:schemeClr val="tx1"/>
                </a:solidFill>
                <a:effectLst/>
                <a:latin typeface="+mn-lt"/>
                <a:ea typeface="+mn-ea"/>
                <a:cs typeface="+mn-cs"/>
              </a:rPr>
              <a:t> and </a:t>
            </a:r>
            <a:r>
              <a:rPr lang="en-NZ" sz="1200" b="1" kern="1200" dirty="0">
                <a:solidFill>
                  <a:schemeClr val="tx1"/>
                </a:solidFill>
                <a:effectLst/>
                <a:latin typeface="+mn-lt"/>
                <a:ea typeface="+mn-ea"/>
                <a:cs typeface="+mn-cs"/>
              </a:rPr>
              <a:t>transparent parallelization</a:t>
            </a:r>
            <a:r>
              <a:rPr lang="en-NZ" sz="1200" kern="1200" dirty="0">
                <a:solidFill>
                  <a:schemeClr val="tx1"/>
                </a:solidFill>
                <a:effectLst/>
                <a:latin typeface="+mn-lt"/>
                <a:ea typeface="+mn-ea"/>
                <a:cs typeface="+mn-cs"/>
              </a:rPr>
              <a:t> in R Server means handling up to </a:t>
            </a:r>
            <a:r>
              <a:rPr lang="en-NZ" sz="1200" b="1" kern="1200" dirty="0">
                <a:solidFill>
                  <a:schemeClr val="tx1"/>
                </a:solidFill>
                <a:effectLst/>
                <a:latin typeface="+mn-lt"/>
                <a:ea typeface="+mn-ea"/>
                <a:cs typeface="+mn-cs"/>
              </a:rPr>
              <a:t>1000x more data</a:t>
            </a:r>
            <a:r>
              <a:rPr lang="en-NZ" sz="1200" kern="1200" dirty="0">
                <a:solidFill>
                  <a:schemeClr val="tx1"/>
                </a:solidFill>
                <a:effectLst/>
                <a:latin typeface="+mn-lt"/>
                <a:ea typeface="+mn-ea"/>
                <a:cs typeface="+mn-cs"/>
              </a:rPr>
              <a:t> and up to </a:t>
            </a:r>
            <a:r>
              <a:rPr lang="en-NZ" sz="1200" b="1" kern="1200" dirty="0">
                <a:solidFill>
                  <a:schemeClr val="tx1"/>
                </a:solidFill>
                <a:effectLst/>
                <a:latin typeface="+mn-lt"/>
                <a:ea typeface="+mn-ea"/>
                <a:cs typeface="+mn-cs"/>
              </a:rPr>
              <a:t>50x faster speeds</a:t>
            </a:r>
            <a:r>
              <a:rPr lang="en-NZ" sz="1200" kern="1200" dirty="0">
                <a:solidFill>
                  <a:schemeClr val="tx1"/>
                </a:solidFill>
                <a:effectLst/>
                <a:latin typeface="+mn-lt"/>
                <a:ea typeface="+mn-ea"/>
                <a:cs typeface="+mn-cs"/>
              </a:rPr>
              <a:t> than open source R</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helping you train more accurate models for better predictions than previously possible.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Cost effective cloud scale</a:t>
            </a:r>
          </a:p>
          <a:p>
            <a:r>
              <a:rPr lang="en-US" sz="1200" kern="1200" dirty="0">
                <a:solidFill>
                  <a:schemeClr val="tx1"/>
                </a:solidFill>
                <a:effectLst/>
                <a:latin typeface="+mn-lt"/>
                <a:ea typeface="+mn-ea"/>
                <a:cs typeface="+mn-cs"/>
              </a:rPr>
              <a:t>HDInsight has </a:t>
            </a:r>
            <a:r>
              <a:rPr lang="en-NZ" sz="1200" b="1" kern="1200" dirty="0">
                <a:solidFill>
                  <a:schemeClr val="tx1"/>
                </a:solidFill>
                <a:effectLst/>
                <a:latin typeface="+mn-lt"/>
                <a:ea typeface="+mn-ea"/>
                <a:cs typeface="+mn-cs"/>
              </a:rPr>
              <a:t>decoupled compute and storage</a:t>
            </a:r>
            <a:r>
              <a:rPr lang="en-NZ" sz="1200" kern="1200" dirty="0">
                <a:solidFill>
                  <a:schemeClr val="tx1"/>
                </a:solidFill>
                <a:effectLst/>
                <a:latin typeface="+mn-lt"/>
                <a:ea typeface="+mn-ea"/>
                <a:cs typeface="+mn-cs"/>
              </a:rPr>
              <a:t>, enabling you to </a:t>
            </a:r>
            <a:r>
              <a:rPr lang="en-NZ" sz="1200" b="1" kern="1200" dirty="0">
                <a:solidFill>
                  <a:schemeClr val="tx1"/>
                </a:solidFill>
                <a:effectLst/>
                <a:latin typeface="+mn-lt"/>
                <a:ea typeface="+mn-ea"/>
                <a:cs typeface="+mn-cs"/>
              </a:rPr>
              <a:t>cost-effectively scale workloads up or down</a:t>
            </a:r>
            <a:r>
              <a:rPr lang="en-NZ" sz="1200" kern="1200" dirty="0">
                <a:solidFill>
                  <a:schemeClr val="tx1"/>
                </a:solidFill>
                <a:effectLst/>
                <a:latin typeface="+mn-lt"/>
                <a:ea typeface="+mn-ea"/>
                <a:cs typeface="+mn-cs"/>
              </a:rPr>
              <a:t>, independent of storage. Local storage can still be used for caching and fast I/O. Spark and interactive Hive users can choose SSD memory for interactive performance; while Kafka users can retain all streaming data in premium managed disks. You </a:t>
            </a:r>
            <a:r>
              <a:rPr lang="en-NZ" sz="1200" b="1" kern="1200" dirty="0">
                <a:solidFill>
                  <a:schemeClr val="tx1"/>
                </a:solidFill>
                <a:effectLst/>
                <a:latin typeface="+mn-lt"/>
                <a:ea typeface="+mn-ea"/>
                <a:cs typeface="+mn-cs"/>
              </a:rPr>
              <a:t>only pay for </a:t>
            </a:r>
            <a:r>
              <a:rPr lang="en-NZ" sz="1200" kern="1200" dirty="0">
                <a:solidFill>
                  <a:schemeClr val="tx1"/>
                </a:solidFill>
                <a:effectLst/>
                <a:latin typeface="+mn-lt"/>
                <a:ea typeface="+mn-ea"/>
                <a:cs typeface="+mn-cs"/>
              </a:rPr>
              <a:t>the compute and storage </a:t>
            </a:r>
            <a:r>
              <a:rPr lang="en-NZ" sz="1200" b="1" kern="1200" dirty="0">
                <a:solidFill>
                  <a:schemeClr val="tx1"/>
                </a:solidFill>
                <a:effectLst/>
                <a:latin typeface="+mn-lt"/>
                <a:ea typeface="+mn-ea"/>
                <a:cs typeface="+mn-cs"/>
              </a:rPr>
              <a:t>you use</a:t>
            </a:r>
            <a:r>
              <a:rPr lang="en-NZ" sz="1200" kern="1200" dirty="0">
                <a:solidFill>
                  <a:schemeClr val="tx1"/>
                </a:solidFill>
                <a:effectLst/>
                <a:latin typeface="+mn-lt"/>
                <a:ea typeface="+mn-ea"/>
                <a:cs typeface="+mn-cs"/>
              </a:rPr>
              <a:t> and are given the ability to choose any Azure VM types that enables the best utilization of resources.  A recent </a:t>
            </a:r>
            <a:r>
              <a:rPr lang="en-NZ" sz="1200" u="sng" kern="1200" dirty="0">
                <a:solidFill>
                  <a:schemeClr val="tx1"/>
                </a:solidFill>
                <a:effectLst/>
                <a:latin typeface="+mn-lt"/>
                <a:ea typeface="+mn-ea"/>
                <a:cs typeface="+mn-cs"/>
              </a:rPr>
              <a:t>study</a:t>
            </a:r>
            <a:r>
              <a:rPr lang="en-NZ" sz="1200" kern="1200" dirty="0">
                <a:solidFill>
                  <a:schemeClr val="tx1"/>
                </a:solidFill>
                <a:effectLst/>
                <a:latin typeface="+mn-lt"/>
                <a:ea typeface="+mn-ea"/>
                <a:cs typeface="+mn-cs"/>
              </a:rPr>
              <a:t> showed HDInsight delivering </a:t>
            </a:r>
            <a:r>
              <a:rPr lang="en-NZ" sz="1200" b="1" kern="1200" dirty="0">
                <a:solidFill>
                  <a:schemeClr val="tx1"/>
                </a:solidFill>
                <a:effectLst/>
                <a:latin typeface="+mn-lt"/>
                <a:ea typeface="+mn-ea"/>
                <a:cs typeface="+mn-cs"/>
              </a:rPr>
              <a:t>63% lower TCO</a:t>
            </a:r>
            <a:r>
              <a:rPr lang="en-NZ" sz="1200" kern="1200" dirty="0">
                <a:solidFill>
                  <a:schemeClr val="tx1"/>
                </a:solidFill>
                <a:effectLst/>
                <a:latin typeface="+mn-lt"/>
                <a:ea typeface="+mn-ea"/>
                <a:cs typeface="+mn-cs"/>
              </a:rPr>
              <a:t> than deploying Hadoop on premises over 5 years.*</a:t>
            </a:r>
          </a:p>
          <a:p>
            <a:br>
              <a:rPr lang="en-NZ" sz="1200" kern="1200" dirty="0">
                <a:solidFill>
                  <a:schemeClr val="tx1"/>
                </a:solidFill>
                <a:effectLst/>
                <a:latin typeface="+mn-lt"/>
                <a:ea typeface="+mn-ea"/>
                <a:cs typeface="+mn-cs"/>
              </a:rPr>
            </a:br>
            <a:r>
              <a:rPr lang="en-US" sz="1200" b="1" kern="1200" dirty="0">
                <a:solidFill>
                  <a:schemeClr val="tx1"/>
                </a:solidFill>
                <a:effectLst/>
                <a:latin typeface="+mn-lt"/>
                <a:ea typeface="+mn-ea"/>
                <a:cs typeface="+mn-cs"/>
              </a:rPr>
              <a:t>Integration with leading Productivity Applications</a:t>
            </a:r>
          </a:p>
          <a:p>
            <a:r>
              <a:rPr lang="en-US" sz="1200" kern="1200" dirty="0">
                <a:solidFill>
                  <a:schemeClr val="tx1"/>
                </a:solidFill>
                <a:effectLst/>
                <a:latin typeface="+mn-lt"/>
                <a:ea typeface="+mn-ea"/>
                <a:cs typeface="+mn-cs"/>
              </a:rPr>
              <a:t>In the broader ecosystem for Hadoop, there is a thriving market of independent software vendors (ISVs) who provide value added solutions. Through a unique design where </a:t>
            </a:r>
            <a:r>
              <a:rPr lang="en-US" sz="1200" b="1" kern="1200" dirty="0">
                <a:solidFill>
                  <a:schemeClr val="tx1"/>
                </a:solidFill>
                <a:effectLst/>
                <a:latin typeface="+mn-lt"/>
                <a:ea typeface="+mn-ea"/>
                <a:cs typeface="+mn-cs"/>
              </a:rPr>
              <a:t>every cluster is extended</a:t>
            </a:r>
            <a:r>
              <a:rPr lang="en-US" sz="1200" kern="1200" dirty="0">
                <a:solidFill>
                  <a:schemeClr val="tx1"/>
                </a:solidFill>
                <a:effectLst/>
                <a:latin typeface="+mn-lt"/>
                <a:ea typeface="+mn-ea"/>
                <a:cs typeface="+mn-cs"/>
              </a:rPr>
              <a:t> with edge nodes and script action, HDInsight lets customers spin up Hadoop and Spark clusters pre-integrated and pre-tuned </a:t>
            </a:r>
            <a:r>
              <a:rPr lang="en-US" sz="1200" b="1" kern="1200" dirty="0">
                <a:solidFill>
                  <a:schemeClr val="tx1"/>
                </a:solidFill>
                <a:effectLst/>
                <a:latin typeface="+mn-lt"/>
                <a:ea typeface="+mn-ea"/>
                <a:cs typeface="+mn-cs"/>
              </a:rPr>
              <a:t>with any ISV application out-of-the-box</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Datameer</a:t>
            </a:r>
            <a:r>
              <a:rPr lang="en-US" sz="1200" kern="1200" dirty="0">
                <a:solidFill>
                  <a:schemeClr val="tx1"/>
                </a:solidFill>
                <a:effectLst/>
                <a:latin typeface="+mn-lt"/>
                <a:ea typeface="+mn-ea"/>
                <a:cs typeface="+mn-cs"/>
              </a:rPr>
              <a:t>, Cask, </a:t>
            </a:r>
            <a:r>
              <a:rPr lang="en-US" sz="1200" kern="1200" dirty="0" err="1">
                <a:solidFill>
                  <a:schemeClr val="tx1"/>
                </a:solidFill>
                <a:effectLst/>
                <a:latin typeface="+mn-lt"/>
                <a:ea typeface="+mn-ea"/>
                <a:cs typeface="+mn-cs"/>
              </a:rPr>
              <a:t>AtScale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StreamSets</a:t>
            </a:r>
            <a:r>
              <a:rPr lang="en-US" sz="1200" kern="1200" dirty="0">
                <a:solidFill>
                  <a:schemeClr val="tx1"/>
                </a:solidFill>
                <a:effectLst/>
                <a:latin typeface="+mn-lt"/>
                <a:ea typeface="+mn-ea"/>
                <a:cs typeface="+mn-cs"/>
              </a:rPr>
              <a:t> are few such applications, which are very popular on the HDInsight platform today.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Easy for administrators to manage</a:t>
            </a:r>
          </a:p>
          <a:p>
            <a:r>
              <a:rPr lang="en-NZ" sz="1200" kern="1200" dirty="0">
                <a:solidFill>
                  <a:schemeClr val="tx1"/>
                </a:solidFill>
                <a:effectLst/>
                <a:latin typeface="+mn-lt"/>
                <a:ea typeface="+mn-ea"/>
                <a:cs typeface="+mn-cs"/>
              </a:rPr>
              <a:t>With HDInsight, administrators can deploy Hadoop in the cloud </a:t>
            </a:r>
            <a:r>
              <a:rPr lang="en-NZ" sz="1200" b="1" kern="1200" dirty="0">
                <a:solidFill>
                  <a:schemeClr val="tx1"/>
                </a:solidFill>
                <a:effectLst/>
                <a:latin typeface="+mn-lt"/>
                <a:ea typeface="+mn-ea"/>
                <a:cs typeface="+mn-cs"/>
              </a:rPr>
              <a:t>without buying new hardware</a:t>
            </a:r>
            <a:r>
              <a:rPr lang="en-NZ" sz="1200" kern="1200" dirty="0">
                <a:solidFill>
                  <a:schemeClr val="tx1"/>
                </a:solidFill>
                <a:effectLst/>
                <a:latin typeface="+mn-lt"/>
                <a:ea typeface="+mn-ea"/>
                <a:cs typeface="+mn-cs"/>
              </a:rPr>
              <a:t> or incurring other up-front costs. There</a:t>
            </a:r>
            <a:r>
              <a:rPr lang="en-US" sz="1200" kern="1200" dirty="0">
                <a:solidFill>
                  <a:schemeClr val="tx1"/>
                </a:solidFill>
                <a:effectLst/>
                <a:latin typeface="+mn-lt"/>
                <a:ea typeface="+mn-ea"/>
                <a:cs typeface="+mn-cs"/>
              </a:rPr>
              <a:t>’</a:t>
            </a:r>
            <a:r>
              <a:rPr lang="en-NZ" sz="1200" kern="1200" dirty="0">
                <a:solidFill>
                  <a:schemeClr val="tx1"/>
                </a:solidFill>
                <a:effectLst/>
                <a:latin typeface="+mn-lt"/>
                <a:ea typeface="+mn-ea"/>
                <a:cs typeface="+mn-cs"/>
              </a:rPr>
              <a:t>s also </a:t>
            </a:r>
            <a:r>
              <a:rPr lang="en-NZ" sz="1200" b="1" kern="1200" dirty="0">
                <a:solidFill>
                  <a:schemeClr val="tx1"/>
                </a:solidFill>
                <a:effectLst/>
                <a:latin typeface="+mn-lt"/>
                <a:ea typeface="+mn-ea"/>
                <a:cs typeface="+mn-cs"/>
              </a:rPr>
              <a:t>no time-consuming installation or set up</a:t>
            </a:r>
            <a:r>
              <a:rPr lang="en-NZ" sz="1200" kern="1200" dirty="0">
                <a:solidFill>
                  <a:schemeClr val="tx1"/>
                </a:solidFill>
                <a:effectLst/>
                <a:latin typeface="+mn-lt"/>
                <a:ea typeface="+mn-ea"/>
                <a:cs typeface="+mn-cs"/>
              </a:rPr>
              <a:t>. There is also no need to patch the operating system or upgrade the Hadoop versions. Azure does it for you. Launch your first cluster in minutes. </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29263446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3416913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2544213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693966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08978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7653DB-B31F-428D-9506-C3E312885146}"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75329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5662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11367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42181794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765547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114061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6253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1392839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72804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744134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8150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483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21815050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638069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5919262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424530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Azure Event Hub is an event processing service that provides event and telemetry ingress to the cloud at massive scale, with low latency and high reliability. This service, used with other downstream services, is particularly useful in application instrumentation, user experience or workflow processing, and Internet of Things (IoT) scenarios. Event Hub provides a message stream handling capability and, though an Event Hub is an entity similar to queues and topics, it has characteristics that are very different from traditional enterprise messaging. </a:t>
            </a:r>
          </a:p>
          <a:p>
            <a:r>
              <a:rPr lang="en-US" sz="900" dirty="0"/>
              <a:t>Enterprise messaging scenarios commonly require a number of sophisticated capabilities such as sequencing, dead-lettering, transaction support, and strong delivery assurances, while the dominant concern for event intake is high throughput and processing flexibility for event streams. Therefore, Azure Event Hub capabilities differ from Service Bus topics in that they are strongly biased towards high throughput and event processing scenarios.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4722275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15692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18187328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22965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7126677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9204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3:03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0775792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84788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0380672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95685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marL="0" indent="0">
              <a:buNone/>
            </a:pPr>
            <a:r>
              <a:rPr lang="en-US" sz="3200" dirty="0"/>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pPr marL="0" indent="0">
              <a:lnSpc>
                <a:spcPct val="100000"/>
              </a:lnSpc>
              <a:buNone/>
            </a:pPr>
            <a:r>
              <a:rPr lang="en-US" sz="3200" dirty="0"/>
              <a:t>Azure Relay has two features:</a:t>
            </a:r>
          </a:p>
          <a:p>
            <a:pPr marL="342900" lvl="1" indent="-342900"/>
            <a:r>
              <a:rPr lang="en-US" dirty="0"/>
              <a:t>Hybrid Connections – Uses the open standard web sockets enabling multi-platform scenarios</a:t>
            </a:r>
          </a:p>
          <a:p>
            <a:pPr marL="342900" lvl="1" indent="-342900"/>
            <a:r>
              <a:rPr lang="en-US" dirty="0"/>
              <a:t>WCF Relays – Uses Windows Communication Foundation (WCF) to enable remote procedure calls. WCF Relay is the legacy Relay offering that many customers may already use with their WCF programming models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0088894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459425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9879174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7338586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endParaRPr lang="en-US" b="0" dirty="0"/>
          </a:p>
          <a:p>
            <a:r>
              <a:rPr lang="en-US" b="0" dirty="0"/>
              <a:t>The goal is to summarize what areas of interest that have been sparked by reviewing these topics</a:t>
            </a:r>
          </a:p>
          <a:p>
            <a:r>
              <a:rPr lang="en-US" b="0" dirty="0"/>
              <a:t>Are there any follow up questions or resources needed?</a:t>
            </a:r>
          </a:p>
          <a:p>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58243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3/22/2018 3:03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88</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6149855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7466663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61E9A0-1C78-4ECC-AEE4-C0786F0EB25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AED2BC89-E311-4049-BAAE-AD4AF4FB3CF3}"/>
              </a:ext>
            </a:extLst>
          </p:cNvPr>
          <p:cNvSpPr>
            <a:spLocks noGrp="1"/>
          </p:cNvSpPr>
          <p:nvPr>
            <p:ph type="body" idx="1"/>
          </p:nvPr>
        </p:nvSpPr>
        <p:spPr/>
        <p:txBody>
          <a:bodyPr/>
          <a:lstStyle/>
          <a:p>
            <a:r>
              <a:rPr lang="en-US" b="0" dirty="0"/>
              <a:t>Why is a slide on Azure Stack included here? It is part of the story around a Hybrid Cloud Strategy.  While Azure Stack is NOT part of an HCF engagement, it is part of the possible Hybrid Cloud Strategy and Azure Stack includes core PaaS services, starting with Web Apps, API Apps and Functions. </a:t>
            </a:r>
          </a:p>
          <a:p>
            <a:endParaRPr lang="en-US" b="0" dirty="0"/>
          </a:p>
          <a:p>
            <a:r>
              <a:rPr lang="en-US" b="0" dirty="0"/>
              <a:t>Related to Azure, this picture shows the DevOps mindset that needs to be embraced also in the Azure Commercial cloud. IT Ops need to think in terms of Infrastructure as Code for more agility in their deployments. Developers then can access these IaaS templates and or PaaS templates to enable rapid deployment of their applications.</a:t>
            </a:r>
          </a:p>
        </p:txBody>
      </p:sp>
    </p:spTree>
    <p:extLst>
      <p:ext uri="{BB962C8B-B14F-4D97-AF65-F5344CB8AC3E}">
        <p14:creationId xmlns:p14="http://schemas.microsoft.com/office/powerpoint/2010/main" val="10078327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CB92359-D5AB-4019-9AA1-04D6C7B59C3A}" type="datetime8">
              <a:rPr kumimoji="0" lang="en-US" sz="1800" b="0" i="0" u="none" strike="noStrike" kern="0" cap="none" spc="0" normalizeH="0" baseline="0" noProof="0" smtClean="0">
                <a:ln>
                  <a:noFill/>
                </a:ln>
                <a:solidFill>
                  <a:sysClr val="windowText" lastClr="000000"/>
                </a:solidFill>
                <a:effectLst/>
                <a:uLnTx/>
                <a:uFillTx/>
              </a:rPr>
              <a:t>3/22/2018 3:03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2404996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F62426C-678B-4FFC-BEA7-13EB26F61710}" type="datetime8">
              <a:rPr kumimoji="0" lang="en-US" sz="1800" b="0" i="0" u="none" strike="noStrike" kern="0" cap="none" spc="0" normalizeH="0" baseline="0" noProof="0" smtClean="0">
                <a:ln>
                  <a:noFill/>
                </a:ln>
                <a:solidFill>
                  <a:sysClr val="windowText" lastClr="000000"/>
                </a:solidFill>
                <a:effectLst/>
                <a:uLnTx/>
                <a:uFillTx/>
              </a:rPr>
              <a:t>3/22/2018 3:03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043172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996270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Both Azure’s IaaS and PaaS capabilities and services can support a wide range of customer applications and services. </a:t>
            </a:r>
          </a:p>
          <a:p>
            <a:endParaRPr lang="en-US" sz="900" dirty="0"/>
          </a:p>
          <a:p>
            <a:r>
              <a:rPr lang="en-US" sz="900" dirty="0"/>
              <a:t>Cloud Infrastructures can be comprised of on-premises customer or partner hosted and publicly hosted cloud computing, thus allowing organizations to consume natively and across their models in a hybrid capacity.</a:t>
            </a:r>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427362534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7758656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21449542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2484455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98239938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74924929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9A0D577-7625-48DC-B897-41F7A5B47ECB}"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Tree>
    <p:extLst>
      <p:ext uri="{BB962C8B-B14F-4D97-AF65-F5344CB8AC3E}">
        <p14:creationId xmlns:p14="http://schemas.microsoft.com/office/powerpoint/2010/main" val="28492097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8.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9.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0.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png"/><Relationship Id="rId1" Type="http://schemas.openxmlformats.org/officeDocument/2006/relationships/slideMaster" Target="../slideMasters/slideMaster7.xml"/><Relationship Id="rId4" Type="http://schemas.openxmlformats.org/officeDocument/2006/relationships/image" Target="../media/image12.emf"/></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8.jp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jp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5.jp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40.jp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Master" Target="../slideMasters/slideMaster9.xml"/><Relationship Id="rId5" Type="http://schemas.openxmlformats.org/officeDocument/2006/relationships/image" Target="../media/image57.png"/><Relationship Id="rId4" Type="http://schemas.openxmlformats.org/officeDocument/2006/relationships/image" Target="../media/image56.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png"/><Relationship Id="rId1" Type="http://schemas.openxmlformats.org/officeDocument/2006/relationships/slideMaster" Target="../slideMasters/slideMaster5.xml"/><Relationship Id="rId4" Type="http://schemas.openxmlformats.org/officeDocument/2006/relationships/image" Target="../media/image12.emf"/></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68" y="2989432"/>
            <a:ext cx="11702553" cy="1514261"/>
          </a:xfrm>
          <a:noFill/>
        </p:spPr>
        <p:txBody>
          <a:bodyPr wrap="square" tIns="91440" bIns="91440" anchor="t" anchorCtr="0">
            <a:spAutoFit/>
          </a:bodyPr>
          <a:lstStyle>
            <a:lvl1pPr algn="ctr">
              <a:defRPr sz="96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020608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55577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948403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525566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4120361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5929419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291269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968411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70844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1"/>
            <a:ext cx="12434253" cy="6995160"/>
          </a:xfrm>
          <a:prstGeom prst="rect">
            <a:avLst/>
          </a:prstGeom>
        </p:spPr>
      </p:pic>
      <p:sp>
        <p:nvSpPr>
          <p:cNvPr id="2" name="Title 1"/>
          <p:cNvSpPr>
            <a:spLocks noGrp="1"/>
          </p:cNvSpPr>
          <p:nvPr>
            <p:ph type="title"/>
          </p:nvPr>
        </p:nvSpPr>
        <p:spPr>
          <a:xfrm>
            <a:off x="365714" y="731520"/>
            <a:ext cx="7771408"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2496" y="3497580"/>
            <a:ext cx="7345069" cy="3505200"/>
          </a:xfrm>
          <a:prstGeom prst="rect">
            <a:avLst/>
          </a:prstGeom>
        </p:spPr>
      </p:pic>
    </p:spTree>
    <p:extLst>
      <p:ext uri="{BB962C8B-B14F-4D97-AF65-F5344CB8AC3E}">
        <p14:creationId xmlns:p14="http://schemas.microsoft.com/office/powerpoint/2010/main" val="196435652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7"/>
            <a:ext cx="12434888" cy="6988574"/>
          </a:xfrm>
          <a:prstGeom prst="rect">
            <a:avLst/>
          </a:prstGeom>
        </p:spPr>
      </p:pic>
      <p:sp>
        <p:nvSpPr>
          <p:cNvPr id="3" name="Rectangle 2"/>
          <p:cNvSpPr/>
          <p:nvPr userDrawn="1"/>
        </p:nvSpPr>
        <p:spPr>
          <a:xfrm>
            <a:off x="0" y="0"/>
            <a:ext cx="12434888"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dirty="0">
              <a:solidFill>
                <a:srgbClr val="FFFFFF"/>
              </a:solidFill>
              <a:latin typeface="Segoe UI Light" charset="0"/>
            </a:endParaRPr>
          </a:p>
        </p:txBody>
      </p:sp>
    </p:spTree>
    <p:extLst>
      <p:ext uri="{BB962C8B-B14F-4D97-AF65-F5344CB8AC3E}">
        <p14:creationId xmlns:p14="http://schemas.microsoft.com/office/powerpoint/2010/main" val="2615379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userDrawn="1"/>
        </p:nvSpPr>
        <p:spPr bwMode="gray">
          <a:xfrm>
            <a:off x="0" y="5758901"/>
            <a:ext cx="12434253"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2"/>
          <a:stretch>
            <a:fillRect/>
          </a:stretch>
        </p:blipFill>
        <p:spPr>
          <a:xfrm>
            <a:off x="462221" y="6209084"/>
            <a:ext cx="1456232" cy="310896"/>
          </a:xfrm>
          <a:prstGeom prst="rect">
            <a:avLst/>
          </a:prstGeom>
        </p:spPr>
      </p:pic>
      <p:pic>
        <p:nvPicPr>
          <p:cNvPr id="16" name="Picture 15" hidden="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9172" y="6240963"/>
            <a:ext cx="1278347" cy="274137"/>
          </a:xfrm>
          <a:prstGeom prst="rect">
            <a:avLst/>
          </a:prstGeom>
        </p:spPr>
      </p:pic>
      <p:sp>
        <p:nvSpPr>
          <p:cNvPr id="8" name="Title 1"/>
          <p:cNvSpPr>
            <a:spLocks noGrp="1"/>
          </p:cNvSpPr>
          <p:nvPr>
            <p:ph type="title" hasCustomPrompt="1"/>
          </p:nvPr>
        </p:nvSpPr>
        <p:spPr bwMode="white">
          <a:xfrm>
            <a:off x="274667" y="1679645"/>
            <a:ext cx="914276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666" y="3509753"/>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543054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96142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7184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68298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186352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7208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73423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50"/>
            <a:ext cx="54856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8323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7"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6040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4"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dirty="0">
                <a:solidFill>
                  <a:schemeClr val="bg1"/>
                </a:solidFill>
                <a:cs typeface="Segoe UI" pitchFamily="34" charset="0"/>
              </a:rPr>
              <a:t>© 2017 Microsoft Corporation. All rights reserved. </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12283" y="3145040"/>
            <a:ext cx="3471561"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91076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a:t>Customer evidence slide</a:t>
            </a:r>
          </a:p>
        </p:txBody>
      </p:sp>
      <p:sp>
        <p:nvSpPr>
          <p:cNvPr id="4" name="Picture Placeholder 3"/>
          <p:cNvSpPr>
            <a:spLocks noGrp="1"/>
          </p:cNvSpPr>
          <p:nvPr>
            <p:ph type="pic" sz="quarter" idx="10"/>
          </p:nvPr>
        </p:nvSpPr>
        <p:spPr bwMode="gray">
          <a:xfrm>
            <a:off x="274603" y="1434070"/>
            <a:ext cx="54857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p>
        </p:txBody>
      </p:sp>
      <p:sp>
        <p:nvSpPr>
          <p:cNvPr id="5" name="Rectangle 4"/>
          <p:cNvSpPr/>
          <p:nvPr userDrawn="1"/>
        </p:nvSpPr>
        <p:spPr bwMode="auto">
          <a:xfrm>
            <a:off x="6217444" y="4868863"/>
            <a:ext cx="594520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7444" y="1434069"/>
            <a:ext cx="5942842"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Your image here</a:t>
            </a:r>
          </a:p>
        </p:txBody>
      </p:sp>
      <p:cxnSp>
        <p:nvCxnSpPr>
          <p:cNvPr id="7" name="Straight Connector 6"/>
          <p:cNvCxnSpPr/>
          <p:nvPr userDrawn="1"/>
        </p:nvCxnSpPr>
        <p:spPr>
          <a:xfrm>
            <a:off x="5988873"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03" y="3260725"/>
            <a:ext cx="54857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7446" y="4868863"/>
            <a:ext cx="5942841"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6356398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724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8228548"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19293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8548"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10892597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53112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96237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67153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7022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959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656262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3196837"/>
          </a:xfrm>
          <a:prstGeom prst="rect">
            <a:avLst/>
          </a:prstGeom>
        </p:spPr>
        <p:txBody>
          <a:bodyPr/>
          <a:lstStyle>
            <a:lvl1pPr marL="290467" indent="-290467">
              <a:buClr>
                <a:schemeClr val="tx1"/>
              </a:buClr>
              <a:buSzPct val="90000"/>
              <a:buFont typeface="Arial" pitchFamily="34" charset="0"/>
              <a:buChar cha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426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373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6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6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36503819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600446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340181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466383" y="6209084"/>
            <a:ext cx="1447909" cy="310896"/>
          </a:xfrm>
          <a:prstGeom prst="rect">
            <a:avLst/>
          </a:prstGeom>
        </p:spPr>
      </p:pic>
      <p:pic>
        <p:nvPicPr>
          <p:cNvPr id="16" name="Picture 15" hidden="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459172" y="6240963"/>
            <a:ext cx="1278347" cy="274137"/>
          </a:xfrm>
          <a:prstGeom prst="rect">
            <a:avLst/>
          </a:prstGeom>
        </p:spPr>
      </p:pic>
      <p:sp>
        <p:nvSpPr>
          <p:cNvPr id="8" name="Title 1"/>
          <p:cNvSpPr>
            <a:spLocks noGrp="1"/>
          </p:cNvSpPr>
          <p:nvPr>
            <p:ph type="title" hasCustomPrompt="1"/>
          </p:nvPr>
        </p:nvSpPr>
        <p:spPr bwMode="white">
          <a:xfrm>
            <a:off x="274667" y="1679645"/>
            <a:ext cx="914276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666" y="3509753"/>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65736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508621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31883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3521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6179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8020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40382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3" y="1212851"/>
            <a:ext cx="11885684" cy="2452018"/>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303654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0"/>
            <a:ext cx="54856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7223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50"/>
            <a:ext cx="54856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98615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9791821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724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8228548"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28843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8548"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69480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25318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2780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891881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3176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1700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p:cNvSpPr/>
          <p:nvPr userDrawn="1"/>
        </p:nvSpPr>
        <p:spPr>
          <a:xfrm>
            <a:off x="0" y="2024342"/>
            <a:ext cx="12434888" cy="4970183"/>
          </a:xfrm>
          <a:prstGeom prst="rect">
            <a:avLst/>
          </a:prstGeom>
          <a:solidFill>
            <a:srgbClr val="59B4D9">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69695935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85139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20906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63403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074981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5824615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43485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8707254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9968791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1951182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391551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2" y="-7937"/>
            <a:ext cx="6217444" cy="7002463"/>
          </a:xfrm>
          <a:prstGeom prst="rect">
            <a:avLst/>
          </a:prstGeom>
          <a:solidFill>
            <a:schemeClr val="tx2">
              <a:alpha val="7000"/>
            </a:schemeClr>
          </a:solidFill>
          <a:ln w="12700" cap="flat" cmpd="sng" algn="ctr">
            <a:noFill/>
            <a:prstDash val="solid"/>
            <a:miter lim="800000"/>
          </a:ln>
          <a:effectLst/>
        </p:spPr>
        <p:txBody>
          <a:bodyPr rtlCol="0" anchor="ctr"/>
          <a:lstStyle/>
          <a:p>
            <a:pPr marL="0" marR="0" lvl="0" indent="0" algn="ctr" defTabSz="93244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 name="Title 1"/>
          <p:cNvSpPr>
            <a:spLocks noGrp="1"/>
          </p:cNvSpPr>
          <p:nvPr>
            <p:ph type="title"/>
          </p:nvPr>
        </p:nvSpPr>
        <p:spPr>
          <a:xfrm>
            <a:off x="274604" y="295279"/>
            <a:ext cx="5714269"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438728539"/>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038057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146173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435035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8781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4033157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2149188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88820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014843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290565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461821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8"/>
            <a:ext cx="6398397" cy="1830388"/>
          </a:xfrm>
          <a:noFill/>
        </p:spPr>
        <p:txBody>
          <a:bodyPr lIns="146304" tIns="109728" rIns="146304" bIns="109728">
            <a:noAutofit/>
          </a:bodyPr>
          <a:lstStyle>
            <a:lvl1pPr marL="0" indent="0">
              <a:spcBef>
                <a:spcPts val="0"/>
              </a:spcBef>
              <a:buNone/>
              <a:defRPr sz="3672" spc="0" baseline="0">
                <a:solidFill>
                  <a:schemeClr val="tx1"/>
                </a:solidFill>
                <a:latin typeface="+mj-lt"/>
              </a:defRPr>
            </a:lvl1pPr>
          </a:lstStyle>
          <a:p>
            <a:pPr lvl="0"/>
            <a:r>
              <a:rPr lang="en-US"/>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6119" spc="-100" baseline="0">
                <a:solidFill>
                  <a:schemeClr val="tx1"/>
                </a:solidFill>
              </a:defRPr>
            </a:lvl1pPr>
          </a:lstStyle>
          <a:p>
            <a:r>
              <a:rPr lang="en-US"/>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58273" y="6182441"/>
            <a:ext cx="1552733" cy="332660"/>
          </a:xfrm>
          <a:prstGeom prst="rect">
            <a:avLst/>
          </a:prstGeom>
        </p:spPr>
      </p:pic>
      <p:sp>
        <p:nvSpPr>
          <p:cNvPr id="8" name="Rectangle 6"/>
          <p:cNvSpPr>
            <a:spLocks noChangeArrowheads="1"/>
          </p:cNvSpPr>
          <p:nvPr userDrawn="1"/>
        </p:nvSpPr>
        <p:spPr bwMode="auto">
          <a:xfrm>
            <a:off x="3176"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sz="1800" kern="0">
              <a:solidFill>
                <a:sysClr val="windowText" lastClr="000000"/>
              </a:solidFill>
            </a:endParaRPr>
          </a:p>
        </p:txBody>
      </p:sp>
    </p:spTree>
    <p:extLst>
      <p:ext uri="{BB962C8B-B14F-4D97-AF65-F5344CB8AC3E}">
        <p14:creationId xmlns:p14="http://schemas.microsoft.com/office/powerpoint/2010/main" val="266997553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1.34362E-6 L -3.90605E-7 -1.3436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1.34362E-6 L -3.90605E-7 -1.34362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950"/>
                                        <p:tgtEl>
                                          <p:spTgt spid="6"/>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6"/>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6"/>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7169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1"/>
            <a:ext cx="12434888" cy="6994525"/>
          </a:xfrm>
          <a:prstGeom prst="rect">
            <a:avLst/>
          </a:prstGeom>
        </p:spPr>
      </p:pic>
      <p:sp>
        <p:nvSpPr>
          <p:cNvPr id="2" name="Rectangle 1"/>
          <p:cNvSpPr/>
          <p:nvPr userDrawn="1"/>
        </p:nvSpPr>
        <p:spPr bwMode="auto">
          <a:xfrm>
            <a:off x="271363" y="2125664"/>
            <a:ext cx="6403223"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45"/>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55614" y="6149340"/>
            <a:ext cx="1706601" cy="376026"/>
          </a:xfrm>
          <a:prstGeom prst="rect">
            <a:avLst/>
          </a:prstGeom>
        </p:spPr>
      </p:pic>
    </p:spTree>
    <p:extLst>
      <p:ext uri="{BB962C8B-B14F-4D97-AF65-F5344CB8AC3E}">
        <p14:creationId xmlns:p14="http://schemas.microsoft.com/office/powerpoint/2010/main" val="138562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2"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2" y="880968"/>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00" rtl="0" eaLnBrk="1" fontAlgn="base" latinLnBrk="0" hangingPunct="1">
              <a:lnSpc>
                <a:spcPct val="90000"/>
              </a:lnSpc>
              <a:spcBef>
                <a:spcPct val="0"/>
              </a:spcBef>
              <a:spcAft>
                <a:spcPct val="0"/>
              </a:spcAft>
              <a:buClrTx/>
              <a:buSzTx/>
              <a:buFontTx/>
              <a:buNone/>
              <a:tabLst/>
              <a:defRPr/>
            </a:pPr>
            <a:r>
              <a:rPr kumimoji="0" lang="en-US" sz="1399"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17564883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3"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5748285"/>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3"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34" indent="0">
              <a:buNone/>
              <a:defRPr sz="1836">
                <a:solidFill>
                  <a:schemeClr val="bg1"/>
                </a:solidFill>
              </a:defRPr>
            </a:lvl3pPr>
            <a:lvl4pPr marL="457066" indent="0">
              <a:buNone/>
              <a:defRPr sz="1632">
                <a:solidFill>
                  <a:schemeClr val="bg1"/>
                </a:solidFill>
              </a:defRPr>
            </a:lvl4pPr>
            <a:lvl5pPr marL="685600"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43076434"/>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46380324"/>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1891608"/>
          </a:xfrm>
        </p:spPr>
        <p:txBody>
          <a:bodyPr>
            <a:spAutoFit/>
          </a:bodyPr>
          <a:lstStyle>
            <a:lvl1pPr>
              <a:defRPr sz="35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9508952"/>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9362467"/>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425279"/>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962998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485576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4" cy="2259059"/>
          </a:xfrm>
        </p:spPr>
        <p:txBody>
          <a:bodyPr>
            <a:spAutoFit/>
          </a:bodyPr>
          <a:lstStyle>
            <a:lvl1pPr>
              <a:buClrTx/>
              <a:defRPr sz="3672">
                <a:solidFill>
                  <a:schemeClr val="tx1"/>
                </a:solidFill>
              </a:defRPr>
            </a:lvl1pPr>
            <a:lvl2pPr>
              <a:buClrTx/>
              <a:defRPr sz="2448">
                <a:solidFill>
                  <a:schemeClr val="tx1"/>
                </a:solidFill>
              </a:defRPr>
            </a:lvl2pPr>
            <a:lvl3pPr>
              <a:buClrTx/>
              <a:defRPr sz="2448">
                <a:solidFill>
                  <a:schemeClr val="tx1"/>
                </a:solidFill>
              </a:defRPr>
            </a:lvl3pPr>
            <a:lvl4pPr>
              <a:buClrTx/>
              <a:defRPr sz="2040">
                <a:solidFill>
                  <a:schemeClr val="tx1"/>
                </a:solidFill>
              </a:defRPr>
            </a:lvl4pPr>
            <a:lvl5pPr>
              <a:buClrTx/>
              <a:defRPr sz="204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2979125128"/>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35910589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470"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104172375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7" cy="794064"/>
          </a:xfrm>
          <a:noFill/>
        </p:spPr>
        <p:txBody>
          <a:bodyPr lIns="182880" tIns="146304" rIns="182880" bIns="146304">
            <a:sp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090461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12317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4307638"/>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086331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6567024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80994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94656343"/>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644149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a:t>Click to edit Master title style</a:t>
            </a:r>
          </a:p>
        </p:txBody>
      </p:sp>
    </p:spTree>
    <p:extLst>
      <p:ext uri="{BB962C8B-B14F-4D97-AF65-F5344CB8AC3E}">
        <p14:creationId xmlns:p14="http://schemas.microsoft.com/office/powerpoint/2010/main" val="1517226286"/>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9000269"/>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251012"/>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9734263"/>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612274"/>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2890"/>
            <a:ext cx="11854890"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150845893"/>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45314926"/>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280583424"/>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Content spl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9234" y="522018"/>
            <a:ext cx="5667310" cy="2244707"/>
          </a:xfrm>
        </p:spPr>
        <p:txBody>
          <a:bodyPr>
            <a:noAutofit/>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6"/>
            <a:ext cx="12434888" cy="543421"/>
          </a:xfrm>
          <a:prstGeom prst="rect">
            <a:avLst/>
          </a:prstGeom>
          <a:solidFill>
            <a:srgbClr val="409AE1"/>
          </a:solidFill>
          <a:ln w="28575">
            <a:noFill/>
          </a:ln>
        </p:spPr>
        <p:txBody>
          <a:bodyPr vert="horz" wrap="square" lIns="93235" tIns="46617" rIns="93235" bIns="46617" numCol="1" anchor="t" anchorCtr="0" compatLnSpc="1">
            <a:prstTxWarp prst="textNoShape">
              <a:avLst/>
            </a:prstTxWarp>
          </a:bodyPr>
          <a:lstStyle/>
          <a:p>
            <a:pPr marR="0" lvl="0" indent="0" defTabSz="951026"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5" y="6077722"/>
            <a:ext cx="2007263"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5" tIns="46617" rIns="93235" bIns="46617" numCol="1" anchor="t" anchorCtr="0" compatLnSpc="1">
            <a:prstTxWarp prst="textNoShape">
              <a:avLst/>
            </a:prstTxWarp>
          </a:bodyPr>
          <a:lstStyle/>
          <a:p>
            <a:pPr marL="0" marR="0" lvl="0" indent="0" defTabSz="951026"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8"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933"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0"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9"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89"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8" tIns="46624" rIns="93248" bIns="46624"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8" tIns="46624" rIns="93248" bIns="46624" numCol="1" anchor="t" anchorCtr="0" compatLnSpc="1">
            <a:prstTxWarp prst="textNoShape">
              <a:avLst/>
            </a:prstTxWarp>
          </a:bodyPr>
          <a:lstStyle/>
          <a:p>
            <a:pPr marL="0" marR="0" lvl="0" indent="0" defTabSz="93250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2"/>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0"/>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a:biLevel thresh="25000"/>
          </a:blip>
          <a:stretch>
            <a:fillRect/>
          </a:stretch>
        </p:blipFill>
        <p:spPr>
          <a:xfrm>
            <a:off x="174928" y="6620265"/>
            <a:ext cx="955268" cy="210480"/>
          </a:xfrm>
          <a:prstGeom prst="rect">
            <a:avLst/>
          </a:prstGeom>
        </p:spPr>
      </p:pic>
      <p:cxnSp>
        <p:nvCxnSpPr>
          <p:cNvPr id="39" name="Straight Connector 38"/>
          <p:cNvCxnSpPr/>
          <p:nvPr userDrawn="1"/>
        </p:nvCxnSpPr>
        <p:spPr>
          <a:xfrm>
            <a:off x="6431108" y="364933"/>
            <a:ext cx="0" cy="5799461"/>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p:cNvSpPr>
            <a:spLocks noGrp="1"/>
          </p:cNvSpPr>
          <p:nvPr>
            <p:ph type="body" sz="quarter" idx="10"/>
          </p:nvPr>
        </p:nvSpPr>
        <p:spPr>
          <a:xfrm>
            <a:off x="6745675" y="951675"/>
            <a:ext cx="5347993" cy="1516155"/>
          </a:xfrm>
        </p:spPr>
        <p:txBody>
          <a:bodyPr/>
          <a:lstStyle>
            <a:lvl1pPr>
              <a:buClr>
                <a:schemeClr val="accent1"/>
              </a:buClr>
              <a:defRPr sz="2856">
                <a:solidFill>
                  <a:schemeClr val="bg2"/>
                </a:solidFill>
              </a:defRPr>
            </a:lvl1pPr>
            <a:lvl2pPr>
              <a:buClr>
                <a:schemeClr val="accent1"/>
              </a:buClr>
              <a:defRPr sz="1632">
                <a:solidFill>
                  <a:schemeClr val="bg2"/>
                </a:solidFill>
              </a:defRPr>
            </a:lvl2pPr>
            <a:lvl3pPr>
              <a:buClr>
                <a:schemeClr val="accent1"/>
              </a:buClr>
              <a:defRPr sz="1428">
                <a:solidFill>
                  <a:schemeClr val="bg2"/>
                </a:solidFill>
              </a:defRPr>
            </a:lvl3pPr>
            <a:lvl4pPr>
              <a:buClr>
                <a:schemeClr val="accent1"/>
              </a:buClr>
              <a:defRPr sz="1224">
                <a:solidFill>
                  <a:schemeClr val="bg2"/>
                </a:solidFill>
              </a:defRPr>
            </a:lvl4pPr>
            <a:lvl5pPr>
              <a:buClr>
                <a:schemeClr val="accent1"/>
              </a:buClr>
              <a:defRPr sz="1224">
                <a:solidFill>
                  <a:schemeClr val="bg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0646987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343" y="2"/>
            <a:ext cx="12442231" cy="5265169"/>
          </a:xfrm>
          <a:prstGeom prst="rect">
            <a:avLst/>
          </a:prstGeom>
        </p:spPr>
      </p:pic>
      <p:pic>
        <p:nvPicPr>
          <p:cNvPr id="15" name="Picture 14"/>
          <p:cNvPicPr>
            <a:picLocks noChangeAspect="1"/>
          </p:cNvPicPr>
          <p:nvPr userDrawn="1"/>
        </p:nvPicPr>
        <p:blipFill>
          <a:blip r:embed="rId3"/>
          <a:stretch>
            <a:fillRect/>
          </a:stretch>
        </p:blipFill>
        <p:spPr>
          <a:xfrm>
            <a:off x="10024114" y="6149340"/>
            <a:ext cx="1706601" cy="376026"/>
          </a:xfrm>
          <a:prstGeom prst="rect">
            <a:avLst/>
          </a:prstGeom>
        </p:spPr>
      </p:pic>
      <p:sp>
        <p:nvSpPr>
          <p:cNvPr id="8" name="Title 1"/>
          <p:cNvSpPr>
            <a:spLocks noGrp="1"/>
          </p:cNvSpPr>
          <p:nvPr>
            <p:ph type="title" hasCustomPrompt="1"/>
          </p:nvPr>
        </p:nvSpPr>
        <p:spPr bwMode="auto">
          <a:xfrm>
            <a:off x="274668" y="2125664"/>
            <a:ext cx="6399919" cy="1828800"/>
          </a:xfrm>
          <a:noFill/>
        </p:spPr>
        <p:txBody>
          <a:bodyPr lIns="146304" tIns="91440" rIns="146304" bIns="91440" anchor="t" anchorCtr="0"/>
          <a:lstStyle>
            <a:lvl1pPr>
              <a:defRPr sz="5398" spc="-100"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73015" y="3954445"/>
            <a:ext cx="6401571" cy="1732583"/>
          </a:xfrm>
        </p:spPr>
        <p:txBody>
          <a:bodyPr tIns="109728" bIns="109728">
            <a:noAutofit/>
          </a:bodyPr>
          <a:lstStyle>
            <a:lvl1pPr marL="0" indent="0">
              <a:spcBef>
                <a:spcPts val="0"/>
              </a:spcBef>
              <a:buNone/>
              <a:defRPr sz="3199">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32430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4383552" y="1563625"/>
            <a:ext cx="7779100" cy="1440394"/>
          </a:xfrm>
        </p:spPr>
        <p:txBody>
          <a:bodyPr/>
          <a:lstStyle>
            <a:lvl1pPr marL="0" indent="0">
              <a:spcBef>
                <a:spcPts val="2400"/>
              </a:spcBef>
              <a:buNone/>
              <a:defRPr sz="2400">
                <a:solidFill>
                  <a:schemeClr val="accent1"/>
                </a:solidFill>
              </a:defRPr>
            </a:lvl1pPr>
            <a:lvl2pPr marL="0" indent="0">
              <a:spcAft>
                <a:spcPts val="600"/>
              </a:spcAft>
              <a:buFontTx/>
              <a:buNone/>
              <a:defRPr sz="1599"/>
            </a:lvl2pPr>
            <a:lvl3pPr marL="228534" indent="0">
              <a:buNone/>
              <a:defRPr sz="1199"/>
            </a:lvl3pPr>
            <a:lvl4pPr marL="457066" indent="0">
              <a:buNone/>
              <a:defRPr sz="1099"/>
            </a:lvl4pPr>
            <a:lvl5pPr marL="685600" indent="0">
              <a:buNone/>
              <a:defRPr sz="1099"/>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02669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756458" y="304193"/>
            <a:ext cx="4408878" cy="6400800"/>
          </a:xfrm>
          <a:prstGeom prst="rect">
            <a:avLst/>
          </a:prstGeom>
        </p:spPr>
      </p:pic>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7313110" cy="1205390"/>
          </a:xfrm>
          <a:noFill/>
        </p:spPr>
        <p:txBody>
          <a:bodyPr tIns="91440" bIns="91440" anchor="t" anchorCtr="0">
            <a:spAutoFit/>
          </a:bodyPr>
          <a:lstStyle>
            <a:lvl1pPr>
              <a:defRPr sz="7343" spc="-100" baseline="0">
                <a:solidFill>
                  <a:schemeClr val="tx1"/>
                </a:solidFill>
              </a:defRPr>
            </a:lvl1pPr>
          </a:lstStyle>
          <a:p>
            <a:r>
              <a:rPr lang="en-US"/>
              <a:t>Demo title</a:t>
            </a:r>
          </a:p>
        </p:txBody>
      </p:sp>
    </p:spTree>
    <p:extLst>
      <p:ext uri="{BB962C8B-B14F-4D97-AF65-F5344CB8AC3E}">
        <p14:creationId xmlns:p14="http://schemas.microsoft.com/office/powerpoint/2010/main" val="1697775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1"/>
            <a:ext cx="11888047" cy="1979773"/>
          </a:xfrm>
        </p:spPr>
        <p:txBody>
          <a:bodyPr/>
          <a:lstStyle>
            <a:lvl1pPr marL="0" indent="0">
              <a:buNone/>
              <a:defRPr>
                <a:gradFill>
                  <a:gsLst>
                    <a:gs pos="2920">
                      <a:schemeClr val="tx2"/>
                    </a:gs>
                    <a:gs pos="39000">
                      <a:schemeClr val="tx2"/>
                    </a:gs>
                  </a:gsLst>
                  <a:lin ang="5400000" scaled="0"/>
                </a:gradFill>
              </a:defRPr>
            </a:lvl1pPr>
            <a:lvl2pPr marL="28566" indent="0">
              <a:buNone/>
              <a:defRPr sz="2000"/>
            </a:lvl2pPr>
            <a:lvl3pPr marL="223773" indent="0">
              <a:buNone/>
              <a:defRPr sz="2000"/>
            </a:lvl3pPr>
            <a:lvl4pPr marL="476111" indent="0">
              <a:buNone/>
              <a:defRPr sz="1800"/>
            </a:lvl4pPr>
            <a:lvl5pPr marL="73955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76895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0"/>
            <a:ext cx="11885683" cy="1947008"/>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2163380"/>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pic>
        <p:nvPicPr>
          <p:cNvPr id="9" name="Picture 8" descr="DataInsights_quadton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9" y="0"/>
            <a:ext cx="12434888" cy="6995517"/>
          </a:xfrm>
          <a:prstGeom prst="rect">
            <a:avLst/>
          </a:prstGeom>
        </p:spPr>
      </p:pic>
      <p:pic>
        <p:nvPicPr>
          <p:cNvPr id="14" name="Picture 13" descr="DataInsights-iStock_000022453217Large.jpg"/>
          <p:cNvPicPr>
            <a:picLocks noChangeAspect="1"/>
          </p:cNvPicPr>
          <p:nvPr/>
        </p:nvPicPr>
        <p:blipFill rotWithShape="1">
          <a:blip r:embed="rId3" cstate="email">
            <a:alphaModFix/>
            <a:extLst>
              <a:ext uri="{28A0092B-C50C-407E-A947-70E740481C1C}">
                <a14:useLocalDpi xmlns:a14="http://schemas.microsoft.com/office/drawing/2010/main" val="0"/>
              </a:ext>
            </a:extLst>
          </a:blip>
          <a:srcRect/>
          <a:stretch/>
        </p:blipFill>
        <p:spPr>
          <a:xfrm>
            <a:off x="8157783" y="2348029"/>
            <a:ext cx="2812175" cy="2806484"/>
          </a:xfrm>
          <a:prstGeom prst="rect">
            <a:avLst/>
          </a:prstGeom>
        </p:spPr>
      </p:pic>
      <p:pic>
        <p:nvPicPr>
          <p:cNvPr id="11" name="Picture 9"/>
          <p:cNvPicPr>
            <a:picLocks noChangeAspect="1"/>
          </p:cNvPicPr>
          <p:nvPr/>
        </p:nvPicPr>
        <p:blipFill>
          <a:blip r:embed="rId4" cstate="email">
            <a:extLst>
              <a:ext uri="{28A0092B-C50C-407E-A947-70E740481C1C}">
                <a14:useLocalDpi xmlns:a14="http://schemas.microsoft.com/office/drawing/2010/main" val="0"/>
              </a:ext>
            </a:extLst>
          </a:blip>
          <a:srcRect l="19656" r="20331"/>
          <a:stretch>
            <a:fillRect/>
          </a:stretch>
        </p:blipFill>
        <p:spPr bwMode="auto">
          <a:xfrm>
            <a:off x="6704746" y="241300"/>
            <a:ext cx="5573001" cy="6565900"/>
          </a:xfrm>
          <a:prstGeom prst="rect">
            <a:avLst/>
          </a:prstGeom>
          <a:noFill/>
          <a:ln>
            <a:noFill/>
          </a:ln>
          <a:effectLst>
            <a:outerShdw blurRad="114300" dist="38100" dir="2700000" algn="tl" rotWithShape="0">
              <a:srgbClr val="000000">
                <a:alpha val="39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p:nvPr/>
        </p:nvSpPr>
        <p:spPr bwMode="auto">
          <a:xfrm>
            <a:off x="2" y="2"/>
            <a:ext cx="6174339" cy="7006405"/>
          </a:xfrm>
          <a:prstGeom prst="rect">
            <a:avLst/>
          </a:prstGeom>
          <a:gradFill flip="none" rotWithShape="1">
            <a:gsLst>
              <a:gs pos="100000">
                <a:srgbClr val="003963">
                  <a:alpha val="0"/>
                </a:srgbClr>
              </a:gs>
              <a:gs pos="0">
                <a:srgbClr val="03122F"/>
              </a:gs>
              <a:gs pos="50000">
                <a:srgbClr val="072450">
                  <a:alpha val="9000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4" rIns="0" bIns="46624" anchor="ctr"/>
          <a:lstStyle/>
          <a:p>
            <a:pPr algn="ctr" defTabSz="932200">
              <a:defRPr/>
            </a:pPr>
            <a:endParaRPr lang="en-US" sz="2000" dirty="0">
              <a:gradFill>
                <a:gsLst>
                  <a:gs pos="0">
                    <a:srgbClr val="FFFFFF"/>
                  </a:gs>
                  <a:gs pos="100000">
                    <a:srgbClr val="FFFFFF"/>
                  </a:gs>
                </a:gsLst>
                <a:lin ang="5400000" scaled="0"/>
              </a:gradFill>
            </a:endParaRPr>
          </a:p>
        </p:txBody>
      </p:sp>
      <p:pic>
        <p:nvPicPr>
          <p:cNvPr id="15" name="Picture 8"/>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73016" y="479426"/>
            <a:ext cx="133015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itle 1"/>
          <p:cNvSpPr>
            <a:spLocks noGrp="1"/>
          </p:cNvSpPr>
          <p:nvPr>
            <p:ph type="ctrTitle"/>
          </p:nvPr>
        </p:nvSpPr>
        <p:spPr>
          <a:xfrm>
            <a:off x="274605" y="1456838"/>
            <a:ext cx="5596398" cy="915537"/>
          </a:xfrm>
        </p:spPr>
        <p:txBody>
          <a:bodyPr/>
          <a:lstStyle>
            <a:lvl1pPr>
              <a:defRPr sz="5198">
                <a:solidFill>
                  <a:schemeClr val="bg1"/>
                </a:solidFill>
              </a:defRPr>
            </a:lvl1pPr>
          </a:lstStyle>
          <a:p>
            <a:r>
              <a:rPr lang="en-US"/>
              <a:t>Click to edit Master title style</a:t>
            </a:r>
            <a:endParaRPr lang="en-US" dirty="0"/>
          </a:p>
        </p:txBody>
      </p:sp>
      <p:sp>
        <p:nvSpPr>
          <p:cNvPr id="17" name="Subtitle 2"/>
          <p:cNvSpPr>
            <a:spLocks noGrp="1"/>
          </p:cNvSpPr>
          <p:nvPr>
            <p:ph type="subTitle" idx="1"/>
          </p:nvPr>
        </p:nvSpPr>
        <p:spPr>
          <a:xfrm>
            <a:off x="274667" y="4440120"/>
            <a:ext cx="5596334" cy="1076679"/>
          </a:xfrm>
        </p:spPr>
        <p:txBody>
          <a:bodyPr/>
          <a:lstStyle>
            <a:lvl1pPr marL="0" indent="0" algn="l">
              <a:lnSpc>
                <a:spcPts val="2700"/>
              </a:lnSpc>
              <a:buNone/>
              <a:defRPr sz="2200">
                <a:solidFill>
                  <a:schemeClr val="bg1"/>
                </a:solidFill>
                <a:latin typeface="+mj-lt"/>
              </a:defRPr>
            </a:lvl1pPr>
            <a:lvl2pPr marL="457066" indent="0" algn="ctr">
              <a:buNone/>
              <a:defRPr>
                <a:solidFill>
                  <a:schemeClr val="tx1">
                    <a:tint val="75000"/>
                  </a:schemeClr>
                </a:solidFill>
              </a:defRPr>
            </a:lvl2pPr>
            <a:lvl3pPr marL="914133" indent="0" algn="ctr">
              <a:buNone/>
              <a:defRPr>
                <a:solidFill>
                  <a:schemeClr val="tx1">
                    <a:tint val="75000"/>
                  </a:schemeClr>
                </a:solidFill>
              </a:defRPr>
            </a:lvl3pPr>
            <a:lvl4pPr marL="1371199" indent="0" algn="ctr">
              <a:buNone/>
              <a:defRPr>
                <a:solidFill>
                  <a:schemeClr val="tx1">
                    <a:tint val="75000"/>
                  </a:schemeClr>
                </a:solidFill>
              </a:defRPr>
            </a:lvl4pPr>
            <a:lvl5pPr marL="1828266" indent="0" algn="ctr">
              <a:buNone/>
              <a:defRPr>
                <a:solidFill>
                  <a:schemeClr val="tx1">
                    <a:tint val="75000"/>
                  </a:schemeClr>
                </a:solidFill>
              </a:defRPr>
            </a:lvl5pPr>
            <a:lvl6pPr marL="2285332" indent="0" algn="ctr">
              <a:buNone/>
              <a:defRPr>
                <a:solidFill>
                  <a:schemeClr val="tx1">
                    <a:tint val="75000"/>
                  </a:schemeClr>
                </a:solidFill>
              </a:defRPr>
            </a:lvl6pPr>
            <a:lvl7pPr marL="2742399" indent="0" algn="ctr">
              <a:buNone/>
              <a:defRPr>
                <a:solidFill>
                  <a:schemeClr val="tx1">
                    <a:tint val="75000"/>
                  </a:schemeClr>
                </a:solidFill>
              </a:defRPr>
            </a:lvl7pPr>
            <a:lvl8pPr marL="3199465" indent="0" algn="ctr">
              <a:buNone/>
              <a:defRPr>
                <a:solidFill>
                  <a:schemeClr val="tx1">
                    <a:tint val="75000"/>
                  </a:schemeClr>
                </a:solidFill>
              </a:defRPr>
            </a:lvl8pPr>
            <a:lvl9pPr marL="3656531"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2011474410"/>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l="120"/>
          <a:stretch/>
        </p:blipFill>
        <p:spPr>
          <a:xfrm>
            <a:off x="1" y="-318"/>
            <a:ext cx="12449808" cy="6995160"/>
          </a:xfrm>
          <a:prstGeom prst="rect">
            <a:avLst/>
          </a:prstGeom>
        </p:spPr>
      </p:pic>
    </p:spTree>
    <p:extLst>
      <p:ext uri="{BB962C8B-B14F-4D97-AF65-F5344CB8AC3E}">
        <p14:creationId xmlns:p14="http://schemas.microsoft.com/office/powerpoint/2010/main" val="3187878085"/>
      </p:ext>
    </p:extLst>
  </p:cSld>
  <p:clrMapOvr>
    <a:masterClrMapping/>
  </p:clrMapOvr>
  <p:transition spd="med">
    <p:wipe dir="r"/>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63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4" y="1304927"/>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defTabSz="931591"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72226888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77511347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593621" y="6565902"/>
            <a:ext cx="566666" cy="136525"/>
          </a:xfrm>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28502" t="40628" r="27716" b="39461"/>
          <a:stretch/>
        </p:blipFill>
        <p:spPr>
          <a:xfrm>
            <a:off x="533565" y="6562763"/>
            <a:ext cx="954466" cy="244197"/>
          </a:xfrm>
          <a:prstGeom prst="rect">
            <a:avLst/>
          </a:prstGeom>
        </p:spPr>
      </p:pic>
    </p:spTree>
    <p:extLst>
      <p:ext uri="{BB962C8B-B14F-4D97-AF65-F5344CB8AC3E}">
        <p14:creationId xmlns:p14="http://schemas.microsoft.com/office/powerpoint/2010/main" val="2602787750"/>
      </p:ext>
    </p:extLst>
  </p:cSld>
  <p:clrMapOvr>
    <a:masterClrMapping/>
  </p:clrMapOvr>
  <p:transition spd="med">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285" y="292083"/>
            <a:ext cx="11885683" cy="946413"/>
          </a:xfrm>
          <a:prstGeom prst="rect">
            <a:avLst/>
          </a:prstGeom>
        </p:spPr>
        <p:txBody>
          <a:bodyPr/>
          <a:lstStyle>
            <a:lvl1pPr algn="l">
              <a:defRPr sz="5198">
                <a:solidFill>
                  <a:schemeClr val="tx2"/>
                </a:solidFill>
              </a:defRPr>
            </a:lvl1pPr>
          </a:lstStyle>
          <a:p>
            <a:r>
              <a:rPr lang="en-US"/>
              <a:t>Click to edit Master title style</a:t>
            </a:r>
            <a:endParaRPr lang="en-US" dirty="0"/>
          </a:p>
        </p:txBody>
      </p:sp>
      <p:sp>
        <p:nvSpPr>
          <p:cNvPr id="4" name="Slide Number Placeholder 2"/>
          <p:cNvSpPr>
            <a:spLocks noGrp="1"/>
          </p:cNvSpPr>
          <p:nvPr>
            <p:ph type="sldNum" sz="quarter" idx="11"/>
          </p:nvPr>
        </p:nvSpPr>
        <p:spPr>
          <a:xfrm>
            <a:off x="11593621" y="6565902"/>
            <a:ext cx="566666" cy="136525"/>
          </a:xfrm>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928053280"/>
      </p:ext>
    </p:extLst>
  </p:cSld>
  <p:clrMapOvr>
    <a:masterClrMapping/>
  </p:clrMapOvr>
  <p:transition spd="med">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3" name="Rectangle 2"/>
          <p:cNvSpPr/>
          <p:nvPr/>
        </p:nvSpPr>
        <p:spPr bwMode="auto">
          <a:xfrm rot="16200000">
            <a:off x="4524606" y="-915760"/>
            <a:ext cx="3385680" cy="12434890"/>
          </a:xfrm>
          <a:prstGeom prst="rect">
            <a:avLst/>
          </a:prstGeom>
          <a:gradFill flip="none" rotWithShape="1">
            <a:gsLst>
              <a:gs pos="75000">
                <a:srgbClr val="003963">
                  <a:alpha val="0"/>
                </a:srgbClr>
              </a:gs>
              <a:gs pos="0">
                <a:srgbClr val="002B4A"/>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24" rIns="0" bIns="46624" anchor="ctr"/>
          <a:lstStyle/>
          <a:p>
            <a:pPr algn="ctr" defTabSz="932200">
              <a:defRPr/>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userDrawn="1"/>
        </p:nvPicPr>
        <p:blipFill>
          <a:blip r:embed="rId2"/>
          <a:stretch>
            <a:fillRect/>
          </a:stretch>
        </p:blipFill>
        <p:spPr>
          <a:xfrm>
            <a:off x="0" y="1"/>
            <a:ext cx="12457110" cy="6995160"/>
          </a:xfrm>
          <a:prstGeom prst="rect">
            <a:avLst/>
          </a:prstGeom>
        </p:spPr>
      </p:pic>
    </p:spTree>
    <p:extLst>
      <p:ext uri="{BB962C8B-B14F-4D97-AF65-F5344CB8AC3E}">
        <p14:creationId xmlns:p14="http://schemas.microsoft.com/office/powerpoint/2010/main" val="2776527089"/>
      </p:ext>
    </p:extLst>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cSld name="Blank Accent Color 1">
    <p:bg>
      <p:bgPr>
        <a:solidFill>
          <a:srgbClr val="DA3C1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3116195"/>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94" y="6143778"/>
            <a:ext cx="2283296" cy="373062"/>
          </a:xfrm>
          <a:prstGeom prst="rect">
            <a:avLst/>
          </a:prstGeom>
        </p:spPr>
      </p:pic>
      <p:sp>
        <p:nvSpPr>
          <p:cNvPr id="2" name="Rectangle 1"/>
          <p:cNvSpPr/>
          <p:nvPr/>
        </p:nvSpPr>
        <p:spPr bwMode="auto">
          <a:xfrm>
            <a:off x="8807914" y="0"/>
            <a:ext cx="3626974"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03" y="2774679"/>
            <a:ext cx="8435271"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74602" y="1677399"/>
            <a:ext cx="8435271" cy="1097280"/>
          </a:xfrm>
          <a:noFill/>
        </p:spPr>
        <p:txBody>
          <a:bodyPr lIns="91440" tIns="91440" rIns="91440" bIns="91440" anchor="t" anchorCtr="0"/>
          <a:lstStyle>
            <a:lvl1pPr>
              <a:defRPr sz="5999" spc="-80" baseline="0">
                <a:solidFill>
                  <a:schemeClr val="bg1"/>
                </a:solidFill>
              </a:defRPr>
            </a:lvl1pPr>
          </a:lstStyle>
          <a:p>
            <a:r>
              <a:rPr lang="en-US"/>
              <a:t>Presentation title</a:t>
            </a:r>
          </a:p>
        </p:txBody>
      </p:sp>
      <p:grpSp>
        <p:nvGrpSpPr>
          <p:cNvPr id="49" name="Group 48"/>
          <p:cNvGrpSpPr/>
          <p:nvPr/>
        </p:nvGrpSpPr>
        <p:grpSpPr>
          <a:xfrm>
            <a:off x="9256886" y="1695133"/>
            <a:ext cx="2805220"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nvGrpSpPr>
            <p:cNvPr id="60" name="Group 59"/>
            <p:cNvGrpSpPr>
              <a:grpSpLocks noChangeAspect="1"/>
            </p:cNvGrpSpPr>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grpSp>
          <p:nvGrpSpPr>
            <p:cNvPr id="61" name="Group 60"/>
            <p:cNvGrpSpPr>
              <a:grpSpLocks noChangeAspect="1"/>
            </p:cNvGrpSpPr>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sp>
          <p:nvSpPr>
            <p:cNvPr id="62" name="Freeform 59"/>
            <p:cNvSpPr>
              <a:spLocks noChangeAspect="1" noEditPoints="1"/>
            </p:cNvSpPr>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63" name="Freeform 131"/>
            <p:cNvSpPr>
              <a:spLocks noChangeAspect="1" noEditPoints="1"/>
            </p:cNvSpPr>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grpSp>
          <p:nvGrpSpPr>
            <p:cNvPr id="65" name="Group 64"/>
            <p:cNvGrpSpPr>
              <a:grpSpLocks noChangeAspect="1"/>
            </p:cNvGrpSpPr>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75477">
                  <a:defRPr/>
                </a:pPr>
                <a:endParaRPr lang="en-US" sz="1920" kern="0">
                  <a:solidFill>
                    <a:prstClr val="white"/>
                  </a:solidFill>
                </a:endParaRPr>
              </a:p>
            </p:txBody>
          </p:sp>
        </p:grpSp>
      </p:grpSp>
    </p:spTree>
    <p:extLst>
      <p:ext uri="{BB962C8B-B14F-4D97-AF65-F5344CB8AC3E}">
        <p14:creationId xmlns:p14="http://schemas.microsoft.com/office/powerpoint/2010/main" val="2939223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2239" y="1309819"/>
            <a:ext cx="11888047" cy="2059025"/>
          </a:xfrm>
        </p:spPr>
        <p:txBody>
          <a:bodyPr/>
          <a:lstStyle>
            <a:lvl1pPr marL="0" indent="0">
              <a:buNone/>
              <a:defRPr>
                <a:gradFill>
                  <a:gsLst>
                    <a:gs pos="2920">
                      <a:schemeClr val="tx2"/>
                    </a:gs>
                    <a:gs pos="39000">
                      <a:schemeClr val="tx2"/>
                    </a:gs>
                  </a:gsLst>
                  <a:lin ang="5400000" scaled="0"/>
                </a:gradFill>
              </a:defRPr>
            </a:lvl1pPr>
            <a:lvl2pPr marL="28566" indent="0">
              <a:buNone/>
              <a:defRPr sz="2000"/>
            </a:lvl2pPr>
            <a:lvl3pPr marL="223773" indent="0">
              <a:buNone/>
              <a:defRPr sz="2000"/>
            </a:lvl3pPr>
            <a:lvl4pPr marL="476111" indent="0">
              <a:buNone/>
              <a:defRPr sz="1800"/>
            </a:lvl4pPr>
            <a:lvl5pPr marL="73955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Slide Number Placeholder 2"/>
          <p:cNvSpPr>
            <a:spLocks noGrp="1"/>
          </p:cNvSpPr>
          <p:nvPr>
            <p:ph type="sldNum" sz="quarter" idx="12"/>
          </p:nvPr>
        </p:nvSpPr>
        <p:spPr>
          <a:xfrm>
            <a:off x="11593621" y="6565902"/>
            <a:ext cx="566666" cy="136525"/>
          </a:xfrm>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127873147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p:nvSpPr>
        <p:spPr bwMode="hidden">
          <a:xfrm>
            <a:off x="1" y="1178954"/>
            <a:ext cx="12434888" cy="581557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28783" y="1476626"/>
            <a:ext cx="11377324" cy="2131353"/>
          </a:xfrm>
        </p:spPr>
        <p:txBody>
          <a:bodyPr/>
          <a:lstStyle>
            <a:lvl1pPr marL="0" indent="0">
              <a:buNone/>
              <a:defRPr sz="3299">
                <a:gradFill>
                  <a:gsLst>
                    <a:gs pos="1250">
                      <a:srgbClr val="000000"/>
                    </a:gs>
                    <a:gs pos="100000">
                      <a:srgbClr val="000000"/>
                    </a:gs>
                  </a:gsLst>
                  <a:lin ang="5400000" scaled="0"/>
                </a:gradFill>
                <a:latin typeface="Consolas" pitchFamily="49" charset="0"/>
                <a:cs typeface="Consolas" pitchFamily="49" charset="0"/>
              </a:defRPr>
            </a:lvl1pPr>
            <a:lvl2pPr marL="346452" indent="0">
              <a:buNone/>
              <a:defRPr>
                <a:gradFill>
                  <a:gsLst>
                    <a:gs pos="1250">
                      <a:srgbClr val="000000"/>
                    </a:gs>
                    <a:gs pos="100000">
                      <a:srgbClr val="000000"/>
                    </a:gs>
                  </a:gsLst>
                  <a:lin ang="5400000" scaled="0"/>
                </a:gradFill>
                <a:latin typeface="Consolas" pitchFamily="49" charset="0"/>
                <a:cs typeface="Consolas" pitchFamily="49" charset="0"/>
              </a:defRPr>
            </a:lvl2pPr>
            <a:lvl3pPr marL="584436" indent="0">
              <a:buNone/>
              <a:defRPr>
                <a:gradFill>
                  <a:gsLst>
                    <a:gs pos="1250">
                      <a:srgbClr val="000000"/>
                    </a:gs>
                    <a:gs pos="100000">
                      <a:srgbClr val="000000"/>
                    </a:gs>
                  </a:gsLst>
                  <a:lin ang="5400000" scaled="0"/>
                </a:gradFill>
                <a:latin typeface="Consolas" pitchFamily="49" charset="0"/>
                <a:cs typeface="Consolas" pitchFamily="49" charset="0"/>
              </a:defRPr>
            </a:lvl3pPr>
            <a:lvl4pPr marL="814325" indent="0">
              <a:buNone/>
              <a:defRPr>
                <a:gradFill>
                  <a:gsLst>
                    <a:gs pos="1250">
                      <a:srgbClr val="000000"/>
                    </a:gs>
                    <a:gs pos="100000">
                      <a:srgbClr val="000000"/>
                    </a:gs>
                  </a:gsLst>
                  <a:lin ang="5400000" scaled="0"/>
                </a:gradFill>
                <a:latin typeface="Consolas" pitchFamily="49" charset="0"/>
                <a:cs typeface="Consolas" pitchFamily="49" charset="0"/>
              </a:defRPr>
            </a:lvl4pPr>
            <a:lvl5pPr marL="1050690"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2"/>
          <p:cNvSpPr>
            <a:spLocks noGrp="1"/>
          </p:cNvSpPr>
          <p:nvPr>
            <p:ph type="sldNum" sz="quarter" idx="12"/>
          </p:nvPr>
        </p:nvSpPr>
        <p:spPr>
          <a:xfrm>
            <a:off x="11593621" y="6565902"/>
            <a:ext cx="566666" cy="136525"/>
          </a:xfrm>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427269080"/>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1744" y="250962"/>
            <a:ext cx="11191400" cy="448490"/>
          </a:xfrm>
        </p:spPr>
        <p:txBody>
          <a:bodyPr/>
          <a:lstStyle/>
          <a:p>
            <a:r>
              <a:rPr lang="en-US"/>
              <a:t>Click to edit Master title style</a:t>
            </a:r>
          </a:p>
        </p:txBody>
      </p:sp>
      <p:sp>
        <p:nvSpPr>
          <p:cNvPr id="3" name="Content Placeholder 2"/>
          <p:cNvSpPr>
            <a:spLocks noGrp="1"/>
          </p:cNvSpPr>
          <p:nvPr>
            <p:ph idx="1"/>
          </p:nvPr>
        </p:nvSpPr>
        <p:spPr>
          <a:xfrm>
            <a:off x="621744" y="1532747"/>
            <a:ext cx="11191400" cy="2295501"/>
          </a:xfrm>
        </p:spPr>
        <p:txBody>
          <a:bodyPr/>
          <a:lstStyle>
            <a:lvl1pPr>
              <a:spcAft>
                <a:spcPts val="0"/>
              </a:spcAft>
              <a:defRPr/>
            </a:lvl1pPr>
            <a:lvl2pPr>
              <a:spcBef>
                <a:spcPts val="1122"/>
              </a:spcBef>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3"/>
          </p:nvPr>
        </p:nvSpPr>
        <p:spPr>
          <a:xfrm>
            <a:off x="621744" y="640390"/>
            <a:ext cx="11191400" cy="318357"/>
          </a:xfrm>
        </p:spPr>
        <p:txBody>
          <a:bodyPr tIns="0"/>
          <a:lstStyle>
            <a:lvl1pPr>
              <a:spcAft>
                <a:spcPts val="0"/>
              </a:spcAft>
              <a:defRPr sz="1632">
                <a:solidFill>
                  <a:schemeClr val="bg1"/>
                </a:solidFill>
                <a:latin typeface="Segoe" pitchFamily="34" charset="0"/>
              </a:defRPr>
            </a:lvl1pPr>
          </a:lstStyle>
          <a:p>
            <a:pPr lvl="0"/>
            <a:r>
              <a:rPr lang="en-US"/>
              <a:t>Click to edit Master text styles</a:t>
            </a:r>
          </a:p>
        </p:txBody>
      </p:sp>
      <p:sp>
        <p:nvSpPr>
          <p:cNvPr id="5" name="Slide Number Placeholder 2"/>
          <p:cNvSpPr>
            <a:spLocks noGrp="1"/>
          </p:cNvSpPr>
          <p:nvPr>
            <p:ph type="sldNum" sz="quarter" idx="12"/>
          </p:nvPr>
        </p:nvSpPr>
        <p:spPr>
          <a:xfrm>
            <a:off x="11593621" y="6565902"/>
            <a:ext cx="566666" cy="136525"/>
          </a:xfrm>
        </p:spPr>
        <p:txBody>
          <a:bodyPr/>
          <a:lstStyle>
            <a:lvl1pPr defTabSz="931591" fontAlgn="base">
              <a:spcBef>
                <a:spcPct val="0"/>
              </a:spcBef>
              <a:spcAft>
                <a:spcPct val="0"/>
              </a:spcAft>
              <a:defRPr smtClean="0">
                <a:solidFill>
                  <a:srgbClr val="000000"/>
                </a:solidFill>
              </a:defRPr>
            </a:lvl1pPr>
          </a:lstStyle>
          <a:p>
            <a:pPr>
              <a:defRPr/>
            </a:pPr>
            <a:fld id="{F8A0AC42-AA1D-4944-8D96-660DE70C7E1B}" type="slidenum">
              <a:rPr/>
              <a:pPr>
                <a:defRPr/>
              </a:pPr>
              <a:t>‹#›</a:t>
            </a:fld>
            <a:endParaRPr dirty="0"/>
          </a:p>
        </p:txBody>
      </p:sp>
    </p:spTree>
    <p:extLst>
      <p:ext uri="{BB962C8B-B14F-4D97-AF65-F5344CB8AC3E}">
        <p14:creationId xmlns:p14="http://schemas.microsoft.com/office/powerpoint/2010/main" val="2110118563"/>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531211" y="1476625"/>
            <a:ext cx="5503872" cy="2674578"/>
          </a:xfrm>
        </p:spPr>
        <p:txBody>
          <a:bodyPr/>
          <a:lstStyle>
            <a:lvl1pPr marL="0" indent="0">
              <a:spcBef>
                <a:spcPts val="1224"/>
              </a:spcBef>
              <a:buNone/>
              <a:defRPr sz="4099">
                <a:gradFill>
                  <a:gsLst>
                    <a:gs pos="100000">
                      <a:schemeClr val="tx2"/>
                    </a:gs>
                    <a:gs pos="0">
                      <a:schemeClr val="tx2"/>
                    </a:gs>
                  </a:gsLst>
                  <a:lin ang="5400000" scaled="0"/>
                </a:gradFill>
                <a:latin typeface="+mj-lt"/>
              </a:defRPr>
            </a:lvl1pPr>
            <a:lvl2pPr marL="0" indent="0">
              <a:buNone/>
              <a:defRPr sz="2000"/>
            </a:lvl2pPr>
            <a:lvl3pPr marL="237984" indent="0">
              <a:buNone/>
              <a:defRPr sz="2000"/>
            </a:lvl3pPr>
            <a:lvl4pPr marL="466253" indent="0">
              <a:buNone/>
              <a:defRPr sz="2000"/>
            </a:lvl4pPr>
            <a:lvl5pPr marL="707475"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404662" y="1476625"/>
            <a:ext cx="5503872" cy="2674578"/>
          </a:xfrm>
        </p:spPr>
        <p:txBody>
          <a:bodyPr/>
          <a:lstStyle>
            <a:lvl1pPr marL="0" indent="0">
              <a:spcBef>
                <a:spcPts val="1224"/>
              </a:spcBef>
              <a:buNone/>
              <a:defRPr lang="en-US" sz="4099" kern="1200" spc="-71" baseline="0" dirty="0" smtClean="0">
                <a:gradFill>
                  <a:gsLst>
                    <a:gs pos="100000">
                      <a:schemeClr val="tx2"/>
                    </a:gs>
                    <a:gs pos="0">
                      <a:schemeClr val="tx2"/>
                    </a:gs>
                  </a:gsLst>
                  <a:lin ang="5400000" scaled="0"/>
                </a:gradFill>
                <a:latin typeface="+mj-lt"/>
                <a:ea typeface="+mn-ea"/>
                <a:cs typeface="+mn-cs"/>
              </a:defRPr>
            </a:lvl1pPr>
            <a:lvl2pPr marL="3238" marR="0" indent="0" algn="l" defTabSz="93247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2pPr>
            <a:lvl3pPr marL="237984" marR="0" indent="0" algn="l" defTabSz="93247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3pPr>
            <a:lvl4pPr marL="469492" marR="0" indent="0" algn="l" defTabSz="93247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smtClean="0">
                <a:gradFill>
                  <a:gsLst>
                    <a:gs pos="1250">
                      <a:schemeClr val="tx1"/>
                    </a:gs>
                    <a:gs pos="100000">
                      <a:schemeClr val="tx1"/>
                    </a:gs>
                  </a:gsLst>
                  <a:lin ang="5400000" scaled="0"/>
                </a:gradFill>
                <a:latin typeface="+mn-lt"/>
                <a:ea typeface="+mn-ea"/>
                <a:cs typeface="+mn-cs"/>
              </a:defRPr>
            </a:lvl4pPr>
            <a:lvl5pPr marL="700999" marR="0" indent="0" algn="l" defTabSz="932470" rtl="0" eaLnBrk="1" fontAlgn="auto" latinLnBrk="0" hangingPunct="1">
              <a:lnSpc>
                <a:spcPct val="90000"/>
              </a:lnSpc>
              <a:spcBef>
                <a:spcPct val="20000"/>
              </a:spcBef>
              <a:spcAft>
                <a:spcPts val="0"/>
              </a:spcAft>
              <a:buClrTx/>
              <a:buSzPct val="90000"/>
              <a:buFont typeface="Arial" pitchFamily="34" charset="0"/>
              <a:buNone/>
              <a:tabLst/>
              <a:defRPr lang="en-US" sz="2000" kern="1200" spc="-71" baseline="0" dirty="0">
                <a:gradFill>
                  <a:gsLst>
                    <a:gs pos="1250">
                      <a:schemeClr val="tx1"/>
                    </a:gs>
                    <a:gs pos="100000">
                      <a:schemeClr val="tx1"/>
                    </a:gs>
                  </a:gsLst>
                  <a:lin ang="5400000" scaled="0"/>
                </a:gradFill>
                <a:latin typeface="+mn-lt"/>
                <a:ea typeface="+mn-ea"/>
                <a:cs typeface="+mn-cs"/>
              </a:defRPr>
            </a:lvl5pPr>
          </a:lstStyle>
          <a:p>
            <a:pPr marL="0" marR="0" lvl="0"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47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5" name="TextBox 7"/>
          <p:cNvSpPr txBox="1"/>
          <p:nvPr/>
        </p:nvSpPr>
        <p:spPr>
          <a:xfrm>
            <a:off x="4300382" y="6723128"/>
            <a:ext cx="3834125" cy="172516"/>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99" spc="153" dirty="0">
                <a:gradFill>
                  <a:gsLst>
                    <a:gs pos="0">
                      <a:srgbClr val="FFFFFF">
                        <a:alpha val="50000"/>
                      </a:srgbClr>
                    </a:gs>
                    <a:gs pos="86000">
                      <a:srgbClr val="FFFFFF">
                        <a:alpha val="50000"/>
                      </a:srgb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4326715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2557" y="5897245"/>
            <a:ext cx="7196715" cy="1097280"/>
          </a:xfrm>
          <a:prstGeom prst="rect">
            <a:avLst/>
          </a:prstGeom>
        </p:spPr>
      </p:pic>
    </p:spTree>
    <p:extLst>
      <p:ext uri="{BB962C8B-B14F-4D97-AF65-F5344CB8AC3E}">
        <p14:creationId xmlns:p14="http://schemas.microsoft.com/office/powerpoint/2010/main" val="30467852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073263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74604" y="1212850"/>
            <a:ext cx="11888047" cy="1979773"/>
          </a:xfrm>
        </p:spPr>
        <p:txBody>
          <a:bodyPr/>
          <a:lstStyle>
            <a:lvl1pPr marL="0" indent="0">
              <a:buNone/>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9013" y="6696086"/>
            <a:ext cx="359686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187" rtl="0" eaLnBrk="1" latinLnBrk="0" hangingPunct="1"/>
            <a:r>
              <a:rPr lang="en-US" sz="1049" b="0" kern="1200" spc="150" baseline="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2579440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pic>
        <p:nvPicPr>
          <p:cNvPr id="7" name="Picture 6"/>
          <p:cNvPicPr>
            <a:picLocks noChangeAspect="1"/>
          </p:cNvPicPr>
          <p:nvPr userDrawn="1"/>
        </p:nvPicPr>
        <p:blipFill>
          <a:blip r:embed="rId4"/>
          <a:stretch>
            <a:fillRect/>
          </a:stretch>
        </p:blipFill>
        <p:spPr>
          <a:xfrm>
            <a:off x="4828294" y="493939"/>
            <a:ext cx="7134380" cy="1325880"/>
          </a:xfrm>
          <a:prstGeom prst="rect">
            <a:avLst/>
          </a:prstGeom>
        </p:spPr>
      </p:pic>
    </p:spTree>
    <p:extLst>
      <p:ext uri="{BB962C8B-B14F-4D97-AF65-F5344CB8AC3E}">
        <p14:creationId xmlns:p14="http://schemas.microsoft.com/office/powerpoint/2010/main" val="198566369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1"/>
            <a:ext cx="12434253"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6" y="4395789"/>
            <a:ext cx="12431713"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1" y="5843588"/>
            <a:ext cx="12431714"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6" y="3409951"/>
            <a:ext cx="12428541"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3" name="Rectangle 12"/>
          <p:cNvSpPr/>
          <p:nvPr userDrawn="1"/>
        </p:nvSpPr>
        <p:spPr bwMode="white">
          <a:xfrm>
            <a:off x="0" y="1"/>
            <a:ext cx="12434253"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5" y="3551231"/>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668" y="1713939"/>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a:t>Presentation title</a:t>
            </a:r>
          </a:p>
        </p:txBody>
      </p:sp>
      <p:sp>
        <p:nvSpPr>
          <p:cNvPr id="8" name="Rectangle 6"/>
          <p:cNvSpPr>
            <a:spLocks noChangeArrowheads="1"/>
          </p:cNvSpPr>
          <p:nvPr userDrawn="1"/>
        </p:nvSpPr>
        <p:spPr bwMode="auto">
          <a:xfrm>
            <a:off x="3176" y="4395789"/>
            <a:ext cx="12431713"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
        <p:nvSpPr>
          <p:cNvPr id="14"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0656" y="294305"/>
            <a:ext cx="3657133" cy="461665"/>
          </a:xfrm>
        </p:spPr>
        <p:txBody>
          <a:bodyPr/>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15" name="Text Placeholder 16"/>
          <p:cNvSpPr>
            <a:spLocks noGrp="1"/>
          </p:cNvSpPr>
          <p:nvPr>
            <p:ph type="body" sz="quarter" idx="14" hasCustomPrompt="1"/>
          </p:nvPr>
        </p:nvSpPr>
        <p:spPr>
          <a:xfrm>
            <a:off x="274669" y="6026443"/>
            <a:ext cx="3657133" cy="461665"/>
          </a:xfrm>
        </p:spPr>
        <p:txBody>
          <a:bodyPr/>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226824878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88611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3126985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2228302"/>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09766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4032252"/>
            <a:ext cx="5658716" cy="296227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88" name="Freeform 17"/>
          <p:cNvSpPr>
            <a:spLocks/>
          </p:cNvSpPr>
          <p:nvPr userDrawn="1"/>
        </p:nvSpPr>
        <p:spPr bwMode="auto">
          <a:xfrm>
            <a:off x="5503162" y="4559301"/>
            <a:ext cx="3146023" cy="2435225"/>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89" name="Freeform 18"/>
          <p:cNvSpPr>
            <a:spLocks/>
          </p:cNvSpPr>
          <p:nvPr userDrawn="1"/>
        </p:nvSpPr>
        <p:spPr bwMode="auto">
          <a:xfrm flipH="1">
            <a:off x="8634899" y="3024188"/>
            <a:ext cx="3799990" cy="3970338"/>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91415" tIns="45707" rIns="91415" bIns="45707" numCol="1" anchor="t" anchorCtr="0" compatLnSpc="1">
            <a:prstTxWarp prst="textNoShape">
              <a:avLst/>
            </a:prstTxWarp>
          </a:bodyPr>
          <a:lstStyle/>
          <a:p>
            <a:pPr lvl="0"/>
            <a:endParaRPr lang="en-US" sz="1800"/>
          </a:p>
        </p:txBody>
      </p:sp>
      <p:sp>
        <p:nvSpPr>
          <p:cNvPr id="91" name="Freeform 20"/>
          <p:cNvSpPr>
            <a:spLocks noEditPoints="1"/>
          </p:cNvSpPr>
          <p:nvPr userDrawn="1"/>
        </p:nvSpPr>
        <p:spPr bwMode="auto">
          <a:xfrm>
            <a:off x="8266940" y="309234"/>
            <a:ext cx="546030" cy="5896513"/>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91415" tIns="45707" rIns="91415" bIns="45707" numCol="1" anchor="t" anchorCtr="0" compatLnSpc="1">
            <a:prstTxWarp prst="textNoShape">
              <a:avLst/>
            </a:prstTxWarp>
          </a:bodyPr>
          <a:lstStyle/>
          <a:p>
            <a:endParaRPr lang="en-US" sz="1800"/>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172" y="6240964"/>
            <a:ext cx="1278347" cy="274137"/>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grpSp>
        <p:nvGrpSpPr>
          <p:cNvPr id="6" name="Group 4"/>
          <p:cNvGrpSpPr>
            <a:grpSpLocks noChangeAspect="1"/>
          </p:cNvGrpSpPr>
          <p:nvPr userDrawn="1"/>
        </p:nvGrpSpPr>
        <p:grpSpPr bwMode="auto">
          <a:xfrm>
            <a:off x="394393" y="1325248"/>
            <a:ext cx="2592325" cy="2967353"/>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a:p>
          </p:txBody>
        </p:sp>
      </p:grpSp>
      <p:sp>
        <p:nvSpPr>
          <p:cNvPr id="76" name="Freeform 6"/>
          <p:cNvSpPr>
            <a:spLocks/>
          </p:cNvSpPr>
          <p:nvPr userDrawn="1"/>
        </p:nvSpPr>
        <p:spPr bwMode="auto">
          <a:xfrm>
            <a:off x="8601567" y="6180139"/>
            <a:ext cx="4762"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90" name="Freeform 19"/>
          <p:cNvSpPr>
            <a:spLocks/>
          </p:cNvSpPr>
          <p:nvPr userDrawn="1"/>
        </p:nvSpPr>
        <p:spPr bwMode="auto">
          <a:xfrm>
            <a:off x="8569822" y="5738815"/>
            <a:ext cx="4762" cy="4763"/>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grpSp>
        <p:nvGrpSpPr>
          <p:cNvPr id="103" name="Group 102"/>
          <p:cNvGrpSpPr/>
          <p:nvPr userDrawn="1"/>
        </p:nvGrpSpPr>
        <p:grpSpPr>
          <a:xfrm>
            <a:off x="0" y="4329115"/>
            <a:ext cx="12434888" cy="2665413"/>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99"/>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99" err="1">
                  <a:solidFill>
                    <a:schemeClr val="tx1"/>
                  </a:solidFill>
                </a:endParaRPr>
              </a:p>
            </p:txBody>
          </p:sp>
        </p:grpSp>
      </p:grpSp>
      <p:sp>
        <p:nvSpPr>
          <p:cNvPr id="3" name="TextBox 2"/>
          <p:cNvSpPr txBox="1"/>
          <p:nvPr userDrawn="1"/>
        </p:nvSpPr>
        <p:spPr>
          <a:xfrm>
            <a:off x="10602336" y="6062368"/>
            <a:ext cx="1557885" cy="634440"/>
          </a:xfrm>
          <a:prstGeom prst="rect">
            <a:avLst/>
          </a:prstGeom>
          <a:noFill/>
        </p:spPr>
        <p:txBody>
          <a:bodyPr wrap="none" lIns="182831" tIns="146264" rIns="182831" bIns="146264" rtlCol="0" anchor="b">
            <a:spAutoFit/>
          </a:bodyPr>
          <a:lstStyle/>
          <a:p>
            <a:pPr algn="r">
              <a:lnSpc>
                <a:spcPct val="90000"/>
              </a:lnSpc>
              <a:spcAft>
                <a:spcPts val="600"/>
              </a:spcAft>
            </a:pPr>
            <a:r>
              <a:rPr lang="en-US" sz="240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2829918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417436" y="872402"/>
            <a:ext cx="2742850" cy="578303"/>
          </a:xfrm>
        </p:spPr>
        <p:txBody>
          <a:bodyPr lIns="182880" tIns="146304" rIns="182880" bIns="146304" anchor="b"/>
          <a:lstStyle>
            <a:lvl1pPr marL="0" indent="0" algn="r">
              <a:buNone/>
              <a:defRPr sz="2000">
                <a:gradFill>
                  <a:gsLst>
                    <a:gs pos="14644">
                      <a:schemeClr val="tx1"/>
                    </a:gs>
                    <a:gs pos="37000">
                      <a:schemeClr val="tx1"/>
                    </a:gs>
                  </a:gsLst>
                  <a:lin ang="5400000" scaled="0"/>
                </a:gradFill>
                <a:latin typeface="+mn-lt"/>
              </a:defRPr>
            </a:lvl1pPr>
            <a:lvl2pPr marL="342800" indent="0">
              <a:buNone/>
              <a:defRPr/>
            </a:lvl2pPr>
            <a:lvl3pPr marL="571333" indent="0">
              <a:buNone/>
              <a:defRPr/>
            </a:lvl3pPr>
            <a:lvl4pPr marL="799866" indent="0">
              <a:buNone/>
              <a:defRPr/>
            </a:lvl4pPr>
            <a:lvl5pPr marL="1028400" indent="0">
              <a:buNone/>
              <a:defRPr/>
            </a:lvl5pPr>
          </a:lstStyle>
          <a:p>
            <a:pPr lvl="0"/>
            <a:r>
              <a:rPr lang="en-US"/>
              <a:t>#hashtag</a:t>
            </a:r>
          </a:p>
        </p:txBody>
      </p:sp>
      <p:sp>
        <p:nvSpPr>
          <p:cNvPr id="15" name="Text Placeholder 4"/>
          <p:cNvSpPr>
            <a:spLocks noGrp="1"/>
          </p:cNvSpPr>
          <p:nvPr>
            <p:ph type="body" sz="quarter" idx="16" hasCustomPrompt="1"/>
          </p:nvPr>
        </p:nvSpPr>
        <p:spPr>
          <a:xfrm>
            <a:off x="8960265" y="305777"/>
            <a:ext cx="3200023" cy="578303"/>
          </a:xfrm>
        </p:spPr>
        <p:txBody>
          <a:bodyPr lIns="182880" tIns="146304" rIns="182880" bIns="146304" anchor="t"/>
          <a:lstStyle>
            <a:lvl1pPr marL="0" indent="0" algn="r">
              <a:buNone/>
              <a:defRPr sz="2000" baseline="0">
                <a:gradFill>
                  <a:gsLst>
                    <a:gs pos="90377">
                      <a:srgbClr val="F8F8F8"/>
                    </a:gs>
                    <a:gs pos="72000">
                      <a:srgbClr val="F8F8F8"/>
                    </a:gs>
                  </a:gsLst>
                  <a:lin ang="5400000" scaled="0"/>
                </a:gradFill>
                <a:latin typeface="+mn-lt"/>
              </a:defRPr>
            </a:lvl1pPr>
            <a:lvl2pPr marL="342800" indent="0">
              <a:buNone/>
              <a:defRPr/>
            </a:lvl2pPr>
            <a:lvl3pPr marL="571333" indent="0">
              <a:buNone/>
              <a:defRPr/>
            </a:lvl3pPr>
            <a:lvl4pPr marL="799866" indent="0">
              <a:buNone/>
              <a:defRPr/>
            </a:lvl4pPr>
            <a:lvl5pPr marL="1028400" indent="0">
              <a:buNone/>
              <a:defRPr/>
            </a:lvl5pPr>
          </a:lstStyle>
          <a:p>
            <a:pPr lvl="0"/>
            <a:r>
              <a:rPr lang="en-US"/>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172" y="6240964"/>
            <a:ext cx="1278347" cy="274137"/>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142" y="484180"/>
            <a:ext cx="1449754" cy="306604"/>
          </a:xfrm>
          <a:prstGeom prst="rect">
            <a:avLst/>
          </a:prstGeom>
        </p:spPr>
      </p:pic>
      <p:sp>
        <p:nvSpPr>
          <p:cNvPr id="8"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a:xfrm>
            <a:off x="274667" y="3955787"/>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9210908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1"/>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73483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4" y="1212851"/>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672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25334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50538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56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59621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78165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5" y="1212850"/>
            <a:ext cx="54856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0"/>
            <a:ext cx="54856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2928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81355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4570695" cy="1181862"/>
          </a:xfrm>
          <a:noFill/>
        </p:spPr>
        <p:txBody>
          <a:bodyPr wrap="square"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4571417"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6"/>
          <a:stretch/>
        </p:blipFill>
        <p:spPr>
          <a:xfrm>
            <a:off x="5302449" y="447"/>
            <a:ext cx="7130850" cy="6999980"/>
          </a:xfrm>
          <a:prstGeom prst="rect">
            <a:avLst/>
          </a:prstGeom>
        </p:spPr>
      </p:pic>
    </p:spTree>
    <p:extLst>
      <p:ext uri="{BB962C8B-B14F-4D97-AF65-F5344CB8AC3E}">
        <p14:creationId xmlns:p14="http://schemas.microsoft.com/office/powerpoint/2010/main" val="865280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4570695" cy="1181862"/>
          </a:xfrm>
          <a:noFill/>
        </p:spPr>
        <p:txBody>
          <a:bodyPr wrap="square"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a:t>Video title</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03171" y="1"/>
            <a:ext cx="7133302" cy="6999979"/>
          </a:xfrm>
          <a:prstGeom prst="rect">
            <a:avLst/>
          </a:prstGeom>
        </p:spPr>
      </p:pic>
    </p:spTree>
    <p:extLst>
      <p:ext uri="{BB962C8B-B14F-4D97-AF65-F5344CB8AC3E}">
        <p14:creationId xmlns:p14="http://schemas.microsoft.com/office/powerpoint/2010/main" val="42775325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32528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3"/>
            <a:ext cx="11885683"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426102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7"/>
            <a:ext cx="5485699" cy="2012859"/>
          </a:xfrm>
        </p:spPr>
        <p:txBody>
          <a:bodyPr>
            <a:spAutoFit/>
          </a:bodyPr>
          <a:lstStyle>
            <a:lvl1pPr>
              <a:defRPr sz="6598"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598003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844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3980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6" tIns="46626" rIns="46626" bIns="46626" numCol="1" spcCol="0" rtlCol="0" fromWordArt="0" anchor="ctr" anchorCtr="0" forceAA="0" compatLnSpc="1">
            <a:prstTxWarp prst="textNoShape">
              <a:avLst/>
            </a:prstTxWarp>
            <a:noAutofit/>
          </a:bodyPr>
          <a:lstStyle/>
          <a:p>
            <a:pPr algn="ctr" defTabSz="932200"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9"/>
            <a:ext cx="11885682"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3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2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6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7993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8"/>
            <a:ext cx="11885682" cy="403187"/>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defTabSz="932018"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3106167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366169" y="1212849"/>
            <a:ext cx="5608081" cy="1812804"/>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1800"/>
            </a:lvl2pPr>
            <a:lvl3pPr marL="231738" indent="0">
              <a:buNone/>
              <a:tabLst/>
              <a:defRPr sz="1800"/>
            </a:lvl3pPr>
            <a:lvl4pPr marL="460302" indent="0">
              <a:buNone/>
              <a:defRPr sz="1600"/>
            </a:lvl4pPr>
            <a:lvl5pPr marL="685691" indent="0">
              <a:buNone/>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61209" y="1211287"/>
            <a:ext cx="5608081" cy="1812804"/>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1800"/>
            </a:lvl2pPr>
            <a:lvl3pPr marL="231738" indent="0">
              <a:buNone/>
              <a:tabLst/>
              <a:defRPr sz="1800"/>
            </a:lvl3pPr>
            <a:lvl4pPr marL="460302" indent="0">
              <a:buNone/>
              <a:defRPr sz="1600"/>
            </a:lvl4pPr>
            <a:lvl5pPr marL="685691" indent="0">
              <a:buNone/>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1"/>
            <a:ext cx="11885683" cy="2443746"/>
          </a:xfrm>
          <a:prstGeom prst="rect">
            <a:avLst/>
          </a:prstGeom>
        </p:spPr>
        <p:txBody>
          <a:bodyPr/>
          <a:lstStyle>
            <a:lvl1pPr marL="290428" indent="-290428">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7">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61"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5" indent="-22853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8" indent="-22853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946258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grpSp>
        <p:nvGrpSpPr>
          <p:cNvPr id="12" name="Group 11"/>
          <p:cNvGrpSpPr/>
          <p:nvPr userDrawn="1"/>
        </p:nvGrpSpPr>
        <p:grpSpPr>
          <a:xfrm>
            <a:off x="6993613" y="6118886"/>
            <a:ext cx="5215827"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783" y="1871025"/>
            <a:ext cx="5956512" cy="1043363"/>
          </a:xfrm>
          <a:prstGeom prst="rect">
            <a:avLst/>
          </a:prstGeom>
          <a:noFill/>
        </p:spPr>
        <p:txBody>
          <a:bodyPr wrap="none" lIns="182857" tIns="146285" rIns="182857" bIns="146285"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0641" y="1871024"/>
            <a:ext cx="6399983" cy="1042416"/>
          </a:xfrm>
        </p:spPr>
        <p:txBody>
          <a:bodyPr lIns="182880" tIns="146304" rIns="182880" bIns="146304"/>
          <a:lstStyle>
            <a:lvl1pPr marL="0" indent="0">
              <a:buNone/>
              <a:defRPr sz="5399"/>
            </a:lvl1pPr>
          </a:lstStyle>
          <a:p>
            <a:pPr lvl="0"/>
            <a:r>
              <a:rPr lang="en-US"/>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22" y="2651451"/>
            <a:ext cx="5774201" cy="1043363"/>
          </a:xfrm>
          <a:prstGeom prst="rect">
            <a:avLst/>
          </a:prstGeom>
          <a:noFill/>
        </p:spPr>
        <p:txBody>
          <a:bodyPr wrap="square" lIns="182857" tIns="146285" rIns="182857" bIns="146285"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0641" y="2651451"/>
            <a:ext cx="6399983"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22" y="3445275"/>
            <a:ext cx="5774201" cy="1043363"/>
          </a:xfrm>
          <a:prstGeom prst="rect">
            <a:avLst/>
          </a:prstGeom>
          <a:noFill/>
        </p:spPr>
        <p:txBody>
          <a:bodyPr wrap="square" lIns="182857" tIns="146285" rIns="182857" bIns="146285"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0641" y="3445275"/>
            <a:ext cx="6399983"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5448" y="4225701"/>
            <a:ext cx="6466010" cy="1043363"/>
          </a:xfrm>
          <a:prstGeom prst="rect">
            <a:avLst/>
          </a:prstGeom>
          <a:noFill/>
        </p:spPr>
        <p:txBody>
          <a:bodyPr wrap="none" lIns="182857" tIns="146285" rIns="182857" bIns="146285"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842072266"/>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grpSp>
        <p:nvGrpSpPr>
          <p:cNvPr id="12" name="Group 11"/>
          <p:cNvGrpSpPr/>
          <p:nvPr userDrawn="1"/>
        </p:nvGrpSpPr>
        <p:grpSpPr>
          <a:xfrm>
            <a:off x="6993613" y="6118886"/>
            <a:ext cx="5215827" cy="627864"/>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783" y="1871025"/>
            <a:ext cx="8026430" cy="1043363"/>
          </a:xfrm>
          <a:prstGeom prst="rect">
            <a:avLst/>
          </a:prstGeom>
          <a:noFill/>
        </p:spPr>
        <p:txBody>
          <a:bodyPr wrap="none" lIns="182857" tIns="146285" rIns="182857" bIns="146285"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5448" y="2651451"/>
            <a:ext cx="5774201" cy="1043363"/>
          </a:xfrm>
          <a:prstGeom prst="rect">
            <a:avLst/>
          </a:prstGeom>
          <a:noFill/>
        </p:spPr>
        <p:txBody>
          <a:bodyPr wrap="square" lIns="182857" tIns="146285" rIns="182857" bIns="146285" rtlCol="0">
            <a:spAutoFit/>
          </a:bodyPr>
          <a:lstStyle/>
          <a:p>
            <a:pPr algn="l">
              <a:lnSpc>
                <a:spcPct val="90000"/>
              </a:lnSpc>
              <a:spcAft>
                <a:spcPts val="600"/>
              </a:spcAft>
            </a:pPr>
            <a:r>
              <a:rPr lang="en-US" sz="5399">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5448" y="3445275"/>
            <a:ext cx="5774201" cy="1043363"/>
          </a:xfrm>
          <a:prstGeom prst="rect">
            <a:avLst/>
          </a:prstGeom>
          <a:noFill/>
        </p:spPr>
        <p:txBody>
          <a:bodyPr wrap="square" lIns="182857" tIns="146285" rIns="182857" bIns="146285" rtlCol="0">
            <a:spAutoFit/>
          </a:bodyPr>
          <a:lstStyle/>
          <a:p>
            <a:pPr algn="l">
              <a:lnSpc>
                <a:spcPct val="90000"/>
              </a:lnSpc>
              <a:spcAft>
                <a:spcPts val="600"/>
              </a:spcAft>
            </a:pPr>
            <a:r>
              <a:rPr lang="en-US" sz="5399">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5448" y="4225701"/>
            <a:ext cx="6466010" cy="1043363"/>
          </a:xfrm>
          <a:prstGeom prst="rect">
            <a:avLst/>
          </a:prstGeom>
          <a:noFill/>
        </p:spPr>
        <p:txBody>
          <a:bodyPr wrap="none" lIns="182857" tIns="146285" rIns="182857" bIns="146285"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87093823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
        <p:nvSpPr>
          <p:cNvPr id="7" name="Text Placeholder 16"/>
          <p:cNvSpPr>
            <a:spLocks noGrp="1"/>
          </p:cNvSpPr>
          <p:nvPr>
            <p:ph type="body" sz="quarter" idx="13" hasCustomPrompt="1"/>
          </p:nvPr>
        </p:nvSpPr>
        <p:spPr>
          <a:xfrm>
            <a:off x="8505820" y="294304"/>
            <a:ext cx="3657133" cy="572464"/>
          </a:xfrm>
        </p:spPr>
        <p:txBody>
          <a:bodyPr lIns="182880" tIns="146304" rIns="182880" bIns="146304"/>
          <a:lstStyle>
            <a:lvl1pPr marL="0" indent="0" algn="r">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668" y="6122305"/>
            <a:ext cx="3657133" cy="572464"/>
          </a:xfrm>
        </p:spPr>
        <p:txBody>
          <a:bodyPr lIns="182880" tIns="146304" rIns="182880" bIns="146304" anchor="b"/>
          <a:lstStyle>
            <a:lvl1pPr marL="0" indent="0" algn="l">
              <a:buNone/>
              <a:defRPr sz="2000">
                <a:latin typeface="+mn-lt"/>
              </a:defRPr>
            </a:lvl1pPr>
            <a:lvl2pPr marL="342866" indent="0">
              <a:buNone/>
              <a:defRPr sz="2000"/>
            </a:lvl2pPr>
            <a:lvl3pPr marL="571443" indent="0">
              <a:buNone/>
              <a:defRPr sz="2000"/>
            </a:lvl3pPr>
            <a:lvl4pPr marL="800020" indent="0">
              <a:buNone/>
              <a:defRPr sz="2000"/>
            </a:lvl4pPr>
            <a:lvl5pPr marL="1028597" indent="0">
              <a:buNone/>
              <a:defRPr sz="2000"/>
            </a:lvl5pPr>
          </a:lstStyle>
          <a:p>
            <a:pPr lvl="0"/>
            <a:r>
              <a:rPr lang="en-US"/>
              <a:t>Yammer hashtag</a:t>
            </a:r>
          </a:p>
        </p:txBody>
      </p:sp>
    </p:spTree>
    <p:extLst>
      <p:ext uri="{BB962C8B-B14F-4D97-AF65-F5344CB8AC3E}">
        <p14:creationId xmlns:p14="http://schemas.microsoft.com/office/powerpoint/2010/main" val="1729385679"/>
      </p:ext>
    </p:extLst>
  </p:cSld>
  <p:clrMapOvr>
    <a:overrideClrMapping bg1="dk1" tx1="lt1" bg2="dk2" tx2="lt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66796875"/>
      </p:ext>
    </p:extLst>
  </p:cSld>
  <p:clrMapOvr>
    <a:masterClrMapping/>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51818097"/>
      </p:ext>
    </p:extLst>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62" indent="0">
              <a:buFont typeface="Wingdings" panose="05000000000000000000" pitchFamily="2" charset="2"/>
              <a:buNone/>
              <a:defRPr sz="2400" b="0"/>
            </a:lvl2pPr>
            <a:lvl3pPr marL="450805" indent="0">
              <a:buFont typeface="Wingdings" panose="05000000000000000000" pitchFamily="2" charset="2"/>
              <a:buNone/>
              <a:tabLst/>
              <a:defRPr sz="2200" b="0"/>
            </a:lvl3pPr>
            <a:lvl4pPr marL="652397" indent="0">
              <a:buFont typeface="Wingdings" panose="05000000000000000000" pitchFamily="2" charset="2"/>
              <a:buNone/>
              <a:defRPr sz="2200" b="0"/>
            </a:lvl4pPr>
            <a:lvl5pPr marL="853990"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6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0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97"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9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712717" marR="0" lvl="1" indent="-457154" algn="l" defTabSz="932649" rtl="0" eaLnBrk="1" fontAlgn="auto" latinLnBrk="0" hangingPunct="1">
              <a:lnSpc>
                <a:spcPct val="90000"/>
              </a:lnSpc>
              <a:spcBef>
                <a:spcPct val="20000"/>
              </a:spcBef>
              <a:spcAft>
                <a:spcPts val="0"/>
              </a:spcAft>
              <a:buClrTx/>
              <a:buSzPct val="90000"/>
              <a:tabLst/>
            </a:pPr>
            <a:r>
              <a:rPr lang="en-US"/>
              <a:t>Second level</a:t>
            </a:r>
          </a:p>
          <a:p>
            <a:pPr marL="907959" marR="0" lvl="2" indent="-457154" algn="l" defTabSz="932649" rtl="0" eaLnBrk="1" fontAlgn="auto" latinLnBrk="0" hangingPunct="1">
              <a:lnSpc>
                <a:spcPct val="90000"/>
              </a:lnSpc>
              <a:spcBef>
                <a:spcPct val="20000"/>
              </a:spcBef>
              <a:spcAft>
                <a:spcPts val="0"/>
              </a:spcAft>
              <a:buClrTx/>
              <a:buSzPct val="90000"/>
              <a:tabLst/>
            </a:pPr>
            <a:r>
              <a:rPr lang="en-US"/>
              <a:t>Third level</a:t>
            </a:r>
          </a:p>
          <a:p>
            <a:pPr marL="1109551" marR="0" lvl="3" indent="-457154" algn="l" defTabSz="932649" rtl="0" eaLnBrk="1" fontAlgn="auto" latinLnBrk="0" hangingPunct="1">
              <a:lnSpc>
                <a:spcPct val="90000"/>
              </a:lnSpc>
              <a:spcBef>
                <a:spcPct val="20000"/>
              </a:spcBef>
              <a:spcAft>
                <a:spcPts val="0"/>
              </a:spcAft>
              <a:buClrTx/>
              <a:buSzPct val="90000"/>
              <a:tabLst/>
            </a:pPr>
            <a:r>
              <a:rPr lang="en-US"/>
              <a:t>Fourth level</a:t>
            </a:r>
          </a:p>
          <a:p>
            <a:pPr marL="1311144" marR="0" lvl="4" indent="-457154" algn="l" defTabSz="932649" rtl="0" eaLnBrk="1" fontAlgn="auto" latinLnBrk="0" hangingPunct="1">
              <a:lnSpc>
                <a:spcPct val="90000"/>
              </a:lnSpc>
              <a:spcBef>
                <a:spcPct val="20000"/>
              </a:spcBef>
              <a:spcAft>
                <a:spcPts val="0"/>
              </a:spcAft>
              <a:buClrTx/>
              <a:buSzPct val="90000"/>
              <a:tabLst/>
            </a:pPr>
            <a:r>
              <a:rPr lang="en-US"/>
              <a:t>Fifth level</a:t>
            </a:r>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73560360"/>
      </p:ext>
    </p:extLst>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426995" marR="0" lvl="1" indent="-171433"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39699" marR="0" lvl="2" indent="-188894"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28592" marR="0" lvl="3" indent="-176195"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23836" marR="0" lvl="4" indent="-16984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0621397"/>
      </p:ext>
    </p:extLst>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08676088"/>
      </p:ext>
    </p:extLst>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9408520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366169" y="1211287"/>
            <a:ext cx="5608081" cy="1812804"/>
          </a:xfrm>
        </p:spPr>
        <p:txBody>
          <a:bodyPr wrap="square">
            <a:spAutoFit/>
          </a:bodyPr>
          <a:lstStyle>
            <a:lvl1pPr marL="0" indent="0">
              <a:spcBef>
                <a:spcPts val="1224"/>
              </a:spcBef>
              <a:buClr>
                <a:schemeClr val="tx1"/>
              </a:buClr>
              <a:buFont typeface="Wingdings" pitchFamily="2" charset="2"/>
              <a:buNone/>
              <a:defRPr sz="3200"/>
            </a:lvl1pPr>
            <a:lvl2pPr marL="0" indent="0">
              <a:buNone/>
              <a:defRPr sz="1800"/>
            </a:lvl2pPr>
            <a:lvl3pPr marL="231738" indent="0">
              <a:buNone/>
              <a:tabLst/>
              <a:defRPr sz="1800"/>
            </a:lvl3pPr>
            <a:lvl4pPr marL="460302" indent="0">
              <a:buNone/>
              <a:defRPr sz="1600"/>
            </a:lvl4pPr>
            <a:lvl5pPr marL="685691" indent="0">
              <a:buNone/>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61209" y="1211287"/>
            <a:ext cx="5608081" cy="1812804"/>
          </a:xfrm>
        </p:spPr>
        <p:txBody>
          <a:bodyPr wrap="square">
            <a:spAutoFit/>
          </a:bodyPr>
          <a:lstStyle>
            <a:lvl1pPr marL="0" indent="0">
              <a:spcBef>
                <a:spcPts val="1224"/>
              </a:spcBef>
              <a:buClr>
                <a:schemeClr val="tx1"/>
              </a:buClr>
              <a:buFont typeface="Wingdings" pitchFamily="2" charset="2"/>
              <a:buNone/>
              <a:defRPr sz="3200"/>
            </a:lvl1pPr>
            <a:lvl2pPr marL="0" indent="0">
              <a:buNone/>
              <a:defRPr sz="1800"/>
            </a:lvl2pPr>
            <a:lvl3pPr marL="231738" indent="0">
              <a:buNone/>
              <a:tabLst/>
              <a:defRPr sz="1800"/>
            </a:lvl3pPr>
            <a:lvl4pPr marL="460302" indent="0">
              <a:buNone/>
              <a:defRPr sz="1600"/>
            </a:lvl4pPr>
            <a:lvl5pPr marL="685691" indent="0">
              <a:buNone/>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25547241"/>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86555684"/>
      </p:ext>
    </p:extLst>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34353815"/>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8171252"/>
      </p:ext>
    </p:extLst>
  </p:cSld>
  <p:clrMapOvr>
    <a:masterClrMapping/>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47322889"/>
      </p:ext>
    </p:extLst>
  </p:cSld>
  <p:clrMapOvr>
    <a:masterClrMapping/>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6427259"/>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108" y="2336981"/>
            <a:ext cx="10453978"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641917" y="4490905"/>
            <a:ext cx="11151054" cy="2206758"/>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34936143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66774"/>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495687"/>
      </p:ext>
    </p:extLst>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555339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72372344"/>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365597" y="1211287"/>
            <a:ext cx="5608081" cy="1812804"/>
          </a:xfrm>
        </p:spPr>
        <p:txBody>
          <a:bodyPr wrap="square">
            <a:spAutoFit/>
          </a:bodyPr>
          <a:lstStyle>
            <a:lvl1pPr marL="287293" indent="-287293">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61209" y="1211287"/>
            <a:ext cx="5608081" cy="1812804"/>
          </a:xfrm>
        </p:spPr>
        <p:txBody>
          <a:bodyPr wrap="square">
            <a:spAutoFit/>
          </a:bodyPr>
          <a:lstStyle>
            <a:lvl1pPr marL="287293" indent="-287293">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Interior1">
    <p:spTree>
      <p:nvGrpSpPr>
        <p:cNvPr id="1" name=""/>
        <p:cNvGrpSpPr/>
        <p:nvPr/>
      </p:nvGrpSpPr>
      <p:grpSpPr>
        <a:xfrm>
          <a:off x="0" y="0"/>
          <a:ext cx="0" cy="0"/>
          <a:chOff x="0" y="0"/>
          <a:chExt cx="0" cy="0"/>
        </a:xfrm>
      </p:grpSpPr>
      <p:sp>
        <p:nvSpPr>
          <p:cNvPr id="13" name="Content Placeholder 2"/>
          <p:cNvSpPr>
            <a:spLocks noGrp="1"/>
          </p:cNvSpPr>
          <p:nvPr>
            <p:ph idx="1" hasCustomPrompt="1"/>
          </p:nvPr>
        </p:nvSpPr>
        <p:spPr>
          <a:xfrm>
            <a:off x="151623" y="1384413"/>
            <a:ext cx="12164837" cy="2490233"/>
          </a:xfrm>
          <a:prstGeom prst="rect">
            <a:avLst/>
          </a:prstGeom>
        </p:spPr>
        <p:txBody>
          <a:bodyPr lIns="182880" tIns="182880" rIns="182880" bIns="182880"/>
          <a:lstStyle>
            <a:lvl1pPr marL="0" indent="0">
              <a:spcBef>
                <a:spcPts val="1360"/>
              </a:spcBef>
              <a:buFont typeface="Arial"/>
              <a:buNone/>
              <a:defRPr sz="3264" baseline="0">
                <a:solidFill>
                  <a:schemeClr val="tx1"/>
                </a:solidFill>
                <a:latin typeface="Segoe UI Light"/>
                <a:cs typeface="Segoe UI Light"/>
              </a:defRPr>
            </a:lvl1pPr>
            <a:lvl2pPr marL="901442" indent="-466263">
              <a:spcBef>
                <a:spcPts val="1360"/>
              </a:spcBef>
              <a:buFont typeface="Arial" panose="020B0604020202020204" pitchFamily="34" charset="0"/>
              <a:buChar char="•"/>
              <a:defRPr sz="3264">
                <a:solidFill>
                  <a:schemeClr val="tx1"/>
                </a:solidFill>
                <a:latin typeface="Segoe UI Light"/>
                <a:cs typeface="Segoe UI Light"/>
              </a:defRPr>
            </a:lvl2pPr>
            <a:lvl3pPr marL="1243369">
              <a:spcBef>
                <a:spcPts val="1360"/>
              </a:spcBef>
              <a:buFont typeface="Arial"/>
              <a:buChar char="•"/>
              <a:defRPr sz="2992">
                <a:solidFill>
                  <a:schemeClr val="tx1"/>
                </a:solidFill>
                <a:latin typeface="Segoe UI Light"/>
                <a:cs typeface="Segoe UI Light"/>
              </a:defRPr>
            </a:lvl3pPr>
            <a:lvl4pPr marL="1740716">
              <a:spcBef>
                <a:spcPts val="1360"/>
              </a:spcBef>
              <a:buFont typeface="Arial"/>
              <a:buChar char="•"/>
              <a:defRPr sz="2720" baseline="0">
                <a:solidFill>
                  <a:schemeClr val="tx1"/>
                </a:solidFill>
                <a:latin typeface="Segoe UI Light"/>
                <a:cs typeface="Segoe UI Light"/>
              </a:defRPr>
            </a:lvl4pPr>
            <a:lvl5pPr marL="1989389" indent="248674">
              <a:spcBef>
                <a:spcPts val="1360"/>
              </a:spcBef>
              <a:buFont typeface="Arial"/>
              <a:buChar char="•"/>
              <a:tabLst>
                <a:tab pos="2178054" algn="l"/>
              </a:tabLst>
              <a:defRPr sz="2448" baseline="0">
                <a:solidFill>
                  <a:schemeClr val="tx1"/>
                </a:solidFill>
                <a:latin typeface="Segoe UI Light"/>
                <a:cs typeface="Segoe UI Light"/>
              </a:defRPr>
            </a:lvl5pPr>
          </a:lstStyle>
          <a:p>
            <a:pPr lvl="1"/>
            <a:r>
              <a:rPr lang="en-US"/>
              <a:t>Bullet first level</a:t>
            </a:r>
          </a:p>
          <a:p>
            <a:pPr lvl="2"/>
            <a:r>
              <a:rPr lang="en-US"/>
              <a:t>Bullet second level</a:t>
            </a:r>
          </a:p>
          <a:p>
            <a:pPr lvl="3"/>
            <a:r>
              <a:rPr lang="en-US"/>
              <a:t>Bullet third level</a:t>
            </a:r>
          </a:p>
          <a:p>
            <a:pPr lvl="4"/>
            <a:r>
              <a:rPr lang="en-US"/>
              <a:t>Bullet fourth level</a:t>
            </a:r>
          </a:p>
        </p:txBody>
      </p:sp>
      <p:sp>
        <p:nvSpPr>
          <p:cNvPr id="2" name="Title 1"/>
          <p:cNvSpPr>
            <a:spLocks noGrp="1"/>
          </p:cNvSpPr>
          <p:nvPr>
            <p:ph type="title"/>
          </p:nvPr>
        </p:nvSpPr>
        <p:spPr>
          <a:xfrm>
            <a:off x="151623" y="2"/>
            <a:ext cx="10725091" cy="1351411"/>
          </a:xfrm>
        </p:spPr>
        <p:txBody>
          <a:bodyPr/>
          <a:lstStyle/>
          <a:p>
            <a:r>
              <a:rPr lang="en-US"/>
              <a:t>Click to edit Master title style</a:t>
            </a:r>
          </a:p>
        </p:txBody>
      </p:sp>
    </p:spTree>
    <p:extLst>
      <p:ext uri="{BB962C8B-B14F-4D97-AF65-F5344CB8AC3E}">
        <p14:creationId xmlns:p14="http://schemas.microsoft.com/office/powerpoint/2010/main" val="216667587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09646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66383" y="6209084"/>
            <a:ext cx="1447909" cy="310896"/>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172" y="6240963"/>
            <a:ext cx="1278347" cy="274137"/>
          </a:xfrm>
          <a:prstGeom prst="rect">
            <a:avLst/>
          </a:prstGeom>
        </p:spPr>
      </p:pic>
      <p:sp>
        <p:nvSpPr>
          <p:cNvPr id="8" name="Title 1"/>
          <p:cNvSpPr>
            <a:spLocks noGrp="1"/>
          </p:cNvSpPr>
          <p:nvPr>
            <p:ph type="title" hasCustomPrompt="1"/>
          </p:nvPr>
        </p:nvSpPr>
        <p:spPr bwMode="white">
          <a:xfrm>
            <a:off x="274667" y="1679645"/>
            <a:ext cx="914276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666" y="3509753"/>
            <a:ext cx="7314204"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44272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19951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082630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80325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5963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43851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8402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22509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4" name="Text Placeholder 3"/>
          <p:cNvSpPr>
            <a:spLocks noGrp="1"/>
          </p:cNvSpPr>
          <p:nvPr>
            <p:ph type="body" sz="quarter" idx="10"/>
          </p:nvPr>
        </p:nvSpPr>
        <p:spPr>
          <a:xfrm>
            <a:off x="366003" y="1211287"/>
            <a:ext cx="5608081" cy="1812804"/>
          </a:xfrm>
        </p:spPr>
        <p:txBody>
          <a:bodyPr wrap="square">
            <a:spAutoFit/>
          </a:bodyPr>
          <a:lstStyle>
            <a:lvl1pPr marL="287293" indent="-287293">
              <a:spcBef>
                <a:spcPts val="1224"/>
              </a:spcBef>
              <a:buClr>
                <a:schemeClr val="tx1"/>
              </a:buClr>
              <a:buFont typeface="Arial" pitchFamily="34" charset="0"/>
              <a:buChar char="•"/>
              <a:defRPr sz="3200"/>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61209" y="1211287"/>
            <a:ext cx="5608081" cy="1812804"/>
          </a:xfrm>
        </p:spPr>
        <p:txBody>
          <a:bodyPr wrap="square">
            <a:spAutoFit/>
          </a:bodyPr>
          <a:lstStyle>
            <a:lvl1pPr marL="287293" indent="-287293">
              <a:spcBef>
                <a:spcPts val="1224"/>
              </a:spcBef>
              <a:buClr>
                <a:schemeClr val="tx1"/>
              </a:buClr>
              <a:buFont typeface="Arial" pitchFamily="34" charset="0"/>
              <a:buChar char="•"/>
              <a:defRPr sz="3200"/>
            </a:lvl1pPr>
            <a:lvl2pPr marL="531081" indent="-233158">
              <a:defRPr sz="1800"/>
            </a:lvl2pPr>
            <a:lvl3pPr marL="699475" indent="-168392">
              <a:tabLst/>
              <a:defRPr sz="1800"/>
            </a:lvl3pPr>
            <a:lvl4pPr marL="880818" indent="-181345">
              <a:defRPr sz="1600"/>
            </a:lvl4pPr>
            <a:lvl5pPr marL="1049211" indent="-168392">
              <a:tabLs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47786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6114005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724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8228548"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1670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8228548"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54601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8067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89381">
                      <a:schemeClr val="tx1"/>
                    </a:gs>
                    <a:gs pos="67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96351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695243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6818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28718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901390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142" y="479425"/>
            <a:ext cx="1449754" cy="306604"/>
          </a:xfrm>
          <a:prstGeom prst="rect">
            <a:avLst/>
          </a:prstGeom>
        </p:spPr>
      </p:pic>
    </p:spTree>
    <p:extLst>
      <p:ext uri="{BB962C8B-B14F-4D97-AF65-F5344CB8AC3E}">
        <p14:creationId xmlns:p14="http://schemas.microsoft.com/office/powerpoint/2010/main" val="3814920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635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571826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3107608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213005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206007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815093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1695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1713682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383" y="6209084"/>
            <a:ext cx="1447909" cy="310896"/>
          </a:xfrm>
          <a:prstGeom prst="rect">
            <a:avLst/>
          </a:prstGeom>
        </p:spPr>
      </p:pic>
    </p:spTree>
    <p:extLst>
      <p:ext uri="{BB962C8B-B14F-4D97-AF65-F5344CB8AC3E}">
        <p14:creationId xmlns:p14="http://schemas.microsoft.com/office/powerpoint/2010/main" val="626722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4.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16.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41" Type="http://schemas.openxmlformats.org/officeDocument/2006/relationships/theme" Target="../theme/theme5.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slideLayout" Target="../slideLayouts/slideLayout160.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theme" Target="../theme/theme7.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slideLayout" Target="../slideLayouts/slideLayout188.xml"/><Relationship Id="rId26" Type="http://schemas.openxmlformats.org/officeDocument/2006/relationships/slideLayout" Target="../slideLayouts/slideLayout196.xml"/><Relationship Id="rId3" Type="http://schemas.openxmlformats.org/officeDocument/2006/relationships/slideLayout" Target="../slideLayouts/slideLayout173.xml"/><Relationship Id="rId21" Type="http://schemas.openxmlformats.org/officeDocument/2006/relationships/slideLayout" Target="../slideLayouts/slideLayout191.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5" Type="http://schemas.openxmlformats.org/officeDocument/2006/relationships/slideLayout" Target="../slideLayouts/slideLayout195.xml"/><Relationship Id="rId33" Type="http://schemas.openxmlformats.org/officeDocument/2006/relationships/image" Target="../media/image47.png"/><Relationship Id="rId2" Type="http://schemas.openxmlformats.org/officeDocument/2006/relationships/slideLayout" Target="../slideLayouts/slideLayout172.xml"/><Relationship Id="rId16" Type="http://schemas.openxmlformats.org/officeDocument/2006/relationships/slideLayout" Target="../slideLayouts/slideLayout186.xml"/><Relationship Id="rId20" Type="http://schemas.openxmlformats.org/officeDocument/2006/relationships/slideLayout" Target="../slideLayouts/slideLayout190.xml"/><Relationship Id="rId29" Type="http://schemas.openxmlformats.org/officeDocument/2006/relationships/slideLayout" Target="../slideLayouts/slideLayout199.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24" Type="http://schemas.openxmlformats.org/officeDocument/2006/relationships/slideLayout" Target="../slideLayouts/slideLayout194.xml"/><Relationship Id="rId32" Type="http://schemas.openxmlformats.org/officeDocument/2006/relationships/theme" Target="../theme/theme8.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23" Type="http://schemas.openxmlformats.org/officeDocument/2006/relationships/slideLayout" Target="../slideLayouts/slideLayout193.xml"/><Relationship Id="rId28" Type="http://schemas.openxmlformats.org/officeDocument/2006/relationships/slideLayout" Target="../slideLayouts/slideLayout198.xml"/><Relationship Id="rId10" Type="http://schemas.openxmlformats.org/officeDocument/2006/relationships/slideLayout" Target="../slideLayouts/slideLayout180.xml"/><Relationship Id="rId19" Type="http://schemas.openxmlformats.org/officeDocument/2006/relationships/slideLayout" Target="../slideLayouts/slideLayout189.xml"/><Relationship Id="rId31" Type="http://schemas.openxmlformats.org/officeDocument/2006/relationships/slideLayout" Target="../slideLayouts/slideLayout201.xml"/><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 Id="rId22" Type="http://schemas.openxmlformats.org/officeDocument/2006/relationships/slideLayout" Target="../slideLayouts/slideLayout192.xml"/><Relationship Id="rId27" Type="http://schemas.openxmlformats.org/officeDocument/2006/relationships/slideLayout" Target="../slideLayouts/slideLayout197.xml"/><Relationship Id="rId30" Type="http://schemas.openxmlformats.org/officeDocument/2006/relationships/slideLayout" Target="../slideLayouts/slideLayout20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9.xml"/><Relationship Id="rId13" Type="http://schemas.openxmlformats.org/officeDocument/2006/relationships/theme" Target="../theme/theme9.xml"/><Relationship Id="rId18" Type="http://schemas.openxmlformats.org/officeDocument/2006/relationships/image" Target="../media/image53.png"/><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slideLayout" Target="../slideLayouts/slideLayout213.xml"/><Relationship Id="rId17" Type="http://schemas.openxmlformats.org/officeDocument/2006/relationships/image" Target="../media/image52.emf"/><Relationship Id="rId2" Type="http://schemas.openxmlformats.org/officeDocument/2006/relationships/slideLayout" Target="../slideLayouts/slideLayout203.xml"/><Relationship Id="rId16" Type="http://schemas.openxmlformats.org/officeDocument/2006/relationships/oleObject" Target="../embeddings/oleObject1.bin"/><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5" Type="http://schemas.openxmlformats.org/officeDocument/2006/relationships/tags" Target="../tags/tag1.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087" r:id="rId2"/>
    <p:sldLayoutId id="2147484107" r:id="rId3"/>
    <p:sldLayoutId id="2147484086" r:id="rId4"/>
    <p:sldLayoutId id="2147484099" r:id="rId5"/>
    <p:sldLayoutId id="2147484100" r:id="rId6"/>
    <p:sldLayoutId id="2147484106" r:id="rId7"/>
    <p:sldLayoutId id="2147484089" r:id="rId8"/>
    <p:sldLayoutId id="2147484092" r:id="rId9"/>
    <p:sldLayoutId id="2147484130" r:id="rId10"/>
    <p:sldLayoutId id="2147484093" r:id="rId11"/>
    <p:sldLayoutId id="2147484195" r:id="rId12"/>
    <p:sldLayoutId id="2147484290" r:id="rId13"/>
    <p:sldLayoutId id="2147484411" r:id="rId14"/>
    <p:sldLayoutId id="2147484452" r:id="rId15"/>
    <p:sldLayoutId id="2147484498" r:id="rId16"/>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228302"/>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767391"/>
      </p:ext>
    </p:extLst>
  </p:cSld>
  <p:clrMap bg1="dk1" tx1="lt1" bg2="dk2" tx2="lt2" accent1="accent1" accent2="accent2" accent3="accent3" accent4="accent4" accent5="accent5" accent6="accent6" hlink="hlink" folHlink="folHlink"/>
  <p:sldLayoutIdLst>
    <p:sldLayoutId id="2147484292" r:id="rId1"/>
    <p:sldLayoutId id="2147484293" r:id="rId2"/>
    <p:sldLayoutId id="2147484294" r:id="rId3"/>
    <p:sldLayoutId id="2147484295" r:id="rId4"/>
    <p:sldLayoutId id="2147484296" r:id="rId5"/>
    <p:sldLayoutId id="2147484297" r:id="rId6"/>
    <p:sldLayoutId id="2147484298" r:id="rId7"/>
    <p:sldLayoutId id="2147484299" r:id="rId8"/>
    <p:sldLayoutId id="2147484300" r:id="rId9"/>
    <p:sldLayoutId id="2147484301" r:id="rId10"/>
    <p:sldLayoutId id="2147484302" r:id="rId11"/>
    <p:sldLayoutId id="2147484303" r:id="rId12"/>
    <p:sldLayoutId id="2147484304" r:id="rId1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72"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 name="Group 4"/>
          <p:cNvGrpSpPr/>
          <p:nvPr userDrawn="1"/>
        </p:nvGrpSpPr>
        <p:grpSpPr>
          <a:xfrm>
            <a:off x="12612584" y="-8396"/>
            <a:ext cx="960287"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G:45 B:145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32200"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50 G:20 B:90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a:gradFill>
                        <a:gsLst>
                          <a:gs pos="1775">
                            <a:schemeClr val="bg1"/>
                          </a:gs>
                          <a:gs pos="14000">
                            <a:schemeClr val="bg1"/>
                          </a:gs>
                        </a:gsLst>
                        <a:lin ang="5400000" scaled="0"/>
                      </a:gradFill>
                      <a:ea typeface="Segoe UI" pitchFamily="34" charset="0"/>
                      <a:cs typeface="Segoe UI" pitchFamily="34" charset="0"/>
                    </a:rPr>
                    <a:t>R:</a:t>
                  </a:r>
                  <a:r>
                    <a:rPr lang="en-US" sz="500" baseline="0">
                      <a:gradFill>
                        <a:gsLst>
                          <a:gs pos="1775">
                            <a:schemeClr val="bg1"/>
                          </a:gs>
                          <a:gs pos="14000">
                            <a:schemeClr val="bg1"/>
                          </a:gs>
                        </a:gsLst>
                        <a:lin ang="5400000" scaled="0"/>
                      </a:gradFill>
                      <a:ea typeface="Segoe UI" pitchFamily="34" charset="0"/>
                      <a:cs typeface="Segoe UI" pitchFamily="34" charset="0"/>
                    </a:rPr>
                    <a:t>0 G:32 B:80</a:t>
                  </a:r>
                  <a:endParaRPr lang="en-US" sz="50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32200"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180 G:0 B:158</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00"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32200" fontAlgn="base">
                <a:lnSpc>
                  <a:spcPct val="100000"/>
                </a:lnSpc>
                <a:spcBef>
                  <a:spcPct val="0"/>
                </a:spcBef>
                <a:spcAft>
                  <a:spcPct val="0"/>
                </a:spcAft>
              </a:pPr>
              <a:r>
                <a:rPr lang="en-US" sz="500">
                  <a:gradFill>
                    <a:gsLst>
                      <a:gs pos="18584">
                        <a:srgbClr val="FFFFFF"/>
                      </a:gs>
                      <a:gs pos="52000">
                        <a:srgbClr val="FFFFFF"/>
                      </a:gs>
                    </a:gsLst>
                    <a:lin ang="5400000" scaled="0"/>
                  </a:gradFill>
                  <a:ea typeface="Segoe UI" pitchFamily="34" charset="0"/>
                  <a:cs typeface="Segoe UI" pitchFamily="34" charset="0"/>
                </a:rPr>
                <a:t>R:0</a:t>
              </a:r>
              <a:r>
                <a:rPr lang="en-US" sz="500" baseline="0">
                  <a:gradFill>
                    <a:gsLst>
                      <a:gs pos="18584">
                        <a:srgbClr val="FFFFFF"/>
                      </a:gs>
                      <a:gs pos="52000">
                        <a:srgbClr val="FFFFFF"/>
                      </a:gs>
                    </a:gsLst>
                    <a:lin ang="5400000" scaled="0"/>
                  </a:gradFill>
                  <a:ea typeface="Segoe UI" pitchFamily="34" charset="0"/>
                  <a:cs typeface="Segoe UI" pitchFamily="34" charset="0"/>
                </a:rPr>
                <a:t> G:24 B:143</a:t>
              </a:r>
              <a:endParaRPr lang="en-US" sz="50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00"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32200" fontAlgn="base">
                <a:lnSpc>
                  <a:spcPct val="100000"/>
                </a:lnSpc>
                <a:spcBef>
                  <a:spcPct val="0"/>
                </a:spcBef>
                <a:spcAft>
                  <a:spcPct val="0"/>
                </a:spcAft>
              </a:pPr>
              <a:r>
                <a:rPr lang="en-US" sz="500">
                  <a:gradFill>
                    <a:gsLst>
                      <a:gs pos="66272">
                        <a:srgbClr val="000000"/>
                      </a:gs>
                      <a:gs pos="44000">
                        <a:srgbClr val="000000"/>
                      </a:gs>
                    </a:gsLst>
                    <a:lin ang="5400000" scaled="1"/>
                  </a:gradFill>
                  <a:ea typeface="Segoe UI" pitchFamily="34" charset="0"/>
                  <a:cs typeface="Segoe UI" pitchFamily="34" charset="0"/>
                </a:rPr>
                <a:t>R:0</a:t>
              </a:r>
              <a:r>
                <a:rPr lang="en-US" sz="500" baseline="0">
                  <a:gradFill>
                    <a:gsLst>
                      <a:gs pos="66272">
                        <a:srgbClr val="000000"/>
                      </a:gs>
                      <a:gs pos="44000">
                        <a:srgbClr val="000000"/>
                      </a:gs>
                    </a:gsLst>
                    <a:lin ang="5400000" scaled="1"/>
                  </a:gradFill>
                  <a:ea typeface="Segoe UI" pitchFamily="34" charset="0"/>
                  <a:cs typeface="Segoe UI" pitchFamily="34" charset="0"/>
                </a:rPr>
                <a:t> G:188 B:242</a:t>
              </a:r>
              <a:endParaRPr lang="en-US" sz="50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4169390877"/>
      </p:ext>
    </p:extLst>
  </p:cSld>
  <p:clrMap bg1="lt1" tx1="dk1" bg2="lt2" tx2="dk2" accent1="accent1" accent2="accent2" accent3="accent3" accent4="accent4" accent5="accent5" accent6="accent6" hlink="hlink" folHlink="folHlink"/>
  <p:sldLayoutIdLst>
    <p:sldLayoutId id="2147484306" r:id="rId1"/>
    <p:sldLayoutId id="2147484307" r:id="rId2"/>
    <p:sldLayoutId id="2147484308" r:id="rId3"/>
    <p:sldLayoutId id="2147484309" r:id="rId4"/>
    <p:sldLayoutId id="2147484310" r:id="rId5"/>
    <p:sldLayoutId id="2147484311" r:id="rId6"/>
    <p:sldLayoutId id="2147484312" r:id="rId7"/>
    <p:sldLayoutId id="2147484313" r:id="rId8"/>
    <p:sldLayoutId id="2147484314" r:id="rId9"/>
    <p:sldLayoutId id="2147484315" r:id="rId10"/>
    <p:sldLayoutId id="2147484316" r:id="rId11"/>
    <p:sldLayoutId id="2147484317" r:id="rId12"/>
    <p:sldLayoutId id="2147484318" r:id="rId13"/>
    <p:sldLayoutId id="2147484319" r:id="rId14"/>
    <p:sldLayoutId id="2147484320" r:id="rId15"/>
    <p:sldLayoutId id="2147484321" r:id="rId16"/>
    <p:sldLayoutId id="2147484322" r:id="rId17"/>
    <p:sldLayoutId id="2147484323" r:id="rId18"/>
    <p:sldLayoutId id="2147484324" r:id="rId19"/>
    <p:sldLayoutId id="2147484325" r:id="rId20"/>
    <p:sldLayoutId id="2147484326" r:id="rId21"/>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56890739"/>
      </p:ext>
    </p:extLst>
  </p:cSld>
  <p:clrMap bg1="lt1" tx1="dk1" bg2="lt2" tx2="dk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 id="2147484341" r:id="rId14"/>
    <p:sldLayoutId id="2147484342" r:id="rId15"/>
    <p:sldLayoutId id="2147484343" r:id="rId16"/>
    <p:sldLayoutId id="2147484344" r:id="rId17"/>
    <p:sldLayoutId id="2147484345" r:id="rId18"/>
    <p:sldLayoutId id="2147484346" r:id="rId19"/>
    <p:sldLayoutId id="2147484347" r:id="rId20"/>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3" name="Group 2"/>
          <p:cNvGrpSpPr/>
          <p:nvPr userDrawn="1"/>
        </p:nvGrpSpPr>
        <p:grpSpPr>
          <a:xfrm>
            <a:off x="12617354" y="-8395"/>
            <a:ext cx="955519"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238502174"/>
      </p:ext>
    </p:extLst>
  </p:cSld>
  <p:clrMap bg1="lt1" tx1="dk1" bg2="lt2" tx2="dk2" accent1="accent1" accent2="accent2" accent3="accent3" accent4="accent4" accent5="accent5" accent6="accent6" hlink="hlink" folHlink="folHlink"/>
  <p:sldLayoutIdLst>
    <p:sldLayoutId id="2147484349" r:id="rId1"/>
    <p:sldLayoutId id="2147484350" r:id="rId2"/>
    <p:sldLayoutId id="2147484351" r:id="rId3"/>
    <p:sldLayoutId id="2147484352" r:id="rId4"/>
    <p:sldLayoutId id="2147484353" r:id="rId5"/>
    <p:sldLayoutId id="2147484354" r:id="rId6"/>
    <p:sldLayoutId id="2147484355" r:id="rId7"/>
    <p:sldLayoutId id="2147484356" r:id="rId8"/>
    <p:sldLayoutId id="2147484357" r:id="rId9"/>
    <p:sldLayoutId id="2147484358" r:id="rId10"/>
    <p:sldLayoutId id="2147484359" r:id="rId11"/>
    <p:sldLayoutId id="2147484360" r:id="rId12"/>
    <p:sldLayoutId id="2147484361" r:id="rId13"/>
    <p:sldLayoutId id="2147484362" r:id="rId14"/>
    <p:sldLayoutId id="2147484363" r:id="rId15"/>
    <p:sldLayoutId id="2147484364" r:id="rId16"/>
    <p:sldLayoutId id="2147484365" r:id="rId17"/>
    <p:sldLayoutId id="2147484366" r:id="rId18"/>
    <p:sldLayoutId id="2147484367" r:id="rId19"/>
    <p:sldLayoutId id="2147484368" r:id="rId20"/>
    <p:sldLayoutId id="2147484369" r:id="rId21"/>
    <p:sldLayoutId id="2147484370" r:id="rId22"/>
    <p:sldLayoutId id="2147484371" r:id="rId23"/>
    <p:sldLayoutId id="2147484372" r:id="rId24"/>
    <p:sldLayoutId id="2147484373" r:id="rId25"/>
    <p:sldLayoutId id="2147484374" r:id="rId26"/>
    <p:sldLayoutId id="2147484375" r:id="rId27"/>
    <p:sldLayoutId id="2147484376" r:id="rId28"/>
    <p:sldLayoutId id="2147484377" r:id="rId29"/>
    <p:sldLayoutId id="2147484378" r:id="rId30"/>
    <p:sldLayoutId id="2147484379" r:id="rId31"/>
    <p:sldLayoutId id="2147484380" r:id="rId32"/>
    <p:sldLayoutId id="2147484381" r:id="rId33"/>
    <p:sldLayoutId id="2147484382" r:id="rId34"/>
    <p:sldLayoutId id="2147484383" r:id="rId35"/>
    <p:sldLayoutId id="2147484384" r:id="rId36"/>
    <p:sldLayoutId id="2147484385" r:id="rId37"/>
    <p:sldLayoutId id="2147484386" r:id="rId38"/>
    <p:sldLayoutId id="2147484387" r:id="rId39"/>
    <p:sldLayoutId id="2147484388" r:id="rId40"/>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7354" y="-8395"/>
            <a:ext cx="955519"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err="1">
                    <a:gradFill>
                      <a:gsLst>
                        <a:gs pos="0">
                          <a:srgbClr val="FFFFFF"/>
                        </a:gs>
                        <a:gs pos="100000">
                          <a:srgbClr val="FFFFFF"/>
                        </a:gs>
                      </a:gsLst>
                      <a:lin ang="5400000" scaled="0"/>
                    </a:gradFill>
                    <a:latin typeface="+mn-lt"/>
                    <a:ea typeface="Segoe UI" pitchFamily="34" charset="0"/>
                    <a:cs typeface="Segoe UI" pitchFamily="34" charset="0"/>
                  </a:rPr>
                  <a:t>Oragen</a:t>
                </a:r>
                <a:endParaRPr lang="en-US" sz="500" b="1" kern="1200" baseline="0">
                  <a:gradFill>
                    <a:gsLst>
                      <a:gs pos="0">
                        <a:srgbClr val="FFFFFF"/>
                      </a:gs>
                      <a:gs pos="100000">
                        <a:srgbClr val="FFFFFF"/>
                      </a:gs>
                    </a:gsLst>
                    <a:lin ang="5400000" scaled="0"/>
                  </a:gradFill>
                  <a:latin typeface="+mn-lt"/>
                  <a:ea typeface="Segoe UI" pitchFamily="34" charset="0"/>
                  <a:cs typeface="Segoe UI" pitchFamily="34" charset="0"/>
                </a:endParaRP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G:120 B:215</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Light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R:16</a:t>
              </a:r>
              <a:r>
                <a:rPr lang="en-US" sz="500" baseline="0">
                  <a:gradFill>
                    <a:gsLst>
                      <a:gs pos="2092">
                        <a:srgbClr val="F8F8F8"/>
                      </a:gs>
                      <a:gs pos="10042">
                        <a:srgbClr val="F8F8F8"/>
                      </a:gs>
                    </a:gsLst>
                    <a:lin ang="5400000" scaled="0"/>
                  </a:gradFill>
                  <a:ea typeface="Segoe UI" pitchFamily="34" charset="0"/>
                  <a:cs typeface="Segoe UI" pitchFamily="34" charset="0"/>
                </a:rPr>
                <a:t>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3056929655"/>
      </p:ext>
    </p:extLst>
  </p:cSld>
  <p:clrMap bg1="lt1" tx1="dk1" bg2="lt2" tx2="dk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p:nvGrpSpPr>
        <p:grpSpPr>
          <a:xfrm>
            <a:off x="12617354" y="-8395"/>
            <a:ext cx="955519"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dirty="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dirty="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dirty="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dirty="0">
                    <a:gradFill>
                      <a:gsLst>
                        <a:gs pos="37168">
                          <a:srgbClr val="292929"/>
                        </a:gs>
                        <a:gs pos="72000">
                          <a:srgbClr val="292929"/>
                        </a:gs>
                      </a:gsLst>
                      <a:lin ang="5400000" scaled="0"/>
                    </a:gradFill>
                    <a:ea typeface="Segoe UI" pitchFamily="34" charset="0"/>
                    <a:cs typeface="Segoe UI" pitchFamily="34" charset="0"/>
                  </a:rPr>
                  <a:t>R:</a:t>
                </a:r>
                <a:r>
                  <a:rPr lang="en-US" sz="500" baseline="0" dirty="0">
                    <a:gradFill>
                      <a:gsLst>
                        <a:gs pos="37168">
                          <a:srgbClr val="292929"/>
                        </a:gs>
                        <a:gs pos="72000">
                          <a:srgbClr val="292929"/>
                        </a:gs>
                      </a:gsLst>
                      <a:lin ang="5400000" scaled="0"/>
                    </a:gradFill>
                    <a:ea typeface="Segoe UI" pitchFamily="34" charset="0"/>
                    <a:cs typeface="Segoe UI" pitchFamily="34" charset="0"/>
                  </a:rPr>
                  <a:t>210 G:210 B:210</a:t>
                </a:r>
                <a:endParaRPr lang="en-US" sz="500" dirty="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dirty="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168 G:0 B:0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dirty="0">
                  <a:gradFill>
                    <a:gsLst>
                      <a:gs pos="37168">
                        <a:srgbClr val="161616"/>
                      </a:gs>
                      <a:gs pos="72000">
                        <a:srgbClr val="161616"/>
                      </a:gs>
                    </a:gsLst>
                    <a:lin ang="5400000" scaled="0"/>
                  </a:gradFill>
                  <a:ea typeface="Segoe UI" pitchFamily="34" charset="0"/>
                  <a:cs typeface="Segoe UI" pitchFamily="34" charset="0"/>
                </a:rPr>
                <a:t>R:16</a:t>
              </a:r>
              <a:r>
                <a:rPr lang="en-US" sz="500" baseline="0" dirty="0">
                  <a:gradFill>
                    <a:gsLst>
                      <a:gs pos="37168">
                        <a:srgbClr val="161616"/>
                      </a:gs>
                      <a:gs pos="72000">
                        <a:srgbClr val="161616"/>
                      </a:gs>
                    </a:gsLst>
                    <a:lin ang="5400000" scaled="0"/>
                  </a:gradFill>
                  <a:ea typeface="Segoe UI" pitchFamily="34" charset="0"/>
                  <a:cs typeface="Segoe UI" pitchFamily="34" charset="0"/>
                </a:rPr>
                <a:t> G:124 B:16</a:t>
              </a:r>
              <a:endParaRPr lang="en-US" sz="500" dirty="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1500086737"/>
      </p:ext>
    </p:extLst>
  </p:cSld>
  <p:clrMap bg1="lt1" tx1="dk1" bg2="lt2" tx2="dk2" accent1="accent1" accent2="accent2" accent3="accent3" accent4="accent4" accent5="accent5" accent6="accent6" hlink="hlink" folHlink="folHlink"/>
  <p:sldLayoutIdLst>
    <p:sldLayoutId id="2147484413" r:id="rId1"/>
    <p:sldLayoutId id="2147484414" r:id="rId2"/>
    <p:sldLayoutId id="2147484415" r:id="rId3"/>
    <p:sldLayoutId id="2147484416" r:id="rId4"/>
    <p:sldLayoutId id="2147484417" r:id="rId5"/>
    <p:sldLayoutId id="2147484418" r:id="rId6"/>
    <p:sldLayoutId id="2147484419" r:id="rId7"/>
    <p:sldLayoutId id="2147484420" r:id="rId8"/>
    <p:sldLayoutId id="2147484421" r:id="rId9"/>
    <p:sldLayoutId id="2147484422" r:id="rId10"/>
    <p:sldLayoutId id="2147484423" r:id="rId11"/>
    <p:sldLayoutId id="2147484424" r:id="rId12"/>
    <p:sldLayoutId id="2147484425" r:id="rId13"/>
    <p:sldLayoutId id="2147484426" r:id="rId14"/>
    <p:sldLayoutId id="2147484427" r:id="rId15"/>
    <p:sldLayoutId id="2147484428" r:id="rId16"/>
    <p:sldLayoutId id="2147484429" r:id="rId17"/>
    <p:sldLayoutId id="2147484430" r:id="rId18"/>
    <p:sldLayoutId id="2147484431" r:id="rId19"/>
    <p:sldLayoutId id="2147484432" r:id="rId20"/>
    <p:sldLayoutId id="2147484433" r:id="rId21"/>
    <p:sldLayoutId id="2147484434" r:id="rId22"/>
    <p:sldLayoutId id="2147484435" r:id="rId23"/>
    <p:sldLayoutId id="2147484436" r:id="rId24"/>
    <p:sldLayoutId id="2147484437" r:id="rId25"/>
    <p:sldLayoutId id="2147484438" r:id="rId26"/>
    <p:sldLayoutId id="2147484439" r:id="rId27"/>
    <p:sldLayoutId id="2147484440" r:id="rId28"/>
    <p:sldLayoutId id="2147484441" r:id="rId29"/>
    <p:sldLayoutId id="2147484442" r:id="rId30"/>
    <p:sldLayoutId id="2147484443" r:id="rId31"/>
    <p:sldLayoutId id="2147484444" r:id="rId32"/>
    <p:sldLayoutId id="2147484445" r:id="rId33"/>
    <p:sldLayoutId id="2147484446" r:id="rId34"/>
    <p:sldLayoutId id="2147484447" r:id="rId35"/>
    <p:sldLayoutId id="2147484448" r:id="rId36"/>
    <p:sldLayoutId id="2147484449" r:id="rId37"/>
    <p:sldLayoutId id="2147484450" r:id="rId38"/>
    <p:sldLayoutId id="2147484451" r:id="rId3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33"/>
          <a:stretch>
            <a:fillRect/>
          </a:stretch>
        </p:blipFill>
        <p:spPr>
          <a:xfrm rot="5400000">
            <a:off x="9392254" y="3050571"/>
            <a:ext cx="6995160" cy="894020"/>
          </a:xfrm>
          <a:prstGeom prst="rect">
            <a:avLst/>
          </a:prstGeom>
        </p:spPr>
      </p:pic>
    </p:spTree>
    <p:extLst>
      <p:ext uri="{BB962C8B-B14F-4D97-AF65-F5344CB8AC3E}">
        <p14:creationId xmlns:p14="http://schemas.microsoft.com/office/powerpoint/2010/main" val="3672745323"/>
      </p:ext>
    </p:extLst>
  </p:cSld>
  <p:clrMap bg1="dk1" tx1="lt1" bg2="dk2" tx2="lt2" accent1="accent1" accent2="accent2" accent3="accent3" accent4="accent4" accent5="accent5" accent6="accent6" hlink="hlink" folHlink="folHlink"/>
  <p:sldLayoutIdLst>
    <p:sldLayoutId id="2147484454" r:id="rId1"/>
    <p:sldLayoutId id="2147484455" r:id="rId2"/>
    <p:sldLayoutId id="2147484456" r:id="rId3"/>
    <p:sldLayoutId id="2147484457" r:id="rId4"/>
    <p:sldLayoutId id="2147484458" r:id="rId5"/>
    <p:sldLayoutId id="2147484459" r:id="rId6"/>
    <p:sldLayoutId id="2147484460" r:id="rId7"/>
    <p:sldLayoutId id="2147484461" r:id="rId8"/>
    <p:sldLayoutId id="2147484462" r:id="rId9"/>
    <p:sldLayoutId id="2147484463" r:id="rId10"/>
    <p:sldLayoutId id="2147484464" r:id="rId11"/>
    <p:sldLayoutId id="2147484465" r:id="rId12"/>
    <p:sldLayoutId id="2147484466" r:id="rId13"/>
    <p:sldLayoutId id="2147484467" r:id="rId14"/>
    <p:sldLayoutId id="2147484468" r:id="rId15"/>
    <p:sldLayoutId id="2147484469" r:id="rId16"/>
    <p:sldLayoutId id="2147484470" r:id="rId17"/>
    <p:sldLayoutId id="2147484471" r:id="rId18"/>
    <p:sldLayoutId id="2147484472" r:id="rId19"/>
    <p:sldLayoutId id="2147484473" r:id="rId20"/>
    <p:sldLayoutId id="2147484474" r:id="rId21"/>
    <p:sldLayoutId id="2147484475" r:id="rId22"/>
    <p:sldLayoutId id="2147484476" r:id="rId23"/>
    <p:sldLayoutId id="2147484477" r:id="rId24"/>
    <p:sldLayoutId id="2147484478" r:id="rId25"/>
    <p:sldLayoutId id="2147484479" r:id="rId26"/>
    <p:sldLayoutId id="2147484480" r:id="rId27"/>
    <p:sldLayoutId id="2147484481" r:id="rId28"/>
    <p:sldLayoutId id="2147484482" r:id="rId29"/>
    <p:sldLayoutId id="2147484483" r:id="rId30"/>
    <p:sldLayoutId id="2147484484" r:id="rId31"/>
  </p:sldLayoutIdLst>
  <p:transition>
    <p:fade/>
  </p:transition>
  <p:txStyles>
    <p:titleStyle>
      <a:lvl1pPr algn="l" defTabSz="932470" rtl="0" eaLnBrk="1" latinLnBrk="0" hangingPunct="1">
        <a:lnSpc>
          <a:spcPct val="90000"/>
        </a:lnSpc>
        <a:spcBef>
          <a:spcPct val="0"/>
        </a:spcBef>
        <a:buNone/>
        <a:defRPr lang="en-US" sz="448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5"/>
            </p:custDataLst>
            <p:extLst/>
          </p:nvPr>
        </p:nvGraphicFramePr>
        <p:xfrm>
          <a:off x="1588" y="1590"/>
          <a:ext cx="1587" cy="1587"/>
        </p:xfrm>
        <a:graphic>
          <a:graphicData uri="http://schemas.openxmlformats.org/presentationml/2006/ole">
            <mc:AlternateContent xmlns:mc="http://schemas.openxmlformats.org/markup-compatibility/2006">
              <mc:Choice xmlns:v="urn:schemas-microsoft-com:vml" Requires="v">
                <p:oleObj spid="_x0000_s1029" name="think-cell Slide" r:id="rId16" imgW="377" imgH="377" progId="TCLayout.ActiveDocument.1">
                  <p:embed/>
                </p:oleObj>
              </mc:Choice>
              <mc:Fallback>
                <p:oleObj name="think-cell Slide" r:id="rId16" imgW="377" imgH="377" progId="TCLayout.ActiveDocument.1">
                  <p:embed/>
                  <p:pic>
                    <p:nvPicPr>
                      <p:cNvPr id="4" name="Object 3" hidden="1"/>
                      <p:cNvPicPr/>
                      <p:nvPr/>
                    </p:nvPicPr>
                    <p:blipFill>
                      <a:blip r:embed="rId17"/>
                      <a:stretch>
                        <a:fillRect/>
                      </a:stretch>
                    </p:blipFill>
                    <p:spPr>
                      <a:xfrm>
                        <a:off x="1588" y="1590"/>
                        <a:ext cx="1587" cy="1587"/>
                      </a:xfrm>
                      <a:prstGeom prst="rect">
                        <a:avLst/>
                      </a:prstGeom>
                    </p:spPr>
                  </p:pic>
                </p:oleObj>
              </mc:Fallback>
            </mc:AlternateContent>
          </a:graphicData>
        </a:graphic>
      </p:graphicFrame>
      <p:sp>
        <p:nvSpPr>
          <p:cNvPr id="2" name="Title Placeholder 1"/>
          <p:cNvSpPr>
            <a:spLocks noGrp="1"/>
          </p:cNvSpPr>
          <p:nvPr>
            <p:ph type="title"/>
          </p:nvPr>
        </p:nvSpPr>
        <p:spPr>
          <a:xfrm>
            <a:off x="274604" y="295277"/>
            <a:ext cx="11887270"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2051" name="Text Placeholder 3"/>
          <p:cNvSpPr>
            <a:spLocks noGrp="1"/>
          </p:cNvSpPr>
          <p:nvPr>
            <p:ph type="body" idx="1"/>
          </p:nvPr>
        </p:nvSpPr>
        <p:spPr bwMode="auto">
          <a:xfrm>
            <a:off x="274604" y="1304927"/>
            <a:ext cx="11885683"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57141" y="6565902"/>
            <a:ext cx="3936498" cy="136525"/>
          </a:xfrm>
          <a:prstGeom prst="rect">
            <a:avLst/>
          </a:prstGeom>
        </p:spPr>
        <p:txBody>
          <a:bodyPr vert="horz" lIns="0" tIns="0" rIns="91440" bIns="0" rtlCol="0" anchor="ctr"/>
          <a:lstStyle>
            <a:lvl1pPr marL="0" algn="l" defTabSz="932470" rtl="0" eaLnBrk="1" fontAlgn="auto" latinLnBrk="0" hangingPunct="1">
              <a:spcBef>
                <a:spcPts val="0"/>
              </a:spcBef>
              <a:spcAft>
                <a:spcPts val="0"/>
              </a:spcAft>
              <a:defRPr lang="en-US" sz="900"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593621" y="6565902"/>
            <a:ext cx="566666" cy="136525"/>
          </a:xfrm>
          <a:prstGeom prst="rect">
            <a:avLst/>
          </a:prstGeom>
        </p:spPr>
        <p:txBody>
          <a:bodyPr vert="horz" lIns="91440" tIns="0" rIns="0" bIns="0" rtlCol="0" anchor="ctr"/>
          <a:lstStyle>
            <a:lvl1pPr algn="r" defTabSz="932470" fontAlgn="auto">
              <a:spcBef>
                <a:spcPts val="0"/>
              </a:spcBef>
              <a:spcAft>
                <a:spcPts val="0"/>
              </a:spcAft>
              <a:defRPr lang="en-US" sz="900"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6" name="Picture 5"/>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10530777" y="1944363"/>
            <a:ext cx="4298019" cy="409299"/>
          </a:xfrm>
          <a:prstGeom prst="rect">
            <a:avLst/>
          </a:prstGeom>
        </p:spPr>
      </p:pic>
    </p:spTree>
    <p:extLst>
      <p:ext uri="{BB962C8B-B14F-4D97-AF65-F5344CB8AC3E}">
        <p14:creationId xmlns:p14="http://schemas.microsoft.com/office/powerpoint/2010/main" val="3475163070"/>
      </p:ext>
    </p:extLst>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Lst>
  <p:transition>
    <p:fade/>
  </p:transition>
  <p:hf hdr="0" ftr="0" dt="0"/>
  <p:txStyles>
    <p:titleStyle>
      <a:lvl1pPr algn="l" defTabSz="931591" rtl="0" eaLnBrk="1" fontAlgn="base" hangingPunct="1">
        <a:lnSpc>
          <a:spcPct val="90000"/>
        </a:lnSpc>
        <a:spcBef>
          <a:spcPct val="0"/>
        </a:spcBef>
        <a:spcAft>
          <a:spcPct val="0"/>
        </a:spcAft>
        <a:defRPr lang="en-US" sz="5398" kern="1200" spc="-102" dirty="0">
          <a:ln w="3175">
            <a:noFill/>
          </a:ln>
          <a:solidFill>
            <a:schemeClr val="tx2"/>
          </a:solidFill>
          <a:latin typeface="+mj-lt"/>
          <a:ea typeface="ＭＳ Ｐゴシック" charset="0"/>
          <a:cs typeface="Segoe UI" pitchFamily="34" charset="0"/>
        </a:defRPr>
      </a:lvl1pPr>
      <a:lvl2pPr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2pPr>
      <a:lvl3pPr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3pPr>
      <a:lvl4pPr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4pPr>
      <a:lvl5pPr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5pPr>
      <a:lvl6pPr marL="457066"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6pPr>
      <a:lvl7pPr marL="914133"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7pPr>
      <a:lvl8pPr marL="1371199"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8pPr>
      <a:lvl9pPr marL="1828266" algn="l" defTabSz="931591" rtl="0" eaLnBrk="1" fontAlgn="base" hangingPunct="1">
        <a:lnSpc>
          <a:spcPct val="90000"/>
        </a:lnSpc>
        <a:spcBef>
          <a:spcPct val="0"/>
        </a:spcBef>
        <a:spcAft>
          <a:spcPct val="0"/>
        </a:spcAft>
        <a:defRPr sz="5398">
          <a:solidFill>
            <a:schemeClr val="tx2"/>
          </a:solidFill>
          <a:latin typeface="Segoe UI Light" charset="0"/>
          <a:ea typeface="ＭＳ Ｐゴシック" charset="0"/>
          <a:cs typeface="Segoe UI" charset="0"/>
        </a:defRPr>
      </a:lvl9pPr>
    </p:titleStyle>
    <p:bodyStyle>
      <a:lvl1pPr marL="342800" indent="-342800" algn="l" defTabSz="931591" rtl="0" eaLnBrk="1" fontAlgn="base" hangingPunct="1">
        <a:lnSpc>
          <a:spcPct val="90000"/>
        </a:lnSpc>
        <a:spcBef>
          <a:spcPct val="20000"/>
        </a:spcBef>
        <a:spcAft>
          <a:spcPct val="0"/>
        </a:spcAft>
        <a:buSzPct val="90000"/>
        <a:buFont typeface="Arial" charset="0"/>
        <a:buChar char="•"/>
        <a:defRPr sz="3999" kern="1200">
          <a:solidFill>
            <a:schemeClr val="tx2"/>
          </a:solidFill>
          <a:latin typeface="+mj-lt"/>
          <a:ea typeface="ＭＳ Ｐゴシック" charset="0"/>
          <a:cs typeface="ＭＳ Ｐゴシック" charset="0"/>
        </a:defRPr>
      </a:lvl1pPr>
      <a:lvl2pPr marL="584030" indent="-241229" algn="l" defTabSz="931591" rtl="0" eaLnBrk="1" fontAlgn="base" hangingPunct="1">
        <a:lnSpc>
          <a:spcPct val="90000"/>
        </a:lnSpc>
        <a:spcBef>
          <a:spcPct val="20000"/>
        </a:spcBef>
        <a:spcAft>
          <a:spcPct val="0"/>
        </a:spcAft>
        <a:buSzPct val="90000"/>
        <a:buFont typeface="Arial" charset="0"/>
        <a:buChar char="•"/>
        <a:defRPr sz="2400" kern="1200">
          <a:solidFill>
            <a:schemeClr val="tx2"/>
          </a:solidFill>
          <a:latin typeface="+mn-lt"/>
          <a:ea typeface="ＭＳ Ｐゴシック" charset="0"/>
          <a:cs typeface="+mn-cs"/>
        </a:defRPr>
      </a:lvl2pPr>
      <a:lvl3pPr marL="799866" indent="-228534" algn="l" defTabSz="931591" rtl="0" eaLnBrk="1" fontAlgn="base" hangingPunct="1">
        <a:lnSpc>
          <a:spcPct val="90000"/>
        </a:lnSpc>
        <a:spcBef>
          <a:spcPct val="20000"/>
        </a:spcBef>
        <a:spcAft>
          <a:spcPct val="0"/>
        </a:spcAft>
        <a:buSzPct val="90000"/>
        <a:buFont typeface="Arial" charset="0"/>
        <a:buChar char="•"/>
        <a:defRPr sz="2000" kern="1200">
          <a:solidFill>
            <a:schemeClr val="tx2"/>
          </a:solidFill>
          <a:latin typeface="+mn-lt"/>
          <a:ea typeface="ＭＳ Ｐゴシック" charset="0"/>
          <a:cs typeface="+mn-cs"/>
        </a:defRPr>
      </a:lvl3pPr>
      <a:lvl4pPr marL="1028400" indent="-228534" algn="l" defTabSz="931591"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56932" indent="-228534" algn="l" defTabSz="931591" rtl="0" eaLnBrk="1" fontAlgn="base" hangingPunct="1">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3">
          <p15:clr>
            <a:srgbClr val="C35EA4"/>
          </p15:clr>
        </p15:guide>
        <p15:guide id="2" pos="7565">
          <p15:clr>
            <a:srgbClr val="C35EA4"/>
          </p15:clr>
        </p15:guide>
        <p15:guide id="3" orient="horz" pos="302">
          <p15:clr>
            <a:srgbClr val="C35EA4"/>
          </p15:clr>
        </p15:guide>
        <p15:guide id="4" orient="horz" pos="815">
          <p15:clr>
            <a:srgbClr val="C35EA4"/>
          </p15:clr>
        </p15:guide>
        <p15:guide id="5" orient="horz" pos="4075">
          <p15:clr>
            <a:srgbClr val="C35EA4"/>
          </p15:clr>
        </p15:guide>
        <p15:guide id="6" orient="horz" pos="76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0.xml"/></Relationships>
</file>

<file path=ppt/slides/_rels/slide10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3.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7.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108.xml"/><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109.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109.xml"/><Relationship Id="rId1" Type="http://schemas.openxmlformats.org/officeDocument/2006/relationships/slideLayout" Target="../slideLayouts/slideLayout9.xml"/><Relationship Id="rId4" Type="http://schemas.openxmlformats.org/officeDocument/2006/relationships/image" Target="../media/image174.png"/></Relationships>
</file>

<file path=ppt/slides/_rels/slide1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image" Target="../media/image9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s://blogs.technet.microsoft.com/enterprisemobility/2016/08/12/application-remoting-and-the-cloud/" TargetMode="External"/><Relationship Id="rId2" Type="http://schemas.openxmlformats.org/officeDocument/2006/relationships/notesSlide" Target="../notesSlides/notesSlide111.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4.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0.xml"/></Relationships>
</file>

<file path=ppt/slides/_rels/slide118.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18" Type="http://schemas.openxmlformats.org/officeDocument/2006/relationships/image" Target="../media/image190.png"/><Relationship Id="rId3" Type="http://schemas.openxmlformats.org/officeDocument/2006/relationships/image" Target="../media/image175.png"/><Relationship Id="rId21" Type="http://schemas.openxmlformats.org/officeDocument/2006/relationships/image" Target="../media/image193.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25" Type="http://schemas.openxmlformats.org/officeDocument/2006/relationships/image" Target="../media/image197.png"/><Relationship Id="rId2" Type="http://schemas.openxmlformats.org/officeDocument/2006/relationships/notesSlide" Target="../notesSlides/notesSlide118.xml"/><Relationship Id="rId16" Type="http://schemas.openxmlformats.org/officeDocument/2006/relationships/image" Target="../media/image188.png"/><Relationship Id="rId20" Type="http://schemas.openxmlformats.org/officeDocument/2006/relationships/image" Target="../media/image192.png"/><Relationship Id="rId1" Type="http://schemas.openxmlformats.org/officeDocument/2006/relationships/slideLayout" Target="../slideLayouts/slideLayout9.xml"/><Relationship Id="rId6" Type="http://schemas.openxmlformats.org/officeDocument/2006/relationships/image" Target="../media/image178.png"/><Relationship Id="rId11" Type="http://schemas.openxmlformats.org/officeDocument/2006/relationships/image" Target="../media/image183.png"/><Relationship Id="rId24" Type="http://schemas.openxmlformats.org/officeDocument/2006/relationships/image" Target="../media/image196.png"/><Relationship Id="rId5" Type="http://schemas.openxmlformats.org/officeDocument/2006/relationships/image" Target="../media/image177.png"/><Relationship Id="rId15" Type="http://schemas.openxmlformats.org/officeDocument/2006/relationships/image" Target="../media/image187.png"/><Relationship Id="rId23" Type="http://schemas.openxmlformats.org/officeDocument/2006/relationships/image" Target="../media/image195.png"/><Relationship Id="rId10" Type="http://schemas.openxmlformats.org/officeDocument/2006/relationships/image" Target="../media/image182.png"/><Relationship Id="rId19" Type="http://schemas.openxmlformats.org/officeDocument/2006/relationships/image" Target="../media/image191.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 Id="rId22" Type="http://schemas.openxmlformats.org/officeDocument/2006/relationships/image" Target="../media/image194.png"/></Relationships>
</file>

<file path=ppt/slides/_rels/slide119.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92.png"/><Relationship Id="rId7" Type="http://schemas.openxmlformats.org/officeDocument/2006/relationships/image" Target="../media/image201.png"/><Relationship Id="rId2" Type="http://schemas.openxmlformats.org/officeDocument/2006/relationships/notesSlide" Target="../notesSlides/notesSlide119.xml"/><Relationship Id="rId1" Type="http://schemas.openxmlformats.org/officeDocument/2006/relationships/slideLayout" Target="../slideLayouts/slideLayout9.xml"/><Relationship Id="rId6" Type="http://schemas.openxmlformats.org/officeDocument/2006/relationships/image" Target="../media/image200.png"/><Relationship Id="rId5" Type="http://schemas.openxmlformats.org/officeDocument/2006/relationships/image" Target="../media/image199.png"/><Relationship Id="rId4" Type="http://schemas.openxmlformats.org/officeDocument/2006/relationships/image" Target="../media/image19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20.xml"/><Relationship Id="rId1" Type="http://schemas.openxmlformats.org/officeDocument/2006/relationships/slideLayout" Target="../slideLayouts/slideLayout9.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99.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22.xml"/><Relationship Id="rId1" Type="http://schemas.openxmlformats.org/officeDocument/2006/relationships/slideLayout" Target="../slideLayouts/slideLayout9.xml"/><Relationship Id="rId4" Type="http://schemas.openxmlformats.org/officeDocument/2006/relationships/image" Target="../media/image121.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1.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32.xml"/><Relationship Id="rId1" Type="http://schemas.openxmlformats.org/officeDocument/2006/relationships/slideLayout" Target="../slideLayouts/slideLayout9.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209.tmp"/><Relationship Id="rId2" Type="http://schemas.openxmlformats.org/officeDocument/2006/relationships/notesSlide" Target="../notesSlides/notesSlide136.xml"/><Relationship Id="rId1" Type="http://schemas.openxmlformats.org/officeDocument/2006/relationships/slideLayout" Target="../slideLayouts/slideLayout9.xml"/><Relationship Id="rId4" Type="http://schemas.openxmlformats.org/officeDocument/2006/relationships/image" Target="../media/image210.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8.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emf"/><Relationship Id="rId18" Type="http://schemas.openxmlformats.org/officeDocument/2006/relationships/image" Target="../media/image111.png"/><Relationship Id="rId3" Type="http://schemas.openxmlformats.org/officeDocument/2006/relationships/image" Target="../media/image96.png"/><Relationship Id="rId7" Type="http://schemas.openxmlformats.org/officeDocument/2006/relationships/image" Target="../media/image100.emf"/><Relationship Id="rId12" Type="http://schemas.openxmlformats.org/officeDocument/2006/relationships/image" Target="../media/image105.png"/><Relationship Id="rId17" Type="http://schemas.openxmlformats.org/officeDocument/2006/relationships/image" Target="../media/image110.emf"/><Relationship Id="rId2" Type="http://schemas.openxmlformats.org/officeDocument/2006/relationships/notesSlide" Target="../notesSlides/notesSlide14.xml"/><Relationship Id="rId16" Type="http://schemas.openxmlformats.org/officeDocument/2006/relationships/image" Target="../media/image109.emf"/><Relationship Id="rId1" Type="http://schemas.openxmlformats.org/officeDocument/2006/relationships/slideLayout" Target="../slideLayouts/slideLayout64.xml"/><Relationship Id="rId6" Type="http://schemas.openxmlformats.org/officeDocument/2006/relationships/image" Target="../media/image99.emf"/><Relationship Id="rId11" Type="http://schemas.openxmlformats.org/officeDocument/2006/relationships/image" Target="../media/image104.emf"/><Relationship Id="rId5" Type="http://schemas.openxmlformats.org/officeDocument/2006/relationships/image" Target="../media/image98.emf"/><Relationship Id="rId15" Type="http://schemas.openxmlformats.org/officeDocument/2006/relationships/image" Target="../media/image108.png"/><Relationship Id="rId10" Type="http://schemas.openxmlformats.org/officeDocument/2006/relationships/image" Target="../media/image103.emf"/><Relationship Id="rId4" Type="http://schemas.openxmlformats.org/officeDocument/2006/relationships/image" Target="../media/image97.emf"/><Relationship Id="rId9" Type="http://schemas.openxmlformats.org/officeDocument/2006/relationships/image" Target="../media/image102.png"/><Relationship Id="rId14" Type="http://schemas.openxmlformats.org/officeDocument/2006/relationships/image" Target="../media/image107.emf"/></Relationships>
</file>

<file path=ppt/slides/_rels/slide14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0.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3" Type="http://schemas.openxmlformats.org/officeDocument/2006/relationships/hyperlink" Target="https://docs.microsoft.com/en-us/azure/redis-cache/cache-faq#what-redis-cache-offering-and-size-should-i-use" TargetMode="External"/><Relationship Id="rId2" Type="http://schemas.openxmlformats.org/officeDocument/2006/relationships/notesSlide" Target="../notesSlides/notesSlide149.xml"/><Relationship Id="rId1" Type="http://schemas.openxmlformats.org/officeDocument/2006/relationships/slideLayout" Target="../slideLayouts/slideLayout3.xml"/><Relationship Id="rId6" Type="http://schemas.openxmlformats.org/officeDocument/2006/relationships/hyperlink" Target="https://azure.microsoft.com/en-us/services/virtual-network/" TargetMode="External"/><Relationship Id="rId5" Type="http://schemas.openxmlformats.org/officeDocument/2006/relationships/hyperlink" Target="https://redis.io/topics/cluster-tutorial" TargetMode="External"/><Relationship Id="rId4" Type="http://schemas.openxmlformats.org/officeDocument/2006/relationships/hyperlink" Target="https://redis.io/topics/persisten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70.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53.xml"/><Relationship Id="rId1" Type="http://schemas.openxmlformats.org/officeDocument/2006/relationships/slideLayout" Target="../slideLayouts/slideLayout9.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10.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hyperlink" Target="https://docs.microsoft.com/en-us/azure/storage/storage-table-design-guide" TargetMode="External"/><Relationship Id="rId2" Type="http://schemas.openxmlformats.org/officeDocument/2006/relationships/notesSlide" Target="../notesSlides/notesSlide15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188.png"/><Relationship Id="rId7" Type="http://schemas.openxmlformats.org/officeDocument/2006/relationships/image" Target="../media/image212.png"/><Relationship Id="rId2" Type="http://schemas.openxmlformats.org/officeDocument/2006/relationships/notesSlide" Target="../notesSlides/notesSlide163.xml"/><Relationship Id="rId1" Type="http://schemas.openxmlformats.org/officeDocument/2006/relationships/slideLayout" Target="../slideLayouts/slideLayout4.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7.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75.xml"/><Relationship Id="rId1" Type="http://schemas.openxmlformats.org/officeDocument/2006/relationships/slideLayout" Target="../slideLayouts/slideLayout3.xml"/><Relationship Id="rId5" Type="http://schemas.openxmlformats.org/officeDocument/2006/relationships/image" Target="../media/image218.jpeg"/><Relationship Id="rId4" Type="http://schemas.openxmlformats.org/officeDocument/2006/relationships/image" Target="../media/image217.png"/></Relationships>
</file>

<file path=ppt/slides/_rels/slide17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176.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7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8.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3" Type="http://schemas.openxmlformats.org/officeDocument/2006/relationships/image" Target="../media/image230.jpeg"/><Relationship Id="rId2" Type="http://schemas.openxmlformats.org/officeDocument/2006/relationships/notesSlide" Target="../notesSlides/notesSlide194.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9" Type="http://schemas.openxmlformats.org/officeDocument/2006/relationships/slide" Target="slide58.xml"/><Relationship Id="rId3" Type="http://schemas.openxmlformats.org/officeDocument/2006/relationships/image" Target="../media/image61.png"/><Relationship Id="rId21" Type="http://schemas.openxmlformats.org/officeDocument/2006/relationships/image" Target="../media/image79.png"/><Relationship Id="rId34" Type="http://schemas.openxmlformats.org/officeDocument/2006/relationships/slide" Target="slide37.xml"/><Relationship Id="rId42" Type="http://schemas.openxmlformats.org/officeDocument/2006/relationships/slide" Target="slide67.xml"/><Relationship Id="rId47" Type="http://schemas.openxmlformats.org/officeDocument/2006/relationships/slide" Target="slide77.xml"/><Relationship Id="rId50" Type="http://schemas.openxmlformats.org/officeDocument/2006/relationships/slide" Target="slide84.xml"/><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5" Type="http://schemas.openxmlformats.org/officeDocument/2006/relationships/image" Target="../media/image83.png"/><Relationship Id="rId33" Type="http://schemas.openxmlformats.org/officeDocument/2006/relationships/slide" Target="slide35.xml"/><Relationship Id="rId38" Type="http://schemas.openxmlformats.org/officeDocument/2006/relationships/slide" Target="slide54.xml"/><Relationship Id="rId46" Type="http://schemas.openxmlformats.org/officeDocument/2006/relationships/slide" Target="slide75.xml"/><Relationship Id="rId2" Type="http://schemas.openxmlformats.org/officeDocument/2006/relationships/notesSlide" Target="../notesSlides/notesSlide2.xml"/><Relationship Id="rId16" Type="http://schemas.openxmlformats.org/officeDocument/2006/relationships/image" Target="../media/image74.png"/><Relationship Id="rId20" Type="http://schemas.openxmlformats.org/officeDocument/2006/relationships/image" Target="../media/image78.png"/><Relationship Id="rId29" Type="http://schemas.openxmlformats.org/officeDocument/2006/relationships/slide" Target="slide10.xml"/><Relationship Id="rId41" Type="http://schemas.openxmlformats.org/officeDocument/2006/relationships/slide" Target="slide65.xml"/><Relationship Id="rId1" Type="http://schemas.openxmlformats.org/officeDocument/2006/relationships/slideLayout" Target="../slideLayouts/slideLayout1.xml"/><Relationship Id="rId6" Type="http://schemas.openxmlformats.org/officeDocument/2006/relationships/image" Target="../media/image64.png"/><Relationship Id="rId11" Type="http://schemas.openxmlformats.org/officeDocument/2006/relationships/image" Target="../media/image69.png"/><Relationship Id="rId24" Type="http://schemas.openxmlformats.org/officeDocument/2006/relationships/image" Target="../media/image82.png"/><Relationship Id="rId32" Type="http://schemas.openxmlformats.org/officeDocument/2006/relationships/slide" Target="slide31.xml"/><Relationship Id="rId37" Type="http://schemas.openxmlformats.org/officeDocument/2006/relationships/slide" Target="slide51.xml"/><Relationship Id="rId40" Type="http://schemas.openxmlformats.org/officeDocument/2006/relationships/slide" Target="slide63.xml"/><Relationship Id="rId45" Type="http://schemas.openxmlformats.org/officeDocument/2006/relationships/slide" Target="slide73.xml"/><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slide" Target="slide3.xml"/><Relationship Id="rId36" Type="http://schemas.openxmlformats.org/officeDocument/2006/relationships/slide" Target="slide44.xml"/><Relationship Id="rId49" Type="http://schemas.openxmlformats.org/officeDocument/2006/relationships/slide" Target="slide82.xml"/><Relationship Id="rId10" Type="http://schemas.openxmlformats.org/officeDocument/2006/relationships/image" Target="../media/image68.png"/><Relationship Id="rId19" Type="http://schemas.openxmlformats.org/officeDocument/2006/relationships/image" Target="../media/image77.png"/><Relationship Id="rId31" Type="http://schemas.openxmlformats.org/officeDocument/2006/relationships/slide" Target="slide26.xml"/><Relationship Id="rId44" Type="http://schemas.openxmlformats.org/officeDocument/2006/relationships/slide" Target="slide71.xml"/><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 Id="rId30" Type="http://schemas.openxmlformats.org/officeDocument/2006/relationships/slide" Target="slide22.xml"/><Relationship Id="rId35" Type="http://schemas.openxmlformats.org/officeDocument/2006/relationships/slide" Target="slide40.xml"/><Relationship Id="rId43" Type="http://schemas.openxmlformats.org/officeDocument/2006/relationships/slide" Target="slide69.xml"/><Relationship Id="rId48" Type="http://schemas.openxmlformats.org/officeDocument/2006/relationships/slide" Target="slide80.xml"/><Relationship Id="rId8" Type="http://schemas.openxmlformats.org/officeDocument/2006/relationships/image" Target="../media/image66.png"/><Relationship Id="rId51" Type="http://schemas.openxmlformats.org/officeDocument/2006/relationships/slide" Target="slide8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1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4.xml"/><Relationship Id="rId1" Type="http://schemas.openxmlformats.org/officeDocument/2006/relationships/slideLayout" Target="../slideLayouts/slideLayout81.xml"/><Relationship Id="rId5" Type="http://schemas.openxmlformats.org/officeDocument/2006/relationships/image" Target="../media/image88.jpeg"/><Relationship Id="rId4" Type="http://schemas.openxmlformats.org/officeDocument/2006/relationships/image" Target="../media/image8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131.svg"/><Relationship Id="rId5" Type="http://schemas.openxmlformats.org/officeDocument/2006/relationships/image" Target="../media/image130.png"/><Relationship Id="rId4" Type="http://schemas.openxmlformats.org/officeDocument/2006/relationships/image" Target="../media/image129.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0.xml"/></Relationships>
</file>

<file path=ppt/slides/_rels/slide50.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132.emf"/><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96.xml"/></Relationships>
</file>

<file path=ppt/slides/_rels/slide56.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56.xml"/><Relationship Id="rId1" Type="http://schemas.openxmlformats.org/officeDocument/2006/relationships/slideLayout" Target="../slideLayouts/slideLayout206.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 Id="rId9" Type="http://schemas.openxmlformats.org/officeDocument/2006/relationships/image" Target="../media/image139.png"/></Relationships>
</file>

<file path=ppt/slides/_rels/slide57.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3.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46.png"/><Relationship Id="rId7" Type="http://schemas.openxmlformats.org/officeDocument/2006/relationships/image" Target="../media/image150.jpeg"/><Relationship Id="rId12" Type="http://schemas.openxmlformats.org/officeDocument/2006/relationships/image" Target="../media/image155.emf"/><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jpe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gif"/><Relationship Id="rId14" Type="http://schemas.openxmlformats.org/officeDocument/2006/relationships/image" Target="../media/image157.png"/></Relationships>
</file>

<file path=ppt/slides/_rels/slide6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hyperlink" Target="http://aka.ms/Azure/Limits"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0.emf"/><Relationship Id="rId2" Type="http://schemas.openxmlformats.org/officeDocument/2006/relationships/notesSlide" Target="../notesSlides/notesSlide9.xml"/><Relationship Id="rId1" Type="http://schemas.openxmlformats.org/officeDocument/2006/relationships/slideLayout" Target="../slideLayouts/slideLayout40.xml"/><Relationship Id="rId6" Type="http://schemas.openxmlformats.org/officeDocument/2006/relationships/image" Target="../media/image93.emf"/><Relationship Id="rId5" Type="http://schemas.openxmlformats.org/officeDocument/2006/relationships/image" Target="../media/image92.emf"/><Relationship Id="rId4" Type="http://schemas.openxmlformats.org/officeDocument/2006/relationships/image" Target="../media/image91.emf"/></Relationships>
</file>

<file path=ppt/slides/_rels/slide9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90.xml"/><Relationship Id="rId1" Type="http://schemas.openxmlformats.org/officeDocument/2006/relationships/slideLayout" Target="../slideLayouts/slideLayout4.xml"/><Relationship Id="rId5" Type="http://schemas.openxmlformats.org/officeDocument/2006/relationships/comments" Target="../comments/comment2.xml"/><Relationship Id="rId4" Type="http://schemas.openxmlformats.org/officeDocument/2006/relationships/image" Target="../media/image170.jp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713" y="2275437"/>
            <a:ext cx="6231156" cy="1828800"/>
          </a:xfrm>
        </p:spPr>
        <p:txBody>
          <a:bodyPr/>
          <a:lstStyle/>
          <a:p>
            <a:r>
              <a:rPr lang="en-US" sz="5400" dirty="0">
                <a:latin typeface="Segoe UI Light" charset="0"/>
              </a:rPr>
              <a:t>Azure Solution Alignment Workshop</a:t>
            </a:r>
          </a:p>
        </p:txBody>
      </p:sp>
      <p:sp>
        <p:nvSpPr>
          <p:cNvPr id="3" name="Text Placeholder 2"/>
          <p:cNvSpPr>
            <a:spLocks noGrp="1"/>
          </p:cNvSpPr>
          <p:nvPr>
            <p:ph type="body" sz="quarter" idx="14"/>
          </p:nvPr>
        </p:nvSpPr>
        <p:spPr>
          <a:xfrm>
            <a:off x="366169" y="4227730"/>
            <a:ext cx="6537076" cy="1737360"/>
          </a:xfrm>
        </p:spPr>
        <p:txBody>
          <a:bodyPr vert="horz" wrap="square" lIns="146304" tIns="109728" rIns="146304" bIns="109728" rtlCol="0" anchor="t">
            <a:noAutofit/>
          </a:bodyPr>
          <a:lstStyle/>
          <a:p>
            <a:r>
              <a:rPr lang="en-US" dirty="0"/>
              <a:t>Module 5b – Compute PaaS</a:t>
            </a:r>
          </a:p>
          <a:p>
            <a:endParaRPr lang="en-US" sz="1800" dirty="0">
              <a:latin typeface="+mn-lt"/>
            </a:endParaRPr>
          </a:p>
          <a:p>
            <a:endParaRPr lang="en-US" sz="1800" dirty="0">
              <a:latin typeface="+mn-lt"/>
            </a:endParaRPr>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11702553" cy="1292662"/>
          </a:xfrm>
        </p:spPr>
        <p:txBody>
          <a:bodyPr/>
          <a:lstStyle/>
          <a:p>
            <a:r>
              <a:rPr lang="en-US" dirty="0"/>
              <a:t>Azure </a:t>
            </a:r>
            <a:r>
              <a:rPr lang="en-US"/>
              <a:t>App Services</a:t>
            </a:r>
            <a:endParaRPr lang="en-US" dirty="0"/>
          </a:p>
        </p:txBody>
      </p:sp>
    </p:spTree>
    <p:extLst>
      <p:ext uri="{BB962C8B-B14F-4D97-AF65-F5344CB8AC3E}">
        <p14:creationId xmlns:p14="http://schemas.microsoft.com/office/powerpoint/2010/main" val="1175728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6486453" cy="1098762"/>
          </a:xfrm>
        </p:spPr>
        <p:txBody>
          <a:bodyPr/>
          <a:lstStyle/>
          <a:p>
            <a:r>
              <a:rPr lang="en-US" dirty="0"/>
              <a:t>Cloud Services</a:t>
            </a:r>
          </a:p>
        </p:txBody>
      </p:sp>
    </p:spTree>
    <p:extLst>
      <p:ext uri="{BB962C8B-B14F-4D97-AF65-F5344CB8AC3E}">
        <p14:creationId xmlns:p14="http://schemas.microsoft.com/office/powerpoint/2010/main" val="1822679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 (classic/legacy)</a:t>
            </a:r>
          </a:p>
        </p:txBody>
      </p:sp>
      <p:sp>
        <p:nvSpPr>
          <p:cNvPr id="29" name="TextBox 28"/>
          <p:cNvSpPr txBox="1"/>
          <p:nvPr/>
        </p:nvSpPr>
        <p:spPr>
          <a:xfrm>
            <a:off x="366169" y="1375914"/>
            <a:ext cx="6667390" cy="4847086"/>
          </a:xfrm>
          <a:prstGeom prst="rect">
            <a:avLst/>
          </a:prstGeom>
          <a:noFill/>
        </p:spPr>
        <p:txBody>
          <a:bodyPr wrap="square" lIns="182828" tIns="146262" rIns="182828" bIns="146262" rtlCol="0">
            <a:noAutofit/>
          </a:bodyPr>
          <a:lstStyle/>
          <a:p>
            <a:pPr defTabSz="932324">
              <a:spcBef>
                <a:spcPct val="20000"/>
              </a:spcBef>
              <a:spcAft>
                <a:spcPts val="1198"/>
              </a:spcAft>
              <a:buSzPct val="80000"/>
            </a:pPr>
            <a:r>
              <a:rPr lang="en-US" sz="3199" spc="-50" dirty="0">
                <a:solidFill>
                  <a:schemeClr val="tx2"/>
                </a:solidFill>
                <a:latin typeface="Segoe UI Light"/>
              </a:rPr>
              <a:t>Cloud Services (in the context of PaaS) </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Units of deployment that contain the roles and instances, which comprise a given application </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The cloud service will bind to the virtual IP (VIP) </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that services requests and load balance requests </a:t>
            </a:r>
            <a:br>
              <a:rPr lang="en-US" sz="2000" dirty="0">
                <a:gradFill>
                  <a:gsLst>
                    <a:gs pos="1250">
                      <a:schemeClr val="tx1"/>
                    </a:gs>
                    <a:gs pos="100000">
                      <a:schemeClr val="tx1"/>
                    </a:gs>
                  </a:gsLst>
                  <a:lin ang="5400000" scaled="0"/>
                </a:gradFill>
              </a:rPr>
            </a:br>
            <a:r>
              <a:rPr lang="en-US" sz="2000" dirty="0">
                <a:gradFill>
                  <a:gsLst>
                    <a:gs pos="1250">
                      <a:schemeClr val="tx1"/>
                    </a:gs>
                    <a:gs pos="100000">
                      <a:schemeClr val="tx1"/>
                    </a:gs>
                  </a:gsLst>
                  <a:lin ang="5400000" scaled="0"/>
                </a:gradFill>
              </a:rPr>
              <a:t>over underlying role instances </a:t>
            </a:r>
          </a:p>
          <a:p>
            <a:pPr defTabSz="932324"/>
            <a:endParaRPr lang="en-US" sz="2000" spc="-50" dirty="0">
              <a:gradFill>
                <a:gsLst>
                  <a:gs pos="0">
                    <a:srgbClr val="505050"/>
                  </a:gs>
                  <a:gs pos="100000">
                    <a:srgbClr val="505050"/>
                  </a:gs>
                </a:gsLst>
                <a:lin ang="0" scaled="0"/>
              </a:gradFill>
            </a:endParaRP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69204" y="1625756"/>
            <a:ext cx="4677212" cy="4011251"/>
          </a:xfrm>
          <a:prstGeom prst="rect">
            <a:avLst/>
          </a:prstGeom>
        </p:spPr>
      </p:pic>
    </p:spTree>
    <p:extLst>
      <p:ext uri="{BB962C8B-B14F-4D97-AF65-F5344CB8AC3E}">
        <p14:creationId xmlns:p14="http://schemas.microsoft.com/office/powerpoint/2010/main" val="1767111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Services Model (classic/legacy)</a:t>
            </a:r>
          </a:p>
        </p:txBody>
      </p:sp>
      <p:sp>
        <p:nvSpPr>
          <p:cNvPr id="29" name="TextBox 28"/>
          <p:cNvSpPr txBox="1"/>
          <p:nvPr/>
        </p:nvSpPr>
        <p:spPr>
          <a:xfrm>
            <a:off x="378868" y="1375914"/>
            <a:ext cx="11411513" cy="5498222"/>
          </a:xfrm>
          <a:prstGeom prst="rect">
            <a:avLst/>
          </a:prstGeom>
          <a:noFill/>
        </p:spPr>
        <p:txBody>
          <a:bodyPr wrap="square" lIns="182828" tIns="146262" rIns="182828" bIns="146262" rtlCol="0">
            <a:noAutofit/>
          </a:bodyPr>
          <a:lstStyle/>
          <a:p>
            <a:pPr defTabSz="932324">
              <a:spcBef>
                <a:spcPct val="20000"/>
              </a:spcBef>
              <a:spcAft>
                <a:spcPts val="1198"/>
              </a:spcAft>
              <a:buSzPct val="80000"/>
            </a:pPr>
            <a:r>
              <a:rPr lang="en-US" sz="3199" spc="-50" dirty="0">
                <a:solidFill>
                  <a:schemeClr val="tx2"/>
                </a:solidFill>
                <a:latin typeface="Segoe UI Light"/>
              </a:rPr>
              <a:t>It is best to understand what Cloud Services represent. At </a:t>
            </a:r>
            <a:br>
              <a:rPr lang="en-US" sz="3199" spc="-50" dirty="0">
                <a:solidFill>
                  <a:schemeClr val="tx2"/>
                </a:solidFill>
                <a:latin typeface="Segoe UI Light"/>
              </a:rPr>
            </a:br>
            <a:r>
              <a:rPr lang="en-US" sz="3199" spc="-50" dirty="0">
                <a:solidFill>
                  <a:schemeClr val="tx2"/>
                </a:solidFill>
                <a:latin typeface="Segoe UI Light"/>
              </a:rPr>
              <a:t>its simplest form, a Cloud Service is a container or package wrapper for applications that are deployed in Azure. </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This cloud service model follows the traditional client application deployment model such as the appx format by modern Windows Applications</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The target and core idea is to build, version, and deploy the service package unit (cloud service)</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This makes it easier for the DevOps or release management team to deploy updates to the cloud service application, as well as rollback unforeseen side effects from an application update</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Scaling cloud services in the PaaS model is trivial, as the application and service definition are both wrapped in a package</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Deploying more instances is simply a matter of telling the Azure fabric how many instances you want </a:t>
            </a:r>
          </a:p>
          <a:p>
            <a:pPr defTabSz="932324"/>
            <a:endParaRPr lang="en-US" sz="2000" spc="-50" dirty="0">
              <a:gradFill>
                <a:gsLst>
                  <a:gs pos="0">
                    <a:srgbClr val="505050"/>
                  </a:gs>
                  <a:gs pos="100000">
                    <a:srgbClr val="505050"/>
                  </a:gs>
                </a:gsLst>
                <a:lin ang="0" scaled="0"/>
              </a:gradFill>
            </a:endParaRPr>
          </a:p>
        </p:txBody>
      </p:sp>
    </p:spTree>
    <p:extLst>
      <p:ext uri="{BB962C8B-B14F-4D97-AF65-F5344CB8AC3E}">
        <p14:creationId xmlns:p14="http://schemas.microsoft.com/office/powerpoint/2010/main" val="3980026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Cloud Services decisions </a:t>
            </a:r>
            <a:r>
              <a:rPr lang="en-US" dirty="0"/>
              <a:t>(classic/legacy)</a:t>
            </a:r>
          </a:p>
        </p:txBody>
      </p:sp>
      <p:graphicFrame>
        <p:nvGraphicFramePr>
          <p:cNvPr id="3" name="Diagram 2"/>
          <p:cNvGraphicFramePr/>
          <p:nvPr>
            <p:extLst>
              <p:ext uri="{D42A27DB-BD31-4B8C-83A1-F6EECF244321}">
                <p14:modId xmlns:p14="http://schemas.microsoft.com/office/powerpoint/2010/main" val="1176902676"/>
              </p:ext>
            </p:extLst>
          </p:nvPr>
        </p:nvGraphicFramePr>
        <p:xfrm>
          <a:off x="1161825" y="1212853"/>
          <a:ext cx="10026127"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426910481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Web/Worker roles (classic/legacy) overview</a:t>
            </a:r>
          </a:p>
        </p:txBody>
      </p:sp>
      <p:sp>
        <p:nvSpPr>
          <p:cNvPr id="29" name="TextBox 28"/>
          <p:cNvSpPr txBox="1"/>
          <p:nvPr/>
        </p:nvSpPr>
        <p:spPr>
          <a:xfrm>
            <a:off x="378868" y="1375914"/>
            <a:ext cx="9776351" cy="4847086"/>
          </a:xfrm>
          <a:prstGeom prst="rect">
            <a:avLst/>
          </a:prstGeom>
          <a:noFill/>
        </p:spPr>
        <p:txBody>
          <a:bodyPr wrap="square" lIns="182828" tIns="146262" rIns="182828" bIns="146262" rtlCol="0">
            <a:noAutofit/>
          </a:bodyPr>
          <a:lstStyle/>
          <a:p>
            <a:pPr defTabSz="932324">
              <a:spcBef>
                <a:spcPct val="20000"/>
              </a:spcBef>
              <a:spcAft>
                <a:spcPts val="1198"/>
              </a:spcAft>
              <a:buSzPct val="80000"/>
            </a:pPr>
            <a:r>
              <a:rPr lang="en-US" sz="3199" spc="-50" dirty="0">
                <a:solidFill>
                  <a:schemeClr val="tx2"/>
                </a:solidFill>
                <a:latin typeface="Segoe UI Light"/>
              </a:rPr>
              <a:t>Web/Worker a.k.a. Cloud Services is one of the top used Azure Services</a:t>
            </a:r>
          </a:p>
          <a:p>
            <a:pPr defTabSz="932324">
              <a:spcBef>
                <a:spcPct val="20000"/>
              </a:spcBef>
              <a:spcAft>
                <a:spcPts val="1198"/>
              </a:spcAft>
              <a:buSzPct val="80000"/>
            </a:pPr>
            <a:r>
              <a:rPr lang="en-US" sz="3199" spc="-50" dirty="0">
                <a:solidFill>
                  <a:schemeClr val="tx2"/>
                </a:solidFill>
                <a:latin typeface="Segoe UI Light"/>
              </a:rPr>
              <a:t>Extensively used both by external and internal customers</a:t>
            </a:r>
          </a:p>
          <a:p>
            <a:pPr defTabSz="932324">
              <a:spcBef>
                <a:spcPct val="20000"/>
              </a:spcBef>
              <a:spcAft>
                <a:spcPts val="1198"/>
              </a:spcAft>
              <a:buSzPct val="80000"/>
            </a:pPr>
            <a:r>
              <a:rPr lang="en-US" sz="3199" spc="-50" dirty="0">
                <a:solidFill>
                  <a:schemeClr val="tx2"/>
                </a:solidFill>
                <a:latin typeface="Segoe UI Light"/>
              </a:rPr>
              <a:t>Interesting stats about Cloud Service usage:</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50-50 mix of web and worker roles</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20% of cloud service VMs are in </a:t>
            </a:r>
            <a:r>
              <a:rPr lang="en-US" sz="2000" dirty="0" err="1">
                <a:gradFill>
                  <a:gsLst>
                    <a:gs pos="1250">
                      <a:schemeClr val="tx1"/>
                    </a:gs>
                    <a:gs pos="100000">
                      <a:schemeClr val="tx1"/>
                    </a:gs>
                  </a:gsLst>
                  <a:lin ang="5400000" scaled="0"/>
                </a:gradFill>
              </a:rPr>
              <a:t>VNets</a:t>
            </a:r>
            <a:endParaRPr lang="en-US" sz="2000" dirty="0">
              <a:gradFill>
                <a:gsLst>
                  <a:gs pos="1250">
                    <a:schemeClr val="tx1"/>
                  </a:gs>
                  <a:gs pos="100000">
                    <a:schemeClr val="tx1"/>
                  </a:gs>
                </a:gsLst>
                <a:lin ang="5400000" scaled="0"/>
              </a:gradFill>
            </a:endParaRP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Average instances for top 20 external customers: 1599 </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Around 80% of external customers have less than 5 instances</a:t>
            </a:r>
          </a:p>
        </p:txBody>
      </p:sp>
    </p:spTree>
    <p:extLst>
      <p:ext uri="{BB962C8B-B14F-4D97-AF65-F5344CB8AC3E}">
        <p14:creationId xmlns:p14="http://schemas.microsoft.com/office/powerpoint/2010/main" val="3107873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and Worker roles (classic/legacy)</a:t>
            </a:r>
          </a:p>
        </p:txBody>
      </p:sp>
      <p:sp>
        <p:nvSpPr>
          <p:cNvPr id="29" name="TextBox 28"/>
          <p:cNvSpPr txBox="1"/>
          <p:nvPr/>
        </p:nvSpPr>
        <p:spPr>
          <a:xfrm>
            <a:off x="378868" y="1375914"/>
            <a:ext cx="9776351" cy="1205921"/>
          </a:xfrm>
          <a:prstGeom prst="rect">
            <a:avLst/>
          </a:prstGeom>
          <a:noFill/>
        </p:spPr>
        <p:txBody>
          <a:bodyPr wrap="square" lIns="182828" tIns="146262" rIns="182828" bIns="146262" rtlCol="0">
            <a:noAutofit/>
          </a:bodyPr>
          <a:lstStyle/>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It’s important to remember that this type of PaaS application (Web and Worker roles) have dedicated underlying Virtual Machines per instance. Typically this is transparent, but it’s particularly important from a diagnostics perspective. </a:t>
            </a:r>
          </a:p>
        </p:txBody>
      </p:sp>
      <p:graphicFrame>
        <p:nvGraphicFramePr>
          <p:cNvPr id="4" name="Table 3"/>
          <p:cNvGraphicFramePr>
            <a:graphicFrameLocks noGrp="1"/>
          </p:cNvGraphicFramePr>
          <p:nvPr>
            <p:extLst>
              <p:ext uri="{D42A27DB-BD31-4B8C-83A1-F6EECF244321}">
                <p14:modId xmlns:p14="http://schemas.microsoft.com/office/powerpoint/2010/main" val="717140211"/>
              </p:ext>
            </p:extLst>
          </p:nvPr>
        </p:nvGraphicFramePr>
        <p:xfrm>
          <a:off x="498862" y="2744896"/>
          <a:ext cx="8229599" cy="3200401"/>
        </p:xfrm>
        <a:graphic>
          <a:graphicData uri="http://schemas.openxmlformats.org/drawingml/2006/table">
            <a:tbl>
              <a:tblPr firstRow="1" firstCol="1" bandRow="1">
                <a:tableStyleId>{5C22544A-7EE6-4342-B048-85BDC9FD1C3A}</a:tableStyleId>
              </a:tblPr>
              <a:tblGrid>
                <a:gridCol w="1740878">
                  <a:extLst>
                    <a:ext uri="{9D8B030D-6E8A-4147-A177-3AD203B41FA5}">
                      <a16:colId xmlns:a16="http://schemas.microsoft.com/office/drawing/2014/main" val="20000"/>
                    </a:ext>
                  </a:extLst>
                </a:gridCol>
                <a:gridCol w="6488721">
                  <a:extLst>
                    <a:ext uri="{9D8B030D-6E8A-4147-A177-3AD203B41FA5}">
                      <a16:colId xmlns:a16="http://schemas.microsoft.com/office/drawing/2014/main" val="20001"/>
                    </a:ext>
                  </a:extLst>
                </a:gridCol>
              </a:tblGrid>
              <a:tr h="377840">
                <a:tc>
                  <a:txBody>
                    <a:bodyPr/>
                    <a:lstStyle/>
                    <a:p>
                      <a:pPr marL="0" marR="0" algn="ctr">
                        <a:lnSpc>
                          <a:spcPct val="115000"/>
                        </a:lnSpc>
                        <a:spcBef>
                          <a:spcPts val="600"/>
                        </a:spcBef>
                        <a:spcAft>
                          <a:spcPts val="600"/>
                        </a:spcAft>
                      </a:pPr>
                      <a:r>
                        <a:rPr lang="en-US" sz="1400" b="0" dirty="0">
                          <a:effectLst/>
                          <a:latin typeface="Segoe UI Semibold" panose="020B0702040204020203" pitchFamily="34" charset="0"/>
                          <a:cs typeface="Segoe UI Semibold" panose="020B0702040204020203" pitchFamily="34" charset="0"/>
                        </a:rPr>
                        <a:t>Application type</a:t>
                      </a:r>
                      <a:endParaRPr lang="en-US" sz="14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51437" marR="51437" marT="0" marB="0"/>
                </a:tc>
                <a:tc>
                  <a:txBody>
                    <a:bodyPr/>
                    <a:lstStyle/>
                    <a:p>
                      <a:pPr marL="0" marR="0" algn="ctr">
                        <a:lnSpc>
                          <a:spcPct val="115000"/>
                        </a:lnSpc>
                        <a:spcBef>
                          <a:spcPts val="600"/>
                        </a:spcBef>
                        <a:spcAft>
                          <a:spcPts val="600"/>
                        </a:spcAft>
                      </a:pPr>
                      <a:r>
                        <a:rPr lang="en-US" sz="1400" b="0" dirty="0">
                          <a:effectLst/>
                          <a:latin typeface="Segoe UI Semibold" panose="020B0702040204020203" pitchFamily="34" charset="0"/>
                          <a:cs typeface="Segoe UI Semibold" panose="020B0702040204020203" pitchFamily="34" charset="0"/>
                        </a:rPr>
                        <a:t>Description</a:t>
                      </a:r>
                      <a:endParaRPr lang="en-US" sz="14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51437" marR="51437" marT="0" marB="0"/>
                </a:tc>
                <a:extLst>
                  <a:ext uri="{0D108BD9-81ED-4DB2-BD59-A6C34878D82A}">
                    <a16:rowId xmlns:a16="http://schemas.microsoft.com/office/drawing/2014/main" val="10000"/>
                  </a:ext>
                </a:extLst>
              </a:tr>
              <a:tr h="1204592">
                <a:tc>
                  <a:txBody>
                    <a:bodyPr/>
                    <a:lstStyle/>
                    <a:p>
                      <a:pPr marL="0" marR="0" algn="ctr">
                        <a:lnSpc>
                          <a:spcPct val="200000"/>
                        </a:lnSpc>
                        <a:spcBef>
                          <a:spcPts val="2400"/>
                        </a:spcBef>
                        <a:spcAft>
                          <a:spcPts val="600"/>
                        </a:spcAft>
                      </a:pPr>
                      <a:r>
                        <a:rPr lang="en-US" sz="1400" b="0" dirty="0">
                          <a:effectLst/>
                          <a:latin typeface="Segoe UI Semibold" panose="020B0702040204020203" pitchFamily="34" charset="0"/>
                          <a:cs typeface="Segoe UI Semibold" panose="020B0702040204020203" pitchFamily="34" charset="0"/>
                        </a:rPr>
                        <a:t>Web role</a:t>
                      </a:r>
                      <a:endParaRPr lang="en-US" sz="14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51437" marR="51437" marT="0" marB="0"/>
                </a:tc>
                <a:tc>
                  <a:txBody>
                    <a:bodyPr/>
                    <a:lstStyle/>
                    <a:p>
                      <a:pPr marL="0" marR="0">
                        <a:lnSpc>
                          <a:spcPct val="115000"/>
                        </a:lnSpc>
                        <a:spcBef>
                          <a:spcPts val="600"/>
                        </a:spcBef>
                        <a:spcAft>
                          <a:spcPts val="600"/>
                        </a:spcAft>
                      </a:pPr>
                      <a:r>
                        <a:rPr lang="en-US" sz="1600" dirty="0">
                          <a:effectLst/>
                          <a:latin typeface="+mj-lt"/>
                        </a:rPr>
                        <a:t>This role is used primarily to host and support applications that target IIS and ASP.NET.  The role will be provisioned out of the box with IIS installed and can be used to host front end web based applications.</a:t>
                      </a:r>
                      <a:endParaRPr lang="en-US" sz="1600" dirty="0">
                        <a:effectLst/>
                        <a:latin typeface="+mj-lt"/>
                        <a:ea typeface="Times New Roman" panose="02020603050405020304" pitchFamily="18" charset="0"/>
                        <a:cs typeface="Times New Roman" panose="02020603050405020304" pitchFamily="18" charset="0"/>
                      </a:endParaRPr>
                    </a:p>
                  </a:txBody>
                  <a:tcPr marL="51437" marR="51437" marT="0" marB="0"/>
                </a:tc>
                <a:extLst>
                  <a:ext uri="{0D108BD9-81ED-4DB2-BD59-A6C34878D82A}">
                    <a16:rowId xmlns:a16="http://schemas.microsoft.com/office/drawing/2014/main" val="10001"/>
                  </a:ext>
                </a:extLst>
              </a:tr>
              <a:tr h="1617969">
                <a:tc>
                  <a:txBody>
                    <a:bodyPr/>
                    <a:lstStyle/>
                    <a:p>
                      <a:pPr marL="0" marR="0" algn="ctr">
                        <a:lnSpc>
                          <a:spcPct val="200000"/>
                        </a:lnSpc>
                        <a:spcBef>
                          <a:spcPts val="2400"/>
                        </a:spcBef>
                        <a:spcAft>
                          <a:spcPts val="600"/>
                        </a:spcAft>
                      </a:pPr>
                      <a:r>
                        <a:rPr lang="en-US" sz="1400" b="0" dirty="0">
                          <a:effectLst/>
                          <a:latin typeface="Segoe UI Semibold" panose="020B0702040204020203" pitchFamily="34" charset="0"/>
                          <a:cs typeface="Segoe UI Semibold" panose="020B0702040204020203" pitchFamily="34" charset="0"/>
                        </a:rPr>
                        <a:t>Worker role</a:t>
                      </a:r>
                      <a:endParaRPr lang="en-US" sz="14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51437" marR="51437" marT="0" marB="0"/>
                </a:tc>
                <a:tc>
                  <a:txBody>
                    <a:bodyPr/>
                    <a:lstStyle/>
                    <a:p>
                      <a:pPr marL="0" marR="0">
                        <a:lnSpc>
                          <a:spcPct val="115000"/>
                        </a:lnSpc>
                        <a:spcBef>
                          <a:spcPts val="600"/>
                        </a:spcBef>
                        <a:spcAft>
                          <a:spcPts val="600"/>
                        </a:spcAft>
                      </a:pPr>
                      <a:r>
                        <a:rPr lang="en-US" sz="1600" dirty="0">
                          <a:effectLst/>
                          <a:latin typeface="+mj-lt"/>
                        </a:rPr>
                        <a:t>This role is used primarily to host and support service type applications.  These applications target back-end processing workloads. These can be long running processes and can be thought of as Windows Services in the cloud.</a:t>
                      </a:r>
                      <a:endParaRPr lang="en-US" sz="1600" dirty="0">
                        <a:effectLst/>
                        <a:latin typeface="+mj-lt"/>
                        <a:ea typeface="Times New Roman" panose="02020603050405020304" pitchFamily="18" charset="0"/>
                        <a:cs typeface="Times New Roman" panose="02020603050405020304" pitchFamily="18" charset="0"/>
                      </a:endParaRPr>
                    </a:p>
                  </a:txBody>
                  <a:tcPr marL="51437" marR="51437" marT="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9156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Freeform: Shape 7"/>
          <p:cNvSpPr/>
          <p:nvPr/>
        </p:nvSpPr>
        <p:spPr>
          <a:xfrm>
            <a:off x="5484468" y="2204219"/>
            <a:ext cx="4272719" cy="861986"/>
          </a:xfrm>
          <a:custGeom>
            <a:avLst/>
            <a:gdLst>
              <a:gd name="connsiteX0" fmla="*/ 0 w 3466579"/>
              <a:gd name="connsiteY0" fmla="*/ 0 h 861986"/>
              <a:gd name="connsiteX1" fmla="*/ 3466579 w 3466579"/>
              <a:gd name="connsiteY1" fmla="*/ 0 h 861986"/>
              <a:gd name="connsiteX2" fmla="*/ 3466579 w 3466579"/>
              <a:gd name="connsiteY2" fmla="*/ 861986 h 861986"/>
              <a:gd name="connsiteX3" fmla="*/ 0 w 3466579"/>
              <a:gd name="connsiteY3" fmla="*/ 861986 h 861986"/>
              <a:gd name="connsiteX4" fmla="*/ 0 w 3466579"/>
              <a:gd name="connsiteY4" fmla="*/ 0 h 861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579" h="861986">
                <a:moveTo>
                  <a:pt x="0" y="0"/>
                </a:moveTo>
                <a:lnTo>
                  <a:pt x="3466579" y="0"/>
                </a:lnTo>
                <a:lnTo>
                  <a:pt x="3466579" y="861986"/>
                </a:lnTo>
                <a:lnTo>
                  <a:pt x="0" y="86198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mj-lt"/>
              </a:rPr>
              <a:t>Worker roles</a:t>
            </a:r>
          </a:p>
        </p:txBody>
      </p:sp>
      <p:sp>
        <p:nvSpPr>
          <p:cNvPr id="2" name="Text Placeholder 1"/>
          <p:cNvSpPr>
            <a:spLocks noGrp="1"/>
          </p:cNvSpPr>
          <p:nvPr>
            <p:ph type="body" sz="quarter" idx="10"/>
          </p:nvPr>
        </p:nvSpPr>
        <p:spPr>
          <a:xfrm>
            <a:off x="366168" y="1212851"/>
            <a:ext cx="11702553" cy="683264"/>
          </a:xfrm>
        </p:spPr>
        <p:txBody>
          <a:bodyPr/>
          <a:lstStyle/>
          <a:p>
            <a:pPr marL="0" indent="0">
              <a:buNone/>
            </a:pPr>
            <a:r>
              <a:rPr lang="en-US" dirty="0"/>
              <a:t>Consider using Web and Worker roles as follows:</a:t>
            </a:r>
          </a:p>
        </p:txBody>
      </p:sp>
      <p:sp>
        <p:nvSpPr>
          <p:cNvPr id="3" name="Title 2"/>
          <p:cNvSpPr>
            <a:spLocks noGrp="1"/>
          </p:cNvSpPr>
          <p:nvPr>
            <p:ph type="title"/>
          </p:nvPr>
        </p:nvSpPr>
        <p:spPr/>
        <p:txBody>
          <a:bodyPr/>
          <a:lstStyle/>
          <a:p>
            <a:r>
              <a:rPr lang="en-US" dirty="0"/>
              <a:t>Web and Worker roles model</a:t>
            </a:r>
          </a:p>
        </p:txBody>
      </p:sp>
      <p:sp>
        <p:nvSpPr>
          <p:cNvPr id="6" name="Freeform: Shape 5"/>
          <p:cNvSpPr/>
          <p:nvPr/>
        </p:nvSpPr>
        <p:spPr>
          <a:xfrm>
            <a:off x="575688" y="2214976"/>
            <a:ext cx="4297526" cy="861986"/>
          </a:xfrm>
          <a:custGeom>
            <a:avLst/>
            <a:gdLst>
              <a:gd name="connsiteX0" fmla="*/ 0 w 3466579"/>
              <a:gd name="connsiteY0" fmla="*/ 0 h 861986"/>
              <a:gd name="connsiteX1" fmla="*/ 3466579 w 3466579"/>
              <a:gd name="connsiteY1" fmla="*/ 0 h 861986"/>
              <a:gd name="connsiteX2" fmla="*/ 3466579 w 3466579"/>
              <a:gd name="connsiteY2" fmla="*/ 861986 h 861986"/>
              <a:gd name="connsiteX3" fmla="*/ 0 w 3466579"/>
              <a:gd name="connsiteY3" fmla="*/ 861986 h 861986"/>
              <a:gd name="connsiteX4" fmla="*/ 0 w 3466579"/>
              <a:gd name="connsiteY4" fmla="*/ 0 h 861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579" h="861986">
                <a:moveTo>
                  <a:pt x="0" y="0"/>
                </a:moveTo>
                <a:lnTo>
                  <a:pt x="3466579" y="0"/>
                </a:lnTo>
                <a:lnTo>
                  <a:pt x="3466579" y="861986"/>
                </a:lnTo>
                <a:lnTo>
                  <a:pt x="0" y="86198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6032" tIns="146304" rIns="256032" bIns="146304" numCol="1" spcCol="1270" anchor="ctr" anchorCtr="0">
            <a:noAutofit/>
          </a:bodyPr>
          <a:lstStyle/>
          <a:p>
            <a:pPr marL="0" lvl="0" indent="0" algn="ctr" defTabSz="1600200">
              <a:lnSpc>
                <a:spcPct val="90000"/>
              </a:lnSpc>
              <a:spcBef>
                <a:spcPct val="0"/>
              </a:spcBef>
              <a:spcAft>
                <a:spcPct val="35000"/>
              </a:spcAft>
              <a:buNone/>
            </a:pPr>
            <a:r>
              <a:rPr lang="en-US" sz="3600" kern="1200" dirty="0">
                <a:latin typeface="+mj-lt"/>
              </a:rPr>
              <a:t>Web roles</a:t>
            </a:r>
          </a:p>
        </p:txBody>
      </p:sp>
      <p:sp>
        <p:nvSpPr>
          <p:cNvPr id="7" name="Freeform: Shape 6"/>
          <p:cNvSpPr/>
          <p:nvPr/>
        </p:nvSpPr>
        <p:spPr>
          <a:xfrm>
            <a:off x="575688" y="3066205"/>
            <a:ext cx="4297526" cy="3546539"/>
          </a:xfrm>
          <a:custGeom>
            <a:avLst/>
            <a:gdLst>
              <a:gd name="connsiteX0" fmla="*/ 0 w 4423458"/>
              <a:gd name="connsiteY0" fmla="*/ 0 h 3546539"/>
              <a:gd name="connsiteX1" fmla="*/ 4423458 w 4423458"/>
              <a:gd name="connsiteY1" fmla="*/ 0 h 3546539"/>
              <a:gd name="connsiteX2" fmla="*/ 4423458 w 4423458"/>
              <a:gd name="connsiteY2" fmla="*/ 3546539 h 3546539"/>
              <a:gd name="connsiteX3" fmla="*/ 0 w 4423458"/>
              <a:gd name="connsiteY3" fmla="*/ 3546539 h 3546539"/>
              <a:gd name="connsiteX4" fmla="*/ 0 w 4423458"/>
              <a:gd name="connsiteY4" fmla="*/ 0 h 354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3458" h="3546539">
                <a:moveTo>
                  <a:pt x="0" y="0"/>
                </a:moveTo>
                <a:lnTo>
                  <a:pt x="4423458" y="0"/>
                </a:lnTo>
                <a:lnTo>
                  <a:pt x="4423458" y="3546539"/>
                </a:lnTo>
                <a:lnTo>
                  <a:pt x="0" y="354653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mj-lt"/>
              </a:rPr>
              <a:t>Tailored for IIS based applications</a:t>
            </a:r>
          </a:p>
          <a:p>
            <a:pPr marL="228600" lvl="1" indent="-228600" algn="l" defTabSz="933450">
              <a:lnSpc>
                <a:spcPct val="90000"/>
              </a:lnSpc>
              <a:spcBef>
                <a:spcPct val="0"/>
              </a:spcBef>
              <a:spcAft>
                <a:spcPct val="15000"/>
              </a:spcAft>
              <a:buChar char="•"/>
            </a:pPr>
            <a:r>
              <a:rPr lang="en-US" sz="2100" kern="1200" dirty="0">
                <a:latin typeface="+mj-lt"/>
              </a:rPr>
              <a:t>Configure the scale unity for the instance and ensure that multiple (at least 2) are used for production workloads. Performed by setting the configuration in the </a:t>
            </a:r>
            <a:br>
              <a:rPr lang="en-US" sz="2100" kern="1200" dirty="0">
                <a:latin typeface="+mj-lt"/>
              </a:rPr>
            </a:br>
            <a:r>
              <a:rPr lang="en-US" sz="2100" kern="1200" dirty="0">
                <a:latin typeface="+mj-lt"/>
              </a:rPr>
              <a:t>service definition</a:t>
            </a:r>
          </a:p>
        </p:txBody>
      </p:sp>
      <p:sp>
        <p:nvSpPr>
          <p:cNvPr id="9" name="Freeform: Shape 8"/>
          <p:cNvSpPr/>
          <p:nvPr/>
        </p:nvSpPr>
        <p:spPr>
          <a:xfrm>
            <a:off x="5484468" y="3066205"/>
            <a:ext cx="4272719" cy="3546539"/>
          </a:xfrm>
          <a:custGeom>
            <a:avLst/>
            <a:gdLst>
              <a:gd name="connsiteX0" fmla="*/ 0 w 3466579"/>
              <a:gd name="connsiteY0" fmla="*/ 0 h 3546539"/>
              <a:gd name="connsiteX1" fmla="*/ 3466579 w 3466579"/>
              <a:gd name="connsiteY1" fmla="*/ 0 h 3546539"/>
              <a:gd name="connsiteX2" fmla="*/ 3466579 w 3466579"/>
              <a:gd name="connsiteY2" fmla="*/ 3546539 h 3546539"/>
              <a:gd name="connsiteX3" fmla="*/ 0 w 3466579"/>
              <a:gd name="connsiteY3" fmla="*/ 3546539 h 3546539"/>
              <a:gd name="connsiteX4" fmla="*/ 0 w 3466579"/>
              <a:gd name="connsiteY4" fmla="*/ 0 h 3546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6579" h="3546539">
                <a:moveTo>
                  <a:pt x="0" y="0"/>
                </a:moveTo>
                <a:lnTo>
                  <a:pt x="3466579" y="0"/>
                </a:lnTo>
                <a:lnTo>
                  <a:pt x="3466579" y="3546539"/>
                </a:lnTo>
                <a:lnTo>
                  <a:pt x="0" y="3546539"/>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2100" kern="1200" dirty="0">
                <a:latin typeface="+mj-lt"/>
              </a:rPr>
              <a:t>Tailored for service type applications (non-web based)</a:t>
            </a:r>
          </a:p>
          <a:p>
            <a:pPr marL="171450" lvl="1" indent="-171450" algn="l" defTabSz="844550">
              <a:lnSpc>
                <a:spcPct val="90000"/>
              </a:lnSpc>
              <a:spcBef>
                <a:spcPct val="0"/>
              </a:spcBef>
              <a:spcAft>
                <a:spcPct val="15000"/>
              </a:spcAft>
              <a:buChar char="•"/>
            </a:pPr>
            <a:r>
              <a:rPr lang="en-US" sz="2100" kern="1200" dirty="0">
                <a:latin typeface="+mj-lt"/>
              </a:rPr>
              <a:t>As such, error handling that would be required for a “lights out” service type application should be employed.</a:t>
            </a:r>
          </a:p>
          <a:p>
            <a:pPr marL="171450" lvl="1" indent="-171450" algn="l" defTabSz="844550">
              <a:lnSpc>
                <a:spcPct val="90000"/>
              </a:lnSpc>
              <a:spcBef>
                <a:spcPct val="0"/>
              </a:spcBef>
              <a:spcAft>
                <a:spcPct val="15000"/>
              </a:spcAft>
              <a:buChar char="•"/>
            </a:pPr>
            <a:r>
              <a:rPr lang="en-US" sz="2100" kern="1200" dirty="0">
                <a:latin typeface="+mj-lt"/>
              </a:rPr>
              <a:t>If the exceptions are not handled </a:t>
            </a:r>
            <a:br>
              <a:rPr lang="en-US" sz="2100" kern="1200" dirty="0">
                <a:latin typeface="+mj-lt"/>
              </a:rPr>
            </a:br>
            <a:r>
              <a:rPr lang="en-US" sz="2100" kern="1200" dirty="0">
                <a:latin typeface="+mj-lt"/>
              </a:rPr>
              <a:t>in the service inner loop, the role instance will be restarted, causing downtime for processing</a:t>
            </a:r>
          </a:p>
        </p:txBody>
      </p:sp>
    </p:spTree>
    <p:extLst>
      <p:ext uri="{BB962C8B-B14F-4D97-AF65-F5344CB8AC3E}">
        <p14:creationId xmlns:p14="http://schemas.microsoft.com/office/powerpoint/2010/main" val="4215809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Web and Worker roles decisions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(classic/legacy)</a:t>
            </a:r>
            <a:endParaRPr lang="en-US" dirty="0"/>
          </a:p>
        </p:txBody>
      </p:sp>
      <p:graphicFrame>
        <p:nvGraphicFramePr>
          <p:cNvPr id="3" name="Diagram 2"/>
          <p:cNvGraphicFramePr/>
          <p:nvPr>
            <p:extLst>
              <p:ext uri="{D42A27DB-BD31-4B8C-83A1-F6EECF244321}">
                <p14:modId xmlns:p14="http://schemas.microsoft.com/office/powerpoint/2010/main" val="1156230978"/>
              </p:ext>
            </p:extLst>
          </p:nvPr>
        </p:nvGraphicFramePr>
        <p:xfrm>
          <a:off x="785307" y="2162287"/>
          <a:ext cx="11498566" cy="430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612763" y="3070698"/>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581322" y="4240077"/>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581322"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61374312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3"/>
          <p:cNvSpPr txBox="1">
            <a:spLocks/>
          </p:cNvSpPr>
          <p:nvPr/>
        </p:nvSpPr>
        <p:spPr>
          <a:xfrm>
            <a:off x="449006" y="1203368"/>
            <a:ext cx="4152043" cy="3497149"/>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r>
              <a:rPr lang="en-US" sz="1600" dirty="0"/>
              <a:t>Auto scaling</a:t>
            </a:r>
          </a:p>
          <a:p>
            <a:pPr marL="342900" lvl="1" indent="-342900"/>
            <a:r>
              <a:rPr lang="en-US" sz="1600" dirty="0"/>
              <a:t>Auto OS update</a:t>
            </a:r>
          </a:p>
          <a:p>
            <a:pPr marL="342900" lvl="1" indent="-342900"/>
            <a:r>
              <a:rPr lang="en-US" sz="1600" dirty="0"/>
              <a:t>Public/private peering</a:t>
            </a:r>
          </a:p>
          <a:p>
            <a:pPr marL="342900" lvl="1" indent="-342900"/>
            <a:r>
              <a:rPr lang="en-US" sz="1600" dirty="0"/>
              <a:t>Manage Services, not servers</a:t>
            </a:r>
          </a:p>
          <a:p>
            <a:pPr marL="342900" lvl="1" indent="-342900"/>
            <a:r>
              <a:rPr lang="en-US" sz="1600" dirty="0"/>
              <a:t>Custom plugins</a:t>
            </a:r>
          </a:p>
          <a:p>
            <a:pPr marL="342900" lvl="1" indent="-342900"/>
            <a:r>
              <a:rPr lang="en-US" sz="1600" dirty="0"/>
              <a:t>Package and Deploy</a:t>
            </a:r>
          </a:p>
          <a:p>
            <a:pPr marL="342900" lvl="1" indent="-342900"/>
            <a:r>
              <a:rPr lang="en-US" sz="1600" dirty="0"/>
              <a:t>Cloud Services and service fabric</a:t>
            </a:r>
          </a:p>
          <a:p>
            <a:pPr marL="342900" lvl="1" indent="-342900"/>
            <a:r>
              <a:rPr lang="en-US" sz="1600" dirty="0"/>
              <a:t>App Lifecycle management</a:t>
            </a:r>
          </a:p>
          <a:p>
            <a:pPr marL="342900" lvl="1" indent="-342900"/>
            <a:r>
              <a:rPr lang="en-US" sz="1600" dirty="0"/>
              <a:t>App Monitoring and Healing</a:t>
            </a:r>
          </a:p>
          <a:p>
            <a:pPr marL="285750" indent="-285750">
              <a:lnSpc>
                <a:spcPct val="114000"/>
              </a:lnSpc>
            </a:pPr>
            <a:endParaRPr lang="en-US" sz="1600" kern="0" dirty="0">
              <a:solidFill>
                <a:schemeClr val="tx1"/>
              </a:solidFill>
              <a:latin typeface="+mn-lt"/>
            </a:endParaRPr>
          </a:p>
          <a:p>
            <a:pPr marL="285750" indent="-285750">
              <a:lnSpc>
                <a:spcPct val="114000"/>
              </a:lnSpc>
            </a:pPr>
            <a:endParaRPr lang="en-US" sz="1600" kern="0" dirty="0">
              <a:solidFill>
                <a:schemeClr val="tx1"/>
              </a:solidFill>
              <a:latin typeface="+mn-lt"/>
            </a:endParaRPr>
          </a:p>
          <a:p>
            <a:pPr marL="285750" indent="-285750">
              <a:lnSpc>
                <a:spcPct val="114000"/>
              </a:lnSpc>
            </a:pPr>
            <a:endParaRPr lang="en-US" sz="1600" kern="0" dirty="0">
              <a:solidFill>
                <a:schemeClr val="tx1"/>
              </a:solidFill>
              <a:latin typeface="+mn-lt"/>
            </a:endParaRPr>
          </a:p>
        </p:txBody>
      </p:sp>
      <p:sp>
        <p:nvSpPr>
          <p:cNvPr id="10" name="Title 9"/>
          <p:cNvSpPr>
            <a:spLocks noGrp="1"/>
          </p:cNvSpPr>
          <p:nvPr>
            <p:ph type="title"/>
          </p:nvPr>
        </p:nvSpPr>
        <p:spPr/>
        <p:txBody>
          <a:bodyPr/>
          <a:lstStyle/>
          <a:p>
            <a:r>
              <a:rPr lang="en-US" sz="4400" dirty="0"/>
              <a:t>What do our customers love about Cloud Services?</a:t>
            </a:r>
          </a:p>
        </p:txBody>
      </p:sp>
      <p:sp>
        <p:nvSpPr>
          <p:cNvPr id="20" name="Rectangle 19"/>
          <p:cNvSpPr/>
          <p:nvPr/>
        </p:nvSpPr>
        <p:spPr bwMode="auto">
          <a:xfrm>
            <a:off x="3401306" y="4986159"/>
            <a:ext cx="7638042" cy="567246"/>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68561" rIns="68561" bIns="68561" numCol="1" spcCol="0" rtlCol="0" fromWordArt="0" anchor="t" anchorCtr="0" forceAA="0" compatLnSpc="1">
            <a:prstTxWarp prst="textNoShape">
              <a:avLst/>
            </a:prstTxWarp>
            <a:noAutofit/>
          </a:bodyPr>
          <a:lstStyle/>
          <a:p>
            <a:pPr algn="ctr" defTabSz="698819" fontAlgn="base">
              <a:lnSpc>
                <a:spcPct val="90000"/>
              </a:lnSpc>
            </a:pPr>
            <a:r>
              <a:rPr lang="en-US" sz="1049" kern="0" dirty="0">
                <a:gradFill>
                  <a:gsLst>
                    <a:gs pos="0">
                      <a:srgbClr val="FFFFFF"/>
                    </a:gs>
                    <a:gs pos="100000">
                      <a:srgbClr val="FFFFFF"/>
                    </a:gs>
                  </a:gsLst>
                  <a:lin ang="5400000" scaled="0"/>
                </a:gradFill>
                <a:ea typeface="Segoe UI" pitchFamily="34" charset="0"/>
                <a:cs typeface="Segoe UI" pitchFamily="34" charset="0"/>
              </a:rPr>
              <a:t>Infrastructure Services</a:t>
            </a:r>
          </a:p>
        </p:txBody>
      </p:sp>
      <p:sp>
        <p:nvSpPr>
          <p:cNvPr id="21" name="TextBox 20"/>
          <p:cNvSpPr txBox="1"/>
          <p:nvPr/>
        </p:nvSpPr>
        <p:spPr>
          <a:xfrm>
            <a:off x="4392680" y="4016561"/>
            <a:ext cx="696656" cy="309570"/>
          </a:xfrm>
          <a:prstGeom prst="rect">
            <a:avLst/>
          </a:prstGeom>
          <a:noFill/>
        </p:spPr>
        <p:txBody>
          <a:bodyPr wrap="square" lIns="93243" tIns="46622" rIns="93243" bIns="46622" rtlCol="0">
            <a:spAutoFit/>
          </a:bodyPr>
          <a:lstStyle/>
          <a:p>
            <a:pPr algn="ctr" defTabSz="932511"/>
            <a:r>
              <a:rPr lang="en-US" sz="1400" kern="0" dirty="0">
                <a:solidFill>
                  <a:srgbClr val="404040"/>
                </a:solidFill>
                <a:ea typeface="Arial"/>
                <a:cs typeface="Arial"/>
                <a:sym typeface="Arial"/>
                <a:rtl val="0"/>
              </a:rPr>
              <a:t>Dev</a:t>
            </a:r>
          </a:p>
        </p:txBody>
      </p:sp>
      <p:pic>
        <p:nvPicPr>
          <p:cNvPr id="22" name="Picture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5681" y="3427558"/>
            <a:ext cx="210795" cy="564308"/>
          </a:xfrm>
          <a:prstGeom prst="rect">
            <a:avLst/>
          </a:prstGeom>
        </p:spPr>
      </p:pic>
      <p:sp>
        <p:nvSpPr>
          <p:cNvPr id="23" name="Rectangle 22"/>
          <p:cNvSpPr/>
          <p:nvPr/>
        </p:nvSpPr>
        <p:spPr>
          <a:xfrm>
            <a:off x="8207491" y="3333906"/>
            <a:ext cx="2285708" cy="477796"/>
          </a:xfrm>
          <a:prstGeom prst="rect">
            <a:avLst/>
          </a:prstGeom>
          <a:solidFill>
            <a:srgbClr val="4DA0E2"/>
          </a:solidFill>
          <a:ln>
            <a:noFill/>
          </a:ln>
          <a:effectLst/>
        </p:spPr>
        <p:style>
          <a:lnRef idx="1">
            <a:schemeClr val="accent1"/>
          </a:lnRef>
          <a:fillRef idx="3">
            <a:schemeClr val="accent1"/>
          </a:fillRef>
          <a:effectRef idx="2">
            <a:schemeClr val="accent1"/>
          </a:effectRef>
          <a:fontRef idx="minor">
            <a:schemeClr val="lt1"/>
          </a:fontRef>
        </p:style>
        <p:txBody>
          <a:bodyPr lIns="93243" tIns="46622" rIns="93243" bIns="46622" rtlCol="0" anchor="ctr"/>
          <a:lstStyle/>
          <a:p>
            <a:pPr algn="ctr" defTabSz="932511"/>
            <a:r>
              <a:rPr lang="en-US" sz="1425" kern="0" dirty="0">
                <a:solidFill>
                  <a:srgbClr val="FFFFFF"/>
                </a:solidFill>
                <a:sym typeface="Arial"/>
                <a:rtl val="0"/>
              </a:rPr>
              <a:t>Runtime Platform</a:t>
            </a:r>
          </a:p>
        </p:txBody>
      </p:sp>
      <p:sp>
        <p:nvSpPr>
          <p:cNvPr id="24" name="Rounded Rectangle 47"/>
          <p:cNvSpPr/>
          <p:nvPr/>
        </p:nvSpPr>
        <p:spPr>
          <a:xfrm>
            <a:off x="3990271" y="3231263"/>
            <a:ext cx="6841571" cy="1235480"/>
          </a:xfrm>
          <a:prstGeom prst="roundRect">
            <a:avLst/>
          </a:prstGeom>
          <a:noFill/>
          <a:ln w="19050" cmpd="sng">
            <a:solidFill>
              <a:srgbClr val="139789"/>
            </a:solidFill>
            <a:prstDash val="sysDash"/>
          </a:ln>
          <a:effectLst>
            <a:glow rad="63500">
              <a:srgbClr val="008774">
                <a:alpha val="40000"/>
              </a:srgbClr>
            </a:glow>
          </a:effectLst>
        </p:spPr>
        <p:style>
          <a:lnRef idx="1">
            <a:schemeClr val="accent1"/>
          </a:lnRef>
          <a:fillRef idx="3">
            <a:schemeClr val="accent1"/>
          </a:fillRef>
          <a:effectRef idx="2">
            <a:schemeClr val="accent1"/>
          </a:effectRef>
          <a:fontRef idx="minor">
            <a:schemeClr val="lt1"/>
          </a:fontRef>
        </p:style>
        <p:txBody>
          <a:bodyPr lIns="93243" tIns="46622" rIns="93243" bIns="46622" rtlCol="0" anchor="ctr"/>
          <a:lstStyle/>
          <a:p>
            <a:pPr algn="ctr"/>
            <a:endParaRPr lang="en-US" sz="1125"/>
          </a:p>
        </p:txBody>
      </p:sp>
      <p:sp>
        <p:nvSpPr>
          <p:cNvPr id="25" name="Rectangle 24"/>
          <p:cNvSpPr/>
          <p:nvPr/>
        </p:nvSpPr>
        <p:spPr bwMode="auto">
          <a:xfrm>
            <a:off x="3600792" y="5200825"/>
            <a:ext cx="2280434" cy="282941"/>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26" name="Rectangle 25"/>
          <p:cNvSpPr/>
          <p:nvPr/>
        </p:nvSpPr>
        <p:spPr bwMode="auto">
          <a:xfrm>
            <a:off x="5993372" y="5203979"/>
            <a:ext cx="2403265" cy="282942"/>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27" name="Rectangle 26"/>
          <p:cNvSpPr/>
          <p:nvPr/>
        </p:nvSpPr>
        <p:spPr bwMode="auto">
          <a:xfrm>
            <a:off x="8473516" y="5209111"/>
            <a:ext cx="2438802" cy="282942"/>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Network</a:t>
            </a:r>
          </a:p>
        </p:txBody>
      </p:sp>
      <p:grpSp>
        <p:nvGrpSpPr>
          <p:cNvPr id="28" name="Group 27"/>
          <p:cNvGrpSpPr/>
          <p:nvPr/>
        </p:nvGrpSpPr>
        <p:grpSpPr>
          <a:xfrm>
            <a:off x="3401307" y="5560528"/>
            <a:ext cx="7639111" cy="718739"/>
            <a:chOff x="8086497" y="4583089"/>
            <a:chExt cx="3734851" cy="958577"/>
          </a:xfrm>
        </p:grpSpPr>
        <p:sp>
          <p:nvSpPr>
            <p:cNvPr id="29" name="Rectangle 28"/>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27" tIns="68561" rIns="134427" bIns="107541" numCol="1" spcCol="0" rtlCol="0" fromWordArt="0" anchor="t" anchorCtr="0" forceAA="0" compatLnSpc="1">
              <a:prstTxWarp prst="textNoShape">
                <a:avLst/>
              </a:prstTxWarp>
              <a:noAutofit/>
            </a:bodyPr>
            <a:lstStyle/>
            <a:p>
              <a:pPr algn="ctr" defTabSz="685315" fontAlgn="base">
                <a:lnSpc>
                  <a:spcPct val="90000"/>
                </a:lnSpc>
              </a:pPr>
              <a:r>
                <a:rPr lang="en-US" sz="1049" kern="0" dirty="0">
                  <a:gradFill>
                    <a:gsLst>
                      <a:gs pos="0">
                        <a:srgbClr val="FFFFFF"/>
                      </a:gs>
                      <a:gs pos="100000">
                        <a:srgbClr val="FFFFFF"/>
                      </a:gs>
                    </a:gsLst>
                    <a:lin ang="5400000" scaled="0"/>
                  </a:gradFill>
                  <a:latin typeface="Segoe UI"/>
                  <a:ea typeface="Segoe UI" pitchFamily="34" charset="0"/>
                  <a:cs typeface="Segoe UI" pitchFamily="34" charset="0"/>
                </a:rPr>
                <a:t>Azure Global Datacenters</a:t>
              </a:r>
            </a:p>
          </p:txBody>
        </p:sp>
        <p:pic>
          <p:nvPicPr>
            <p:cNvPr id="30" name="Picture 29"/>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88410" y="4954547"/>
              <a:ext cx="3732415" cy="587119"/>
            </a:xfrm>
            <a:prstGeom prst="rect">
              <a:avLst/>
            </a:prstGeom>
          </p:spPr>
        </p:pic>
      </p:grpSp>
      <p:sp>
        <p:nvSpPr>
          <p:cNvPr id="31" name="Rectangle 30"/>
          <p:cNvSpPr/>
          <p:nvPr/>
        </p:nvSpPr>
        <p:spPr bwMode="auto">
          <a:xfrm>
            <a:off x="8207491" y="3784570"/>
            <a:ext cx="2285708" cy="561179"/>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400" dirty="0">
                <a:gradFill>
                  <a:gsLst>
                    <a:gs pos="0">
                      <a:srgbClr val="FFFFFF"/>
                    </a:gs>
                    <a:gs pos="100000">
                      <a:srgbClr val="FFFFFF"/>
                    </a:gs>
                  </a:gsLst>
                  <a:lin ang="5400000" scaled="0"/>
                </a:gradFill>
                <a:cs typeface="Arial" panose="020B0604020202020204" pitchFamily="34" charset="0"/>
              </a:rPr>
              <a:t>Cloud Services </a:t>
            </a:r>
          </a:p>
        </p:txBody>
      </p:sp>
      <p:sp>
        <p:nvSpPr>
          <p:cNvPr id="32" name="TextBox 31"/>
          <p:cNvSpPr txBox="1"/>
          <p:nvPr/>
        </p:nvSpPr>
        <p:spPr>
          <a:xfrm>
            <a:off x="6333581" y="3500851"/>
            <a:ext cx="1603304" cy="564308"/>
          </a:xfrm>
          <a:prstGeom prst="rect">
            <a:avLst/>
          </a:prstGeom>
          <a:noFill/>
        </p:spPr>
        <p:txBody>
          <a:bodyPr wrap="square" lIns="182857" tIns="146285" rIns="182857" bIns="146285" rtlCol="0">
            <a:noAutofit/>
          </a:bodyPr>
          <a:lstStyle/>
          <a:p>
            <a:pPr>
              <a:lnSpc>
                <a:spcPct val="90000"/>
              </a:lnSpc>
              <a:spcAft>
                <a:spcPts val="600"/>
              </a:spcAft>
            </a:pPr>
            <a:r>
              <a:rPr lang="en-US" sz="2400" dirty="0">
                <a:gradFill>
                  <a:gsLst>
                    <a:gs pos="2917">
                      <a:schemeClr val="tx1"/>
                    </a:gs>
                    <a:gs pos="30000">
                      <a:schemeClr val="tx1"/>
                    </a:gs>
                  </a:gsLst>
                  <a:lin ang="5400000" scaled="0"/>
                </a:gradFill>
              </a:rPr>
              <a:t>ASM</a:t>
            </a:r>
          </a:p>
        </p:txBody>
      </p:sp>
    </p:spTree>
    <p:extLst>
      <p:ext uri="{BB962C8B-B14F-4D97-AF65-F5344CB8AC3E}">
        <p14:creationId xmlns:p14="http://schemas.microsoft.com/office/powerpoint/2010/main" val="1382410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Rectangle 19"/>
          <p:cNvSpPr/>
          <p:nvPr/>
        </p:nvSpPr>
        <p:spPr bwMode="auto">
          <a:xfrm>
            <a:off x="3401306" y="4986159"/>
            <a:ext cx="7638042" cy="567246"/>
          </a:xfrm>
          <a:prstGeom prst="rect">
            <a:avLst/>
          </a:prstGeom>
          <a:solidFill>
            <a:schemeClr val="tx1">
              <a:lumMod val="7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68561" rIns="68561" bIns="68561" numCol="1" spcCol="0" rtlCol="0" fromWordArt="0" anchor="t" anchorCtr="0" forceAA="0" compatLnSpc="1">
            <a:prstTxWarp prst="textNoShape">
              <a:avLst/>
            </a:prstTxWarp>
            <a:noAutofit/>
          </a:bodyPr>
          <a:lstStyle/>
          <a:p>
            <a:pPr algn="ctr" defTabSz="698819" fontAlgn="base">
              <a:lnSpc>
                <a:spcPct val="90000"/>
              </a:lnSpc>
            </a:pPr>
            <a:r>
              <a:rPr lang="en-US" sz="1049" kern="0" dirty="0">
                <a:gradFill>
                  <a:gsLst>
                    <a:gs pos="0">
                      <a:srgbClr val="FFFFFF"/>
                    </a:gs>
                    <a:gs pos="100000">
                      <a:srgbClr val="FFFFFF"/>
                    </a:gs>
                  </a:gsLst>
                  <a:lin ang="5400000" scaled="0"/>
                </a:gradFill>
                <a:ea typeface="Segoe UI" pitchFamily="34" charset="0"/>
                <a:cs typeface="Segoe UI" pitchFamily="34" charset="0"/>
              </a:rPr>
              <a:t>Infrastructure Services</a:t>
            </a:r>
          </a:p>
        </p:txBody>
      </p:sp>
      <p:sp>
        <p:nvSpPr>
          <p:cNvPr id="9" name="Text Placeholder 3"/>
          <p:cNvSpPr txBox="1">
            <a:spLocks/>
          </p:cNvSpPr>
          <p:nvPr/>
        </p:nvSpPr>
        <p:spPr>
          <a:xfrm>
            <a:off x="449006" y="1203368"/>
            <a:ext cx="5673458" cy="2608333"/>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r>
              <a:rPr lang="en-US" sz="1600" dirty="0"/>
              <a:t>Linux support</a:t>
            </a:r>
          </a:p>
          <a:p>
            <a:pPr marL="342900" lvl="1" indent="-342900"/>
            <a:r>
              <a:rPr lang="en-US" sz="1600" dirty="0"/>
              <a:t>On-premises consistency</a:t>
            </a:r>
          </a:p>
          <a:p>
            <a:pPr marL="342900" lvl="1" indent="-342900"/>
            <a:r>
              <a:rPr lang="en-US" sz="1600" dirty="0"/>
              <a:t>RBAC support</a:t>
            </a:r>
          </a:p>
          <a:p>
            <a:pPr marL="342900" lvl="1" indent="-342900"/>
            <a:r>
              <a:rPr lang="en-US" sz="1600" dirty="0"/>
              <a:t>Automation and moving through DevOps is hard</a:t>
            </a:r>
          </a:p>
          <a:p>
            <a:pPr marL="342900" lvl="1" indent="-342900"/>
            <a:r>
              <a:rPr lang="en-US" sz="1600" dirty="0"/>
              <a:t>Custom OS support</a:t>
            </a:r>
          </a:p>
          <a:p>
            <a:pPr marL="342900" lvl="1" indent="-342900"/>
            <a:r>
              <a:rPr lang="en-US" sz="1600" dirty="0"/>
              <a:t>No flexibility for density</a:t>
            </a:r>
          </a:p>
          <a:p>
            <a:pPr marL="342900" lvl="1" indent="-342900"/>
            <a:r>
              <a:rPr lang="en-US" sz="1600" dirty="0"/>
              <a:t>Implicit vendor lock-in</a:t>
            </a:r>
          </a:p>
          <a:p>
            <a:pPr marL="342900" lvl="1" indent="-342900"/>
            <a:endParaRPr lang="en-US" sz="1600" dirty="0"/>
          </a:p>
          <a:p>
            <a:pPr marL="342900" lvl="1" indent="-342900"/>
            <a:endParaRPr lang="en-US" sz="1600" dirty="0"/>
          </a:p>
          <a:p>
            <a:pPr marL="285750" indent="-285750">
              <a:lnSpc>
                <a:spcPct val="114000"/>
              </a:lnSpc>
            </a:pPr>
            <a:endParaRPr lang="en-US" sz="1600" kern="0" dirty="0">
              <a:solidFill>
                <a:schemeClr val="tx1"/>
              </a:solidFill>
              <a:latin typeface="+mn-lt"/>
            </a:endParaRPr>
          </a:p>
        </p:txBody>
      </p:sp>
      <p:sp>
        <p:nvSpPr>
          <p:cNvPr id="10" name="Title 9"/>
          <p:cNvSpPr>
            <a:spLocks noGrp="1"/>
          </p:cNvSpPr>
          <p:nvPr>
            <p:ph type="title"/>
          </p:nvPr>
        </p:nvSpPr>
        <p:spPr/>
        <p:txBody>
          <a:bodyPr/>
          <a:lstStyle/>
          <a:p>
            <a:r>
              <a:rPr lang="en-US" sz="4400" dirty="0"/>
              <a:t>What are the missing features?</a:t>
            </a:r>
          </a:p>
        </p:txBody>
      </p:sp>
      <p:sp>
        <p:nvSpPr>
          <p:cNvPr id="5" name="TextBox 4"/>
          <p:cNvSpPr txBox="1"/>
          <p:nvPr/>
        </p:nvSpPr>
        <p:spPr>
          <a:xfrm>
            <a:off x="4392680" y="4016561"/>
            <a:ext cx="696656" cy="309570"/>
          </a:xfrm>
          <a:prstGeom prst="rect">
            <a:avLst/>
          </a:prstGeom>
          <a:noFill/>
        </p:spPr>
        <p:txBody>
          <a:bodyPr wrap="square" lIns="93243" tIns="46622" rIns="93243" bIns="46622" rtlCol="0">
            <a:spAutoFit/>
          </a:bodyPr>
          <a:lstStyle/>
          <a:p>
            <a:pPr algn="ctr" defTabSz="932511"/>
            <a:r>
              <a:rPr lang="en-US" sz="1400" kern="0" dirty="0">
                <a:solidFill>
                  <a:srgbClr val="404040"/>
                </a:solidFill>
                <a:ea typeface="Arial"/>
                <a:cs typeface="Arial"/>
                <a:sym typeface="Arial"/>
                <a:rtl val="0"/>
              </a:rPr>
              <a:t>Dev</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5681" y="3427558"/>
            <a:ext cx="210795" cy="564308"/>
          </a:xfrm>
          <a:prstGeom prst="rect">
            <a:avLst/>
          </a:prstGeom>
        </p:spPr>
      </p:pic>
      <p:sp>
        <p:nvSpPr>
          <p:cNvPr id="7" name="Rectangle 6"/>
          <p:cNvSpPr/>
          <p:nvPr/>
        </p:nvSpPr>
        <p:spPr>
          <a:xfrm>
            <a:off x="8207491" y="3333906"/>
            <a:ext cx="2285708" cy="477796"/>
          </a:xfrm>
          <a:prstGeom prst="rect">
            <a:avLst/>
          </a:prstGeom>
          <a:solidFill>
            <a:srgbClr val="4DA0E2"/>
          </a:solidFill>
          <a:ln>
            <a:noFill/>
          </a:ln>
          <a:effectLst/>
        </p:spPr>
        <p:style>
          <a:lnRef idx="1">
            <a:schemeClr val="accent1"/>
          </a:lnRef>
          <a:fillRef idx="3">
            <a:schemeClr val="accent1"/>
          </a:fillRef>
          <a:effectRef idx="2">
            <a:schemeClr val="accent1"/>
          </a:effectRef>
          <a:fontRef idx="minor">
            <a:schemeClr val="lt1"/>
          </a:fontRef>
        </p:style>
        <p:txBody>
          <a:bodyPr lIns="93243" tIns="46622" rIns="93243" bIns="46622" rtlCol="0" anchor="ctr"/>
          <a:lstStyle/>
          <a:p>
            <a:pPr algn="ctr" defTabSz="932511"/>
            <a:r>
              <a:rPr lang="en-US" sz="1425" kern="0" dirty="0">
                <a:solidFill>
                  <a:srgbClr val="FFFFFF"/>
                </a:solidFill>
                <a:sym typeface="Arial"/>
                <a:rtl val="0"/>
              </a:rPr>
              <a:t>Runtime Platform</a:t>
            </a:r>
          </a:p>
        </p:txBody>
      </p:sp>
      <p:sp>
        <p:nvSpPr>
          <p:cNvPr id="8" name="Rounded Rectangle 47"/>
          <p:cNvSpPr/>
          <p:nvPr/>
        </p:nvSpPr>
        <p:spPr>
          <a:xfrm>
            <a:off x="3990271" y="3231263"/>
            <a:ext cx="6841571" cy="1235480"/>
          </a:xfrm>
          <a:prstGeom prst="roundRect">
            <a:avLst/>
          </a:prstGeom>
          <a:noFill/>
          <a:ln w="19050" cmpd="sng">
            <a:solidFill>
              <a:srgbClr val="139789"/>
            </a:solidFill>
            <a:prstDash val="sysDash"/>
          </a:ln>
          <a:effectLst>
            <a:glow rad="63500">
              <a:srgbClr val="008774">
                <a:alpha val="40000"/>
              </a:srgbClr>
            </a:glow>
          </a:effectLst>
        </p:spPr>
        <p:style>
          <a:lnRef idx="1">
            <a:schemeClr val="accent1"/>
          </a:lnRef>
          <a:fillRef idx="3">
            <a:schemeClr val="accent1"/>
          </a:fillRef>
          <a:effectRef idx="2">
            <a:schemeClr val="accent1"/>
          </a:effectRef>
          <a:fontRef idx="minor">
            <a:schemeClr val="lt1"/>
          </a:fontRef>
        </p:style>
        <p:txBody>
          <a:bodyPr lIns="93243" tIns="46622" rIns="93243" bIns="46622" rtlCol="0" anchor="ctr"/>
          <a:lstStyle/>
          <a:p>
            <a:pPr algn="ctr"/>
            <a:endParaRPr lang="en-US" sz="1125"/>
          </a:p>
        </p:txBody>
      </p:sp>
      <p:sp>
        <p:nvSpPr>
          <p:cNvPr id="12" name="Rectangle 11"/>
          <p:cNvSpPr/>
          <p:nvPr/>
        </p:nvSpPr>
        <p:spPr bwMode="auto">
          <a:xfrm>
            <a:off x="3600792" y="5200825"/>
            <a:ext cx="2280434" cy="282941"/>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Compute</a:t>
            </a:r>
          </a:p>
        </p:txBody>
      </p:sp>
      <p:sp>
        <p:nvSpPr>
          <p:cNvPr id="13" name="Rectangle 12"/>
          <p:cNvSpPr/>
          <p:nvPr/>
        </p:nvSpPr>
        <p:spPr bwMode="auto">
          <a:xfrm>
            <a:off x="5993372" y="5203979"/>
            <a:ext cx="2403265" cy="282942"/>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4" name="Rectangle 13"/>
          <p:cNvSpPr/>
          <p:nvPr/>
        </p:nvSpPr>
        <p:spPr bwMode="auto">
          <a:xfrm>
            <a:off x="8473516" y="5209111"/>
            <a:ext cx="2438802" cy="282942"/>
          </a:xfrm>
          <a:prstGeom prst="rect">
            <a:avLst/>
          </a:prstGeom>
          <a:solidFill>
            <a:schemeClr val="accent4"/>
          </a:solidFill>
          <a:ln w="6350" cap="flat" cmpd="sng" algn="ctr">
            <a:noFill/>
            <a:prstDash val="solid"/>
            <a:miter lim="800000"/>
            <a:headEnd type="none" w="med" len="med"/>
            <a:tailEnd type="none" w="med" len="med"/>
          </a:ln>
          <a:effectLst/>
        </p:spPr>
        <p:txBody>
          <a:bodyPr rot="0" spcFirstLastPara="0" vertOverflow="overflow" horzOverflow="overflow" vert="horz" wrap="square" lIns="68561" tIns="109652" rIns="68561" bIns="109652" numCol="1" spcCol="0" rtlCol="0" fromWordArt="0" anchor="ctr" anchorCtr="0" forceAA="0" compatLnSpc="1">
            <a:prstTxWarp prst="textNoShape">
              <a:avLst/>
            </a:prstTxWarp>
            <a:noAutofit/>
          </a:bodyPr>
          <a:lstStyle/>
          <a:p>
            <a:pPr algn="ctr" defTabSz="698819" fontAlgn="base">
              <a:lnSpc>
                <a:spcPct val="90000"/>
              </a:lnSpc>
              <a:defRPr/>
            </a:pPr>
            <a:r>
              <a:rPr lang="en-US" sz="900" kern="0" dirty="0">
                <a:gradFill>
                  <a:gsLst>
                    <a:gs pos="0">
                      <a:srgbClr val="FFFFFF"/>
                    </a:gs>
                    <a:gs pos="100000">
                      <a:srgbClr val="FFFFFF"/>
                    </a:gs>
                  </a:gsLst>
                  <a:lin ang="5400000" scaled="0"/>
                </a:gradFill>
                <a:ea typeface="Segoe UI" pitchFamily="34" charset="0"/>
                <a:cs typeface="Segoe UI" pitchFamily="34" charset="0"/>
              </a:rPr>
              <a:t>Network</a:t>
            </a:r>
          </a:p>
        </p:txBody>
      </p:sp>
      <p:grpSp>
        <p:nvGrpSpPr>
          <p:cNvPr id="15" name="Group 14"/>
          <p:cNvGrpSpPr/>
          <p:nvPr/>
        </p:nvGrpSpPr>
        <p:grpSpPr>
          <a:xfrm>
            <a:off x="3401307" y="5560528"/>
            <a:ext cx="7639111" cy="718739"/>
            <a:chOff x="8086497" y="4583089"/>
            <a:chExt cx="3734851" cy="958577"/>
          </a:xfrm>
        </p:grpSpPr>
        <p:sp>
          <p:nvSpPr>
            <p:cNvPr id="16" name="Rectangle 15"/>
            <p:cNvSpPr/>
            <p:nvPr/>
          </p:nvSpPr>
          <p:spPr bwMode="auto">
            <a:xfrm>
              <a:off x="8086497" y="4583089"/>
              <a:ext cx="3734851" cy="958223"/>
            </a:xfrm>
            <a:prstGeom prst="rect">
              <a:avLst/>
            </a:prstGeom>
            <a:solidFill>
              <a:srgbClr val="002846"/>
            </a:solidFill>
            <a:ln w="6350" cap="flat" cmpd="sng" algn="ctr">
              <a:noFill/>
              <a:prstDash val="solid"/>
              <a:miter lim="800000"/>
              <a:headEnd type="none" w="med" len="med"/>
              <a:tailEnd type="none" w="med" len="med"/>
            </a:ln>
            <a:effectLst/>
          </p:spPr>
          <p:txBody>
            <a:bodyPr rot="0" spcFirstLastPara="0" vertOverflow="overflow" horzOverflow="overflow" vert="horz" wrap="square" lIns="134427" tIns="68561" rIns="134427" bIns="107541" numCol="1" spcCol="0" rtlCol="0" fromWordArt="0" anchor="t" anchorCtr="0" forceAA="0" compatLnSpc="1">
              <a:prstTxWarp prst="textNoShape">
                <a:avLst/>
              </a:prstTxWarp>
              <a:noAutofit/>
            </a:bodyPr>
            <a:lstStyle/>
            <a:p>
              <a:pPr algn="ctr" defTabSz="685315" fontAlgn="base">
                <a:lnSpc>
                  <a:spcPct val="90000"/>
                </a:lnSpc>
              </a:pPr>
              <a:r>
                <a:rPr lang="en-US" sz="1049" kern="0" dirty="0">
                  <a:gradFill>
                    <a:gsLst>
                      <a:gs pos="0">
                        <a:srgbClr val="FFFFFF"/>
                      </a:gs>
                      <a:gs pos="100000">
                        <a:srgbClr val="FFFFFF"/>
                      </a:gs>
                    </a:gsLst>
                    <a:lin ang="5400000" scaled="0"/>
                  </a:gradFill>
                  <a:latin typeface="Segoe UI"/>
                  <a:ea typeface="Segoe UI" pitchFamily="34" charset="0"/>
                  <a:cs typeface="Segoe UI" pitchFamily="34" charset="0"/>
                </a:rPr>
                <a:t>Azure Global Datacenters</a:t>
              </a:r>
            </a:p>
          </p:txBody>
        </p:sp>
        <p:pic>
          <p:nvPicPr>
            <p:cNvPr id="17" name="Picture 1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88410" y="4954547"/>
              <a:ext cx="3732415" cy="587119"/>
            </a:xfrm>
            <a:prstGeom prst="rect">
              <a:avLst/>
            </a:prstGeom>
          </p:spPr>
        </p:pic>
      </p:grpSp>
      <p:sp>
        <p:nvSpPr>
          <p:cNvPr id="18" name="Rectangle 17"/>
          <p:cNvSpPr/>
          <p:nvPr/>
        </p:nvSpPr>
        <p:spPr bwMode="auto">
          <a:xfrm>
            <a:off x="8207491" y="3784570"/>
            <a:ext cx="2285708" cy="561179"/>
          </a:xfrm>
          <a:prstGeom prst="rect">
            <a:avLst/>
          </a:prstGeom>
          <a:solidFill>
            <a:schemeClr val="accent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r>
              <a:rPr lang="en-US" sz="1400" dirty="0">
                <a:gradFill>
                  <a:gsLst>
                    <a:gs pos="0">
                      <a:srgbClr val="FFFFFF"/>
                    </a:gs>
                    <a:gs pos="100000">
                      <a:srgbClr val="FFFFFF"/>
                    </a:gs>
                  </a:gsLst>
                  <a:lin ang="5400000" scaled="0"/>
                </a:gradFill>
                <a:cs typeface="Arial" panose="020B0604020202020204" pitchFamily="34" charset="0"/>
              </a:rPr>
              <a:t>Cloud Services </a:t>
            </a:r>
          </a:p>
        </p:txBody>
      </p:sp>
      <p:sp>
        <p:nvSpPr>
          <p:cNvPr id="19" name="TextBox 18"/>
          <p:cNvSpPr txBox="1"/>
          <p:nvPr/>
        </p:nvSpPr>
        <p:spPr>
          <a:xfrm>
            <a:off x="6333581" y="3500851"/>
            <a:ext cx="1603304" cy="564308"/>
          </a:xfrm>
          <a:prstGeom prst="rect">
            <a:avLst/>
          </a:prstGeom>
          <a:noFill/>
        </p:spPr>
        <p:txBody>
          <a:bodyPr wrap="square" lIns="182857" tIns="146285" rIns="182857" bIns="146285" rtlCol="0">
            <a:noAutofit/>
          </a:bodyPr>
          <a:lstStyle/>
          <a:p>
            <a:pPr>
              <a:lnSpc>
                <a:spcPct val="90000"/>
              </a:lnSpc>
              <a:spcAft>
                <a:spcPts val="600"/>
              </a:spcAft>
            </a:pPr>
            <a:r>
              <a:rPr lang="en-US" sz="2400" dirty="0">
                <a:gradFill>
                  <a:gsLst>
                    <a:gs pos="2917">
                      <a:schemeClr val="tx1"/>
                    </a:gs>
                    <a:gs pos="30000">
                      <a:schemeClr val="tx1"/>
                    </a:gs>
                  </a:gsLst>
                  <a:lin ang="5400000" scaled="0"/>
                </a:gradFill>
              </a:rPr>
              <a:t>ASM</a:t>
            </a:r>
          </a:p>
        </p:txBody>
      </p:sp>
    </p:spTree>
    <p:extLst>
      <p:ext uri="{BB962C8B-B14F-4D97-AF65-F5344CB8AC3E}">
        <p14:creationId xmlns:p14="http://schemas.microsoft.com/office/powerpoint/2010/main" val="3114039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3"/>
          <a:stretch>
            <a:fillRect/>
          </a:stretch>
        </p:blipFill>
        <p:spPr>
          <a:xfrm>
            <a:off x="480828" y="2153036"/>
            <a:ext cx="2356828" cy="2356828"/>
          </a:xfrm>
          <a:prstGeom prst="rect">
            <a:avLst/>
          </a:prstGeom>
        </p:spPr>
      </p:pic>
      <p:pic>
        <p:nvPicPr>
          <p:cNvPr id="53" name="Picture 52"/>
          <p:cNvPicPr>
            <a:picLocks noChangeAspect="1"/>
          </p:cNvPicPr>
          <p:nvPr/>
        </p:nvPicPr>
        <p:blipFill>
          <a:blip r:embed="rId4"/>
          <a:stretch>
            <a:fillRect/>
          </a:stretch>
        </p:blipFill>
        <p:spPr>
          <a:xfrm>
            <a:off x="4782123" y="2140337"/>
            <a:ext cx="2356828" cy="2356828"/>
          </a:xfrm>
          <a:prstGeom prst="rect">
            <a:avLst/>
          </a:prstGeom>
        </p:spPr>
      </p:pic>
      <p:pic>
        <p:nvPicPr>
          <p:cNvPr id="54" name="Picture 53"/>
          <p:cNvPicPr>
            <a:picLocks noChangeAspect="1"/>
          </p:cNvPicPr>
          <p:nvPr/>
        </p:nvPicPr>
        <p:blipFill>
          <a:blip r:embed="rId4"/>
          <a:stretch>
            <a:fillRect/>
          </a:stretch>
        </p:blipFill>
        <p:spPr>
          <a:xfrm>
            <a:off x="8810329" y="2140337"/>
            <a:ext cx="2356828" cy="2356828"/>
          </a:xfrm>
          <a:prstGeom prst="rect">
            <a:avLst/>
          </a:prstGeom>
        </p:spPr>
      </p:pic>
      <p:sp>
        <p:nvSpPr>
          <p:cNvPr id="2" name="Title 1"/>
          <p:cNvSpPr>
            <a:spLocks noGrp="1"/>
          </p:cNvSpPr>
          <p:nvPr>
            <p:ph type="title"/>
          </p:nvPr>
        </p:nvSpPr>
        <p:spPr/>
        <p:txBody>
          <a:bodyPr/>
          <a:lstStyle/>
          <a:p>
            <a:r>
              <a:rPr lang="en-US" dirty="0"/>
              <a:t>App Service</a:t>
            </a:r>
          </a:p>
        </p:txBody>
      </p:sp>
      <p:sp>
        <p:nvSpPr>
          <p:cNvPr id="3" name="Text Placeholder 2"/>
          <p:cNvSpPr>
            <a:spLocks noGrp="1"/>
          </p:cNvSpPr>
          <p:nvPr>
            <p:ph type="body" sz="quarter" idx="10"/>
          </p:nvPr>
        </p:nvSpPr>
        <p:spPr>
          <a:xfrm>
            <a:off x="274688" y="1213175"/>
            <a:ext cx="11885514" cy="849463"/>
          </a:xfrm>
        </p:spPr>
        <p:txBody>
          <a:bodyPr/>
          <a:lstStyle/>
          <a:p>
            <a:r>
              <a:rPr lang="en-US" dirty="0"/>
              <a:t>From on-premises to the cloud</a:t>
            </a:r>
          </a:p>
        </p:txBody>
      </p:sp>
      <p:sp>
        <p:nvSpPr>
          <p:cNvPr id="11" name="TextBox 10"/>
          <p:cNvSpPr txBox="1"/>
          <p:nvPr/>
        </p:nvSpPr>
        <p:spPr>
          <a:xfrm>
            <a:off x="480829" y="4737814"/>
            <a:ext cx="3824315" cy="1523706"/>
          </a:xfrm>
          <a:prstGeom prst="rect">
            <a:avLst/>
          </a:prstGeom>
          <a:noFill/>
        </p:spPr>
        <p:txBody>
          <a:bodyPr wrap="square" lIns="0" tIns="89629" rIns="89629" bIns="89629" rtlCol="0">
            <a:noAutofit/>
          </a:bodyPr>
          <a:lstStyle/>
          <a:p>
            <a:pPr defTabSz="914191">
              <a:spcAft>
                <a:spcPts val="587"/>
              </a:spcAft>
              <a:defRPr/>
            </a:pPr>
            <a:r>
              <a:rPr lang="en-US" sz="1599"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AZURE APP SERVICE (MULTI-TENANT)</a:t>
            </a:r>
          </a:p>
          <a:p>
            <a:pPr defTabSz="914191">
              <a:spcAft>
                <a:spcPts val="587"/>
              </a:spcAft>
              <a:defRPr/>
            </a:pPr>
            <a:r>
              <a:rPr lang="en-US" sz="1599" dirty="0">
                <a:gradFill>
                  <a:gsLst>
                    <a:gs pos="57576">
                      <a:srgbClr val="353535"/>
                    </a:gs>
                    <a:gs pos="35000">
                      <a:srgbClr val="353535"/>
                    </a:gs>
                  </a:gsLst>
                  <a:lin ang="5400000" scaled="0"/>
                </a:gradFill>
                <a:latin typeface="Segoe UI"/>
              </a:rPr>
              <a:t>Get your Web, API, or Mobile App created in seconds in the cloud. We provide the infrastructure, you provide your application code.</a:t>
            </a:r>
          </a:p>
        </p:txBody>
      </p:sp>
      <p:sp>
        <p:nvSpPr>
          <p:cNvPr id="12" name="TextBox 11"/>
          <p:cNvSpPr txBox="1"/>
          <p:nvPr/>
        </p:nvSpPr>
        <p:spPr>
          <a:xfrm>
            <a:off x="4782123" y="4768982"/>
            <a:ext cx="3633408" cy="1523706"/>
          </a:xfrm>
          <a:prstGeom prst="rect">
            <a:avLst/>
          </a:prstGeom>
          <a:noFill/>
        </p:spPr>
        <p:txBody>
          <a:bodyPr wrap="square" lIns="0" tIns="89629" rIns="89629" bIns="89629" rtlCol="0">
            <a:noAutofit/>
          </a:bodyPr>
          <a:lstStyle/>
          <a:p>
            <a:pPr defTabSz="914191" fontAlgn="base">
              <a:lnSpc>
                <a:spcPct val="90000"/>
              </a:lnSpc>
              <a:spcBef>
                <a:spcPct val="0"/>
              </a:spcBef>
              <a:spcAft>
                <a:spcPts val="587"/>
              </a:spcAft>
              <a:defRPr/>
            </a:pPr>
            <a:r>
              <a:rPr lang="en-US" sz="1599"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APP SERVICE ENVIRONMENT</a:t>
            </a:r>
          </a:p>
          <a:p>
            <a:pPr defTabSz="914191">
              <a:spcAft>
                <a:spcPts val="587"/>
              </a:spcAft>
              <a:defRPr/>
            </a:pPr>
            <a:r>
              <a:rPr lang="en-US" sz="1599" dirty="0">
                <a:gradFill>
                  <a:gsLst>
                    <a:gs pos="57576">
                      <a:srgbClr val="353535"/>
                    </a:gs>
                    <a:gs pos="35000">
                      <a:srgbClr val="353535"/>
                    </a:gs>
                  </a:gsLst>
                  <a:lin ang="5400000" scaled="0"/>
                </a:gradFill>
                <a:latin typeface="Segoe UI"/>
              </a:rPr>
              <a:t>Run your apps in virtual network at high scale. Manage all of the resources behind your public endpoint creating an isolated environment specifically </a:t>
            </a:r>
            <a:br>
              <a:rPr lang="en-US" sz="1599" dirty="0">
                <a:gradFill>
                  <a:gsLst>
                    <a:gs pos="57576">
                      <a:srgbClr val="353535"/>
                    </a:gs>
                    <a:gs pos="35000">
                      <a:srgbClr val="353535"/>
                    </a:gs>
                  </a:gsLst>
                  <a:lin ang="5400000" scaled="0"/>
                </a:gradFill>
                <a:latin typeface="Segoe UI"/>
              </a:rPr>
            </a:br>
            <a:r>
              <a:rPr lang="en-US" sz="1599" dirty="0">
                <a:gradFill>
                  <a:gsLst>
                    <a:gs pos="57576">
                      <a:srgbClr val="353535"/>
                    </a:gs>
                    <a:gs pos="35000">
                      <a:srgbClr val="353535"/>
                    </a:gs>
                  </a:gsLst>
                  <a:lin ang="5400000" scaled="0"/>
                </a:gradFill>
                <a:latin typeface="Segoe UI"/>
              </a:rPr>
              <a:t>for your organization.</a:t>
            </a:r>
          </a:p>
        </p:txBody>
      </p:sp>
      <p:sp>
        <p:nvSpPr>
          <p:cNvPr id="13" name="TextBox 12"/>
          <p:cNvSpPr txBox="1"/>
          <p:nvPr/>
        </p:nvSpPr>
        <p:spPr>
          <a:xfrm>
            <a:off x="8810329" y="4737814"/>
            <a:ext cx="3349873" cy="1523706"/>
          </a:xfrm>
          <a:prstGeom prst="rect">
            <a:avLst/>
          </a:prstGeom>
          <a:noFill/>
        </p:spPr>
        <p:txBody>
          <a:bodyPr wrap="square" lIns="0" tIns="89629" rIns="89629" bIns="89629" rtlCol="0">
            <a:noAutofit/>
          </a:bodyPr>
          <a:lstStyle/>
          <a:p>
            <a:pPr defTabSz="914191">
              <a:spcAft>
                <a:spcPts val="587"/>
              </a:spcAft>
              <a:defRPr/>
            </a:pPr>
            <a:r>
              <a:rPr lang="en-US" sz="1599" b="1" dirty="0">
                <a:gradFill>
                  <a:gsLst>
                    <a:gs pos="57576">
                      <a:srgbClr val="0078D7"/>
                    </a:gs>
                    <a:gs pos="35000">
                      <a:srgbClr val="0078D7"/>
                    </a:gs>
                  </a:gsLst>
                  <a:lin ang="5400000" scaled="0"/>
                </a:gradFill>
                <a:latin typeface="Segoe UI Semibold" panose="020B0702040204020203" pitchFamily="34" charset="0"/>
                <a:cs typeface="Segoe UI Semibold" panose="020B0702040204020203" pitchFamily="34" charset="0"/>
              </a:rPr>
              <a:t>AZURE STACK*</a:t>
            </a:r>
          </a:p>
          <a:p>
            <a:pPr defTabSz="914191">
              <a:spcAft>
                <a:spcPts val="587"/>
              </a:spcAft>
              <a:defRPr/>
            </a:pPr>
            <a:r>
              <a:rPr lang="en-US" sz="1599" dirty="0">
                <a:gradFill>
                  <a:gsLst>
                    <a:gs pos="57576">
                      <a:srgbClr val="353535"/>
                    </a:gs>
                    <a:gs pos="35000">
                      <a:srgbClr val="353535"/>
                    </a:gs>
                  </a:gsLst>
                  <a:lin ang="5400000" scaled="0"/>
                </a:gradFill>
                <a:latin typeface="Segoe UI"/>
              </a:rPr>
              <a:t>Leverage cloud innovations </a:t>
            </a:r>
            <a:br>
              <a:rPr lang="en-US" sz="1599" dirty="0">
                <a:gradFill>
                  <a:gsLst>
                    <a:gs pos="57576">
                      <a:srgbClr val="353535"/>
                    </a:gs>
                    <a:gs pos="35000">
                      <a:srgbClr val="353535"/>
                    </a:gs>
                  </a:gsLst>
                  <a:lin ang="5400000" scaled="0"/>
                </a:gradFill>
                <a:latin typeface="Segoe UI"/>
              </a:rPr>
            </a:br>
            <a:r>
              <a:rPr lang="en-US" sz="1599" dirty="0">
                <a:gradFill>
                  <a:gsLst>
                    <a:gs pos="57576">
                      <a:srgbClr val="353535"/>
                    </a:gs>
                    <a:gs pos="35000">
                      <a:srgbClr val="353535"/>
                    </a:gs>
                  </a:gsLst>
                  <a:lin ang="5400000" scaled="0"/>
                </a:gradFill>
                <a:latin typeface="Segoe UI"/>
              </a:rPr>
              <a:t>in on-premises infrastructure.  </a:t>
            </a:r>
            <a:br>
              <a:rPr lang="en-US" sz="1599" dirty="0">
                <a:gradFill>
                  <a:gsLst>
                    <a:gs pos="57576">
                      <a:srgbClr val="353535"/>
                    </a:gs>
                    <a:gs pos="35000">
                      <a:srgbClr val="353535"/>
                    </a:gs>
                  </a:gsLst>
                  <a:lin ang="5400000" scaled="0"/>
                </a:gradFill>
                <a:latin typeface="Segoe UI"/>
              </a:rPr>
            </a:br>
            <a:r>
              <a:rPr lang="en-US" sz="1599" dirty="0">
                <a:gradFill>
                  <a:gsLst>
                    <a:gs pos="57576">
                      <a:srgbClr val="353535"/>
                    </a:gs>
                    <a:gs pos="35000">
                      <a:srgbClr val="353535"/>
                    </a:gs>
                  </a:gsLst>
                  <a:lin ang="5400000" scaled="0"/>
                </a:gradFill>
                <a:latin typeface="Segoe UI"/>
              </a:rPr>
              <a:t>App Service on Azure Stack </a:t>
            </a:r>
            <a:br>
              <a:rPr lang="en-US" sz="1599" dirty="0">
                <a:gradFill>
                  <a:gsLst>
                    <a:gs pos="57576">
                      <a:srgbClr val="353535"/>
                    </a:gs>
                    <a:gs pos="35000">
                      <a:srgbClr val="353535"/>
                    </a:gs>
                  </a:gsLst>
                  <a:lin ang="5400000" scaled="0"/>
                </a:gradFill>
                <a:latin typeface="Segoe UI"/>
              </a:rPr>
            </a:br>
            <a:r>
              <a:rPr lang="en-US" sz="1599" dirty="0">
                <a:gradFill>
                  <a:gsLst>
                    <a:gs pos="57576">
                      <a:srgbClr val="353535"/>
                    </a:gs>
                    <a:gs pos="35000">
                      <a:srgbClr val="353535"/>
                    </a:gs>
                  </a:gsLst>
                  <a:lin ang="5400000" scaled="0"/>
                </a:gradFill>
                <a:latin typeface="Segoe UI"/>
              </a:rPr>
              <a:t>brings the power of Azure App Service to your own data centers.</a:t>
            </a:r>
          </a:p>
        </p:txBody>
      </p:sp>
      <p:grpSp>
        <p:nvGrpSpPr>
          <p:cNvPr id="135" name="Group 134"/>
          <p:cNvGrpSpPr/>
          <p:nvPr/>
        </p:nvGrpSpPr>
        <p:grpSpPr>
          <a:xfrm>
            <a:off x="10561979" y="3841408"/>
            <a:ext cx="1101700" cy="922751"/>
            <a:chOff x="4619625" y="3367088"/>
            <a:chExt cx="665163" cy="425450"/>
          </a:xfrm>
        </p:grpSpPr>
        <p:sp>
          <p:nvSpPr>
            <p:cNvPr id="136" name="Rectangle 386"/>
            <p:cNvSpPr>
              <a:spLocks noChangeArrowheads="1"/>
            </p:cNvSpPr>
            <p:nvPr/>
          </p:nvSpPr>
          <p:spPr bwMode="auto">
            <a:xfrm>
              <a:off x="4619625" y="3367088"/>
              <a:ext cx="203200"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37" name="Rectangle 387"/>
            <p:cNvSpPr>
              <a:spLocks noChangeArrowheads="1"/>
            </p:cNvSpPr>
            <p:nvPr/>
          </p:nvSpPr>
          <p:spPr bwMode="auto">
            <a:xfrm>
              <a:off x="4638675" y="3387725"/>
              <a:ext cx="166688"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38" name="Rectangle 388"/>
            <p:cNvSpPr>
              <a:spLocks noChangeArrowheads="1"/>
            </p:cNvSpPr>
            <p:nvPr/>
          </p:nvSpPr>
          <p:spPr bwMode="auto">
            <a:xfrm>
              <a:off x="4648200" y="3400425"/>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39" name="Rectangle 389"/>
            <p:cNvSpPr>
              <a:spLocks noChangeArrowheads="1"/>
            </p:cNvSpPr>
            <p:nvPr/>
          </p:nvSpPr>
          <p:spPr bwMode="auto">
            <a:xfrm>
              <a:off x="4654550"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0" name="Rectangle 390"/>
            <p:cNvSpPr>
              <a:spLocks noChangeArrowheads="1"/>
            </p:cNvSpPr>
            <p:nvPr/>
          </p:nvSpPr>
          <p:spPr bwMode="auto">
            <a:xfrm>
              <a:off x="4664075" y="3403600"/>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1" name="Rectangle 391"/>
            <p:cNvSpPr>
              <a:spLocks noChangeArrowheads="1"/>
            </p:cNvSpPr>
            <p:nvPr/>
          </p:nvSpPr>
          <p:spPr bwMode="auto">
            <a:xfrm>
              <a:off x="46704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2" name="Rectangle 392"/>
            <p:cNvSpPr>
              <a:spLocks noChangeArrowheads="1"/>
            </p:cNvSpPr>
            <p:nvPr/>
          </p:nvSpPr>
          <p:spPr bwMode="auto">
            <a:xfrm>
              <a:off x="4678363"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3" name="Rectangle 393"/>
            <p:cNvSpPr>
              <a:spLocks noChangeArrowheads="1"/>
            </p:cNvSpPr>
            <p:nvPr/>
          </p:nvSpPr>
          <p:spPr bwMode="auto">
            <a:xfrm>
              <a:off x="4686300" y="3403600"/>
              <a:ext cx="6350"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4" name="Rectangle 394"/>
            <p:cNvSpPr>
              <a:spLocks noChangeArrowheads="1"/>
            </p:cNvSpPr>
            <p:nvPr/>
          </p:nvSpPr>
          <p:spPr bwMode="auto">
            <a:xfrm>
              <a:off x="4695825" y="3403600"/>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5" name="Freeform 395"/>
            <p:cNvSpPr>
              <a:spLocks/>
            </p:cNvSpPr>
            <p:nvPr/>
          </p:nvSpPr>
          <p:spPr bwMode="auto">
            <a:xfrm>
              <a:off x="4772025" y="3413125"/>
              <a:ext cx="9525" cy="11113"/>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6" name="Rectangle 396"/>
            <p:cNvSpPr>
              <a:spLocks noChangeArrowheads="1"/>
            </p:cNvSpPr>
            <p:nvPr/>
          </p:nvSpPr>
          <p:spPr bwMode="auto">
            <a:xfrm>
              <a:off x="4648200" y="3444875"/>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7" name="Rectangle 397"/>
            <p:cNvSpPr>
              <a:spLocks noChangeArrowheads="1"/>
            </p:cNvSpPr>
            <p:nvPr/>
          </p:nvSpPr>
          <p:spPr bwMode="auto">
            <a:xfrm>
              <a:off x="4654550"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8" name="Rectangle 398"/>
            <p:cNvSpPr>
              <a:spLocks noChangeArrowheads="1"/>
            </p:cNvSpPr>
            <p:nvPr/>
          </p:nvSpPr>
          <p:spPr bwMode="auto">
            <a:xfrm>
              <a:off x="4664075" y="3451225"/>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49" name="Rectangle 399"/>
            <p:cNvSpPr>
              <a:spLocks noChangeArrowheads="1"/>
            </p:cNvSpPr>
            <p:nvPr/>
          </p:nvSpPr>
          <p:spPr bwMode="auto">
            <a:xfrm>
              <a:off x="46704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0" name="Rectangle 400"/>
            <p:cNvSpPr>
              <a:spLocks noChangeArrowheads="1"/>
            </p:cNvSpPr>
            <p:nvPr/>
          </p:nvSpPr>
          <p:spPr bwMode="auto">
            <a:xfrm>
              <a:off x="4678363"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1" name="Rectangle 401"/>
            <p:cNvSpPr>
              <a:spLocks noChangeArrowheads="1"/>
            </p:cNvSpPr>
            <p:nvPr/>
          </p:nvSpPr>
          <p:spPr bwMode="auto">
            <a:xfrm>
              <a:off x="4686300" y="3451225"/>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2" name="Rectangle 402"/>
            <p:cNvSpPr>
              <a:spLocks noChangeArrowheads="1"/>
            </p:cNvSpPr>
            <p:nvPr/>
          </p:nvSpPr>
          <p:spPr bwMode="auto">
            <a:xfrm>
              <a:off x="4695825" y="3451225"/>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3" name="Freeform 403"/>
            <p:cNvSpPr>
              <a:spLocks/>
            </p:cNvSpPr>
            <p:nvPr/>
          </p:nvSpPr>
          <p:spPr bwMode="auto">
            <a:xfrm>
              <a:off x="4772025" y="3460750"/>
              <a:ext cx="9525" cy="9525"/>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4" name="Rectangle 404"/>
            <p:cNvSpPr>
              <a:spLocks noChangeArrowheads="1"/>
            </p:cNvSpPr>
            <p:nvPr/>
          </p:nvSpPr>
          <p:spPr bwMode="auto">
            <a:xfrm>
              <a:off x="4648200" y="3495675"/>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5" name="Rectangle 405"/>
            <p:cNvSpPr>
              <a:spLocks noChangeArrowheads="1"/>
            </p:cNvSpPr>
            <p:nvPr/>
          </p:nvSpPr>
          <p:spPr bwMode="auto">
            <a:xfrm>
              <a:off x="465455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grpSp>
          <p:nvGrpSpPr>
            <p:cNvPr id="156" name="Group 607"/>
            <p:cNvGrpSpPr>
              <a:grpSpLocks/>
            </p:cNvGrpSpPr>
            <p:nvPr/>
          </p:nvGrpSpPr>
          <p:grpSpPr bwMode="auto">
            <a:xfrm>
              <a:off x="4619625" y="3367088"/>
              <a:ext cx="434975" cy="425450"/>
              <a:chOff x="2949" y="1886"/>
              <a:chExt cx="274" cy="268"/>
            </a:xfrm>
          </p:grpSpPr>
          <p:sp>
            <p:nvSpPr>
              <p:cNvPr id="285" name="Rectangle 407"/>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6" name="Rectangle 408"/>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7" name="Rectangle 409"/>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8" name="Rectangle 410"/>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9" name="Rectangle 411"/>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0" name="Freeform 412"/>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1" name="Rectangle 413"/>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2" name="Rectangle 414"/>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3" name="Rectangle 415"/>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4" name="Rectangle 416"/>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5" name="Rectangle 417"/>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6" name="Rectangle 418"/>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7" name="Rectangle 419"/>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8" name="Freeform 420"/>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99" name="Rectangle 421"/>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0" name="Rectangle 422"/>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1" name="Rectangle 423"/>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2" name="Rectangle 424"/>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3" name="Rectangle 425"/>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4" name="Rectangle 426"/>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5" name="Rectangle 427"/>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6" name="Freeform 428"/>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7" name="Rectangle 429"/>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8" name="Rectangle 430"/>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09" name="Rectangle 431"/>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0" name="Rectangle 432"/>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1" name="Rectangle 433"/>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2" name="Rectangle 434"/>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3" name="Rectangle 435"/>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4" name="Freeform 436"/>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5" name="Rectangle 437"/>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6" name="Rectangle 438"/>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7" name="Rectangle 439"/>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8" name="Rectangle 440"/>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19" name="Rectangle 441"/>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0" name="Rectangle 442"/>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1" name="Rectangle 443"/>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2" name="Freeform 444"/>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3" name="Rectangle 445"/>
              <p:cNvSpPr>
                <a:spLocks noChangeArrowheads="1"/>
              </p:cNvSpPr>
              <p:nvPr/>
            </p:nvSpPr>
            <p:spPr bwMode="auto">
              <a:xfrm>
                <a:off x="2949" y="1886"/>
                <a:ext cx="128"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4" name="Rectangle 446"/>
              <p:cNvSpPr>
                <a:spLocks noChangeArrowheads="1"/>
              </p:cNvSpPr>
              <p:nvPr/>
            </p:nvSpPr>
            <p:spPr bwMode="auto">
              <a:xfrm>
                <a:off x="2961" y="1899"/>
                <a:ext cx="105"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5" name="Rectangle 447"/>
              <p:cNvSpPr>
                <a:spLocks noChangeArrowheads="1"/>
              </p:cNvSpPr>
              <p:nvPr/>
            </p:nvSpPr>
            <p:spPr bwMode="auto">
              <a:xfrm>
                <a:off x="2967" y="1907"/>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6" name="Rectangle 448"/>
              <p:cNvSpPr>
                <a:spLocks noChangeArrowheads="1"/>
              </p:cNvSpPr>
              <p:nvPr/>
            </p:nvSpPr>
            <p:spPr bwMode="auto">
              <a:xfrm>
                <a:off x="297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7" name="Rectangle 449"/>
              <p:cNvSpPr>
                <a:spLocks noChangeArrowheads="1"/>
              </p:cNvSpPr>
              <p:nvPr/>
            </p:nvSpPr>
            <p:spPr bwMode="auto">
              <a:xfrm>
                <a:off x="297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8" name="Rectangle 450"/>
              <p:cNvSpPr>
                <a:spLocks noChangeArrowheads="1"/>
              </p:cNvSpPr>
              <p:nvPr/>
            </p:nvSpPr>
            <p:spPr bwMode="auto">
              <a:xfrm>
                <a:off x="298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29" name="Rectangle 451"/>
              <p:cNvSpPr>
                <a:spLocks noChangeArrowheads="1"/>
              </p:cNvSpPr>
              <p:nvPr/>
            </p:nvSpPr>
            <p:spPr bwMode="auto">
              <a:xfrm>
                <a:off x="298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0" name="Rectangle 452"/>
              <p:cNvSpPr>
                <a:spLocks noChangeArrowheads="1"/>
              </p:cNvSpPr>
              <p:nvPr/>
            </p:nvSpPr>
            <p:spPr bwMode="auto">
              <a:xfrm>
                <a:off x="299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1" name="Rectangle 453"/>
              <p:cNvSpPr>
                <a:spLocks noChangeArrowheads="1"/>
              </p:cNvSpPr>
              <p:nvPr/>
            </p:nvSpPr>
            <p:spPr bwMode="auto">
              <a:xfrm>
                <a:off x="2997"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2" name="Freeform 454"/>
              <p:cNvSpPr>
                <a:spLocks/>
              </p:cNvSpPr>
              <p:nvPr/>
            </p:nvSpPr>
            <p:spPr bwMode="auto">
              <a:xfrm>
                <a:off x="3045" y="1915"/>
                <a:ext cx="6" cy="7"/>
              </a:xfrm>
              <a:custGeom>
                <a:avLst/>
                <a:gdLst>
                  <a:gd name="T0" fmla="*/ 0 w 12"/>
                  <a:gd name="T1" fmla="*/ 7 h 15"/>
                  <a:gd name="T2" fmla="*/ 0 w 12"/>
                  <a:gd name="T3" fmla="*/ 7 h 15"/>
                  <a:gd name="T4" fmla="*/ 2 w 12"/>
                  <a:gd name="T5" fmla="*/ 2 h 15"/>
                  <a:gd name="T6" fmla="*/ 7 w 12"/>
                  <a:gd name="T7" fmla="*/ 0 h 15"/>
                  <a:gd name="T8" fmla="*/ 7 w 12"/>
                  <a:gd name="T9" fmla="*/ 0 h 15"/>
                  <a:gd name="T10" fmla="*/ 11 w 12"/>
                  <a:gd name="T11" fmla="*/ 2 h 15"/>
                  <a:gd name="T12" fmla="*/ 12 w 12"/>
                  <a:gd name="T13" fmla="*/ 7 h 15"/>
                  <a:gd name="T14" fmla="*/ 12 w 12"/>
                  <a:gd name="T15" fmla="*/ 7 h 15"/>
                  <a:gd name="T16" fmla="*/ 11 w 12"/>
                  <a:gd name="T17" fmla="*/ 13 h 15"/>
                  <a:gd name="T18" fmla="*/ 7 w 12"/>
                  <a:gd name="T19" fmla="*/ 15 h 15"/>
                  <a:gd name="T20" fmla="*/ 7 w 12"/>
                  <a:gd name="T21" fmla="*/ 15 h 15"/>
                  <a:gd name="T22" fmla="*/ 2 w 12"/>
                  <a:gd name="T23" fmla="*/ 13 h 15"/>
                  <a:gd name="T24" fmla="*/ 0 w 12"/>
                  <a:gd name="T25" fmla="*/ 7 h 15"/>
                  <a:gd name="T26" fmla="*/ 0 w 12"/>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5">
                    <a:moveTo>
                      <a:pt x="0" y="7"/>
                    </a:moveTo>
                    <a:lnTo>
                      <a:pt x="0" y="7"/>
                    </a:lnTo>
                    <a:lnTo>
                      <a:pt x="2" y="2"/>
                    </a:lnTo>
                    <a:lnTo>
                      <a:pt x="7" y="0"/>
                    </a:lnTo>
                    <a:lnTo>
                      <a:pt x="7" y="0"/>
                    </a:lnTo>
                    <a:lnTo>
                      <a:pt x="11" y="2"/>
                    </a:lnTo>
                    <a:lnTo>
                      <a:pt x="12" y="7"/>
                    </a:lnTo>
                    <a:lnTo>
                      <a:pt x="12" y="7"/>
                    </a:lnTo>
                    <a:lnTo>
                      <a:pt x="11" y="13"/>
                    </a:lnTo>
                    <a:lnTo>
                      <a:pt x="7" y="15"/>
                    </a:lnTo>
                    <a:lnTo>
                      <a:pt x="7"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3" name="Rectangle 455"/>
              <p:cNvSpPr>
                <a:spLocks noChangeArrowheads="1"/>
              </p:cNvSpPr>
              <p:nvPr/>
            </p:nvSpPr>
            <p:spPr bwMode="auto">
              <a:xfrm>
                <a:off x="2967" y="1935"/>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4" name="Rectangle 456"/>
              <p:cNvSpPr>
                <a:spLocks noChangeArrowheads="1"/>
              </p:cNvSpPr>
              <p:nvPr/>
            </p:nvSpPr>
            <p:spPr bwMode="auto">
              <a:xfrm>
                <a:off x="297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5" name="Rectangle 457"/>
              <p:cNvSpPr>
                <a:spLocks noChangeArrowheads="1"/>
              </p:cNvSpPr>
              <p:nvPr/>
            </p:nvSpPr>
            <p:spPr bwMode="auto">
              <a:xfrm>
                <a:off x="297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6" name="Rectangle 458"/>
              <p:cNvSpPr>
                <a:spLocks noChangeArrowheads="1"/>
              </p:cNvSpPr>
              <p:nvPr/>
            </p:nvSpPr>
            <p:spPr bwMode="auto">
              <a:xfrm>
                <a:off x="298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7" name="Rectangle 459"/>
              <p:cNvSpPr>
                <a:spLocks noChangeArrowheads="1"/>
              </p:cNvSpPr>
              <p:nvPr/>
            </p:nvSpPr>
            <p:spPr bwMode="auto">
              <a:xfrm>
                <a:off x="298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8" name="Rectangle 460"/>
              <p:cNvSpPr>
                <a:spLocks noChangeArrowheads="1"/>
              </p:cNvSpPr>
              <p:nvPr/>
            </p:nvSpPr>
            <p:spPr bwMode="auto">
              <a:xfrm>
                <a:off x="299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39" name="Rectangle 461"/>
              <p:cNvSpPr>
                <a:spLocks noChangeArrowheads="1"/>
              </p:cNvSpPr>
              <p:nvPr/>
            </p:nvSpPr>
            <p:spPr bwMode="auto">
              <a:xfrm>
                <a:off x="2997"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0" name="Freeform 462"/>
              <p:cNvSpPr>
                <a:spLocks/>
              </p:cNvSpPr>
              <p:nvPr/>
            </p:nvSpPr>
            <p:spPr bwMode="auto">
              <a:xfrm>
                <a:off x="3045" y="1945"/>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1" name="Rectangle 463"/>
              <p:cNvSpPr>
                <a:spLocks noChangeArrowheads="1"/>
              </p:cNvSpPr>
              <p:nvPr/>
            </p:nvSpPr>
            <p:spPr bwMode="auto">
              <a:xfrm>
                <a:off x="2967" y="196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2" name="Rectangle 464"/>
              <p:cNvSpPr>
                <a:spLocks noChangeArrowheads="1"/>
              </p:cNvSpPr>
              <p:nvPr/>
            </p:nvSpPr>
            <p:spPr bwMode="auto">
              <a:xfrm>
                <a:off x="297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3" name="Rectangle 465"/>
              <p:cNvSpPr>
                <a:spLocks noChangeArrowheads="1"/>
              </p:cNvSpPr>
              <p:nvPr/>
            </p:nvSpPr>
            <p:spPr bwMode="auto">
              <a:xfrm>
                <a:off x="297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4" name="Rectangle 466"/>
              <p:cNvSpPr>
                <a:spLocks noChangeArrowheads="1"/>
              </p:cNvSpPr>
              <p:nvPr/>
            </p:nvSpPr>
            <p:spPr bwMode="auto">
              <a:xfrm>
                <a:off x="298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5" name="Rectangle 467"/>
              <p:cNvSpPr>
                <a:spLocks noChangeArrowheads="1"/>
              </p:cNvSpPr>
              <p:nvPr/>
            </p:nvSpPr>
            <p:spPr bwMode="auto">
              <a:xfrm>
                <a:off x="298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6" name="Rectangle 468"/>
              <p:cNvSpPr>
                <a:spLocks noChangeArrowheads="1"/>
              </p:cNvSpPr>
              <p:nvPr/>
            </p:nvSpPr>
            <p:spPr bwMode="auto">
              <a:xfrm>
                <a:off x="299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7" name="Rectangle 469"/>
              <p:cNvSpPr>
                <a:spLocks noChangeArrowheads="1"/>
              </p:cNvSpPr>
              <p:nvPr/>
            </p:nvSpPr>
            <p:spPr bwMode="auto">
              <a:xfrm>
                <a:off x="2997"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8" name="Freeform 470"/>
              <p:cNvSpPr>
                <a:spLocks/>
              </p:cNvSpPr>
              <p:nvPr/>
            </p:nvSpPr>
            <p:spPr bwMode="auto">
              <a:xfrm>
                <a:off x="3045" y="1975"/>
                <a:ext cx="6" cy="6"/>
              </a:xfrm>
              <a:custGeom>
                <a:avLst/>
                <a:gdLst>
                  <a:gd name="T0" fmla="*/ 0 w 12"/>
                  <a:gd name="T1" fmla="*/ 7 h 12"/>
                  <a:gd name="T2" fmla="*/ 0 w 12"/>
                  <a:gd name="T3" fmla="*/ 7 h 12"/>
                  <a:gd name="T4" fmla="*/ 2 w 12"/>
                  <a:gd name="T5" fmla="*/ 1 h 12"/>
                  <a:gd name="T6" fmla="*/ 7 w 12"/>
                  <a:gd name="T7" fmla="*/ 0 h 12"/>
                  <a:gd name="T8" fmla="*/ 7 w 12"/>
                  <a:gd name="T9" fmla="*/ 0 h 12"/>
                  <a:gd name="T10" fmla="*/ 11 w 12"/>
                  <a:gd name="T11" fmla="*/ 1 h 12"/>
                  <a:gd name="T12" fmla="*/ 12 w 12"/>
                  <a:gd name="T13" fmla="*/ 7 h 12"/>
                  <a:gd name="T14" fmla="*/ 12 w 12"/>
                  <a:gd name="T15" fmla="*/ 7 h 12"/>
                  <a:gd name="T16" fmla="*/ 11 w 12"/>
                  <a:gd name="T17" fmla="*/ 10 h 12"/>
                  <a:gd name="T18" fmla="*/ 7 w 12"/>
                  <a:gd name="T19" fmla="*/ 12 h 12"/>
                  <a:gd name="T20" fmla="*/ 7 w 12"/>
                  <a:gd name="T21" fmla="*/ 12 h 12"/>
                  <a:gd name="T22" fmla="*/ 2 w 12"/>
                  <a:gd name="T23" fmla="*/ 10 h 12"/>
                  <a:gd name="T24" fmla="*/ 0 w 12"/>
                  <a:gd name="T25" fmla="*/ 7 h 12"/>
                  <a:gd name="T26" fmla="*/ 0 w 12"/>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2">
                    <a:moveTo>
                      <a:pt x="0" y="7"/>
                    </a:moveTo>
                    <a:lnTo>
                      <a:pt x="0" y="7"/>
                    </a:lnTo>
                    <a:lnTo>
                      <a:pt x="2" y="1"/>
                    </a:lnTo>
                    <a:lnTo>
                      <a:pt x="7" y="0"/>
                    </a:lnTo>
                    <a:lnTo>
                      <a:pt x="7" y="0"/>
                    </a:lnTo>
                    <a:lnTo>
                      <a:pt x="11" y="1"/>
                    </a:lnTo>
                    <a:lnTo>
                      <a:pt x="12" y="7"/>
                    </a:lnTo>
                    <a:lnTo>
                      <a:pt x="12" y="7"/>
                    </a:lnTo>
                    <a:lnTo>
                      <a:pt x="11" y="10"/>
                    </a:lnTo>
                    <a:lnTo>
                      <a:pt x="7" y="12"/>
                    </a:lnTo>
                    <a:lnTo>
                      <a:pt x="7"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49" name="Rectangle 471"/>
              <p:cNvSpPr>
                <a:spLocks noChangeArrowheads="1"/>
              </p:cNvSpPr>
              <p:nvPr/>
            </p:nvSpPr>
            <p:spPr bwMode="auto">
              <a:xfrm>
                <a:off x="2967" y="1996"/>
                <a:ext cx="93"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0" name="Rectangle 472"/>
              <p:cNvSpPr>
                <a:spLocks noChangeArrowheads="1"/>
              </p:cNvSpPr>
              <p:nvPr/>
            </p:nvSpPr>
            <p:spPr bwMode="auto">
              <a:xfrm>
                <a:off x="297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1" name="Rectangle 473"/>
              <p:cNvSpPr>
                <a:spLocks noChangeArrowheads="1"/>
              </p:cNvSpPr>
              <p:nvPr/>
            </p:nvSpPr>
            <p:spPr bwMode="auto">
              <a:xfrm>
                <a:off x="297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2" name="Rectangle 474"/>
              <p:cNvSpPr>
                <a:spLocks noChangeArrowheads="1"/>
              </p:cNvSpPr>
              <p:nvPr/>
            </p:nvSpPr>
            <p:spPr bwMode="auto">
              <a:xfrm>
                <a:off x="298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3" name="Rectangle 475"/>
              <p:cNvSpPr>
                <a:spLocks noChangeArrowheads="1"/>
              </p:cNvSpPr>
              <p:nvPr/>
            </p:nvSpPr>
            <p:spPr bwMode="auto">
              <a:xfrm>
                <a:off x="298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4" name="Rectangle 476"/>
              <p:cNvSpPr>
                <a:spLocks noChangeArrowheads="1"/>
              </p:cNvSpPr>
              <p:nvPr/>
            </p:nvSpPr>
            <p:spPr bwMode="auto">
              <a:xfrm>
                <a:off x="299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5" name="Rectangle 477"/>
              <p:cNvSpPr>
                <a:spLocks noChangeArrowheads="1"/>
              </p:cNvSpPr>
              <p:nvPr/>
            </p:nvSpPr>
            <p:spPr bwMode="auto">
              <a:xfrm>
                <a:off x="2997"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6" name="Freeform 478"/>
              <p:cNvSpPr>
                <a:spLocks/>
              </p:cNvSpPr>
              <p:nvPr/>
            </p:nvSpPr>
            <p:spPr bwMode="auto">
              <a:xfrm>
                <a:off x="3045" y="2006"/>
                <a:ext cx="6" cy="6"/>
              </a:xfrm>
              <a:custGeom>
                <a:avLst/>
                <a:gdLst>
                  <a:gd name="T0" fmla="*/ 0 w 12"/>
                  <a:gd name="T1" fmla="*/ 5 h 10"/>
                  <a:gd name="T2" fmla="*/ 0 w 12"/>
                  <a:gd name="T3" fmla="*/ 5 h 10"/>
                  <a:gd name="T4" fmla="*/ 2 w 12"/>
                  <a:gd name="T5" fmla="*/ 1 h 10"/>
                  <a:gd name="T6" fmla="*/ 7 w 12"/>
                  <a:gd name="T7" fmla="*/ 0 h 10"/>
                  <a:gd name="T8" fmla="*/ 7 w 12"/>
                  <a:gd name="T9" fmla="*/ 0 h 10"/>
                  <a:gd name="T10" fmla="*/ 11 w 12"/>
                  <a:gd name="T11" fmla="*/ 1 h 10"/>
                  <a:gd name="T12" fmla="*/ 12 w 12"/>
                  <a:gd name="T13" fmla="*/ 5 h 10"/>
                  <a:gd name="T14" fmla="*/ 12 w 12"/>
                  <a:gd name="T15" fmla="*/ 5 h 10"/>
                  <a:gd name="T16" fmla="*/ 11 w 12"/>
                  <a:gd name="T17" fmla="*/ 9 h 10"/>
                  <a:gd name="T18" fmla="*/ 7 w 12"/>
                  <a:gd name="T19" fmla="*/ 10 h 10"/>
                  <a:gd name="T20" fmla="*/ 7 w 12"/>
                  <a:gd name="T21" fmla="*/ 10 h 10"/>
                  <a:gd name="T22" fmla="*/ 2 w 12"/>
                  <a:gd name="T23" fmla="*/ 9 h 10"/>
                  <a:gd name="T24" fmla="*/ 0 w 12"/>
                  <a:gd name="T25" fmla="*/ 5 h 10"/>
                  <a:gd name="T26" fmla="*/ 0 w 12"/>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0">
                    <a:moveTo>
                      <a:pt x="0" y="5"/>
                    </a:moveTo>
                    <a:lnTo>
                      <a:pt x="0" y="5"/>
                    </a:lnTo>
                    <a:lnTo>
                      <a:pt x="2" y="1"/>
                    </a:lnTo>
                    <a:lnTo>
                      <a:pt x="7" y="0"/>
                    </a:lnTo>
                    <a:lnTo>
                      <a:pt x="7" y="0"/>
                    </a:lnTo>
                    <a:lnTo>
                      <a:pt x="11" y="1"/>
                    </a:lnTo>
                    <a:lnTo>
                      <a:pt x="12" y="5"/>
                    </a:lnTo>
                    <a:lnTo>
                      <a:pt x="12" y="5"/>
                    </a:lnTo>
                    <a:lnTo>
                      <a:pt x="11" y="9"/>
                    </a:lnTo>
                    <a:lnTo>
                      <a:pt x="7" y="10"/>
                    </a:lnTo>
                    <a:lnTo>
                      <a:pt x="7"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7" name="Rectangle 479"/>
              <p:cNvSpPr>
                <a:spLocks noChangeArrowheads="1"/>
              </p:cNvSpPr>
              <p:nvPr/>
            </p:nvSpPr>
            <p:spPr bwMode="auto">
              <a:xfrm>
                <a:off x="2967" y="2028"/>
                <a:ext cx="93"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8" name="Rectangle 480"/>
              <p:cNvSpPr>
                <a:spLocks noChangeArrowheads="1"/>
              </p:cNvSpPr>
              <p:nvPr/>
            </p:nvSpPr>
            <p:spPr bwMode="auto">
              <a:xfrm>
                <a:off x="297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59" name="Rectangle 481"/>
              <p:cNvSpPr>
                <a:spLocks noChangeArrowheads="1"/>
              </p:cNvSpPr>
              <p:nvPr/>
            </p:nvSpPr>
            <p:spPr bwMode="auto">
              <a:xfrm>
                <a:off x="297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0" name="Rectangle 482"/>
              <p:cNvSpPr>
                <a:spLocks noChangeArrowheads="1"/>
              </p:cNvSpPr>
              <p:nvPr/>
            </p:nvSpPr>
            <p:spPr bwMode="auto">
              <a:xfrm>
                <a:off x="298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1" name="Rectangle 483"/>
              <p:cNvSpPr>
                <a:spLocks noChangeArrowheads="1"/>
              </p:cNvSpPr>
              <p:nvPr/>
            </p:nvSpPr>
            <p:spPr bwMode="auto">
              <a:xfrm>
                <a:off x="298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2" name="Rectangle 484"/>
              <p:cNvSpPr>
                <a:spLocks noChangeArrowheads="1"/>
              </p:cNvSpPr>
              <p:nvPr/>
            </p:nvSpPr>
            <p:spPr bwMode="auto">
              <a:xfrm>
                <a:off x="299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3" name="Rectangle 485"/>
              <p:cNvSpPr>
                <a:spLocks noChangeArrowheads="1"/>
              </p:cNvSpPr>
              <p:nvPr/>
            </p:nvSpPr>
            <p:spPr bwMode="auto">
              <a:xfrm>
                <a:off x="2997"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4" name="Freeform 486"/>
              <p:cNvSpPr>
                <a:spLocks/>
              </p:cNvSpPr>
              <p:nvPr/>
            </p:nvSpPr>
            <p:spPr bwMode="auto">
              <a:xfrm>
                <a:off x="3045" y="2036"/>
                <a:ext cx="6" cy="4"/>
              </a:xfrm>
              <a:custGeom>
                <a:avLst/>
                <a:gdLst>
                  <a:gd name="T0" fmla="*/ 0 w 12"/>
                  <a:gd name="T1" fmla="*/ 5 h 9"/>
                  <a:gd name="T2" fmla="*/ 0 w 12"/>
                  <a:gd name="T3" fmla="*/ 5 h 9"/>
                  <a:gd name="T4" fmla="*/ 2 w 12"/>
                  <a:gd name="T5" fmla="*/ 2 h 9"/>
                  <a:gd name="T6" fmla="*/ 7 w 12"/>
                  <a:gd name="T7" fmla="*/ 0 h 9"/>
                  <a:gd name="T8" fmla="*/ 7 w 12"/>
                  <a:gd name="T9" fmla="*/ 0 h 9"/>
                  <a:gd name="T10" fmla="*/ 11 w 12"/>
                  <a:gd name="T11" fmla="*/ 2 h 9"/>
                  <a:gd name="T12" fmla="*/ 12 w 12"/>
                  <a:gd name="T13" fmla="*/ 5 h 9"/>
                  <a:gd name="T14" fmla="*/ 12 w 12"/>
                  <a:gd name="T15" fmla="*/ 5 h 9"/>
                  <a:gd name="T16" fmla="*/ 11 w 12"/>
                  <a:gd name="T17" fmla="*/ 7 h 9"/>
                  <a:gd name="T18" fmla="*/ 7 w 12"/>
                  <a:gd name="T19" fmla="*/ 9 h 9"/>
                  <a:gd name="T20" fmla="*/ 7 w 12"/>
                  <a:gd name="T21" fmla="*/ 9 h 9"/>
                  <a:gd name="T22" fmla="*/ 2 w 12"/>
                  <a:gd name="T23" fmla="*/ 7 h 9"/>
                  <a:gd name="T24" fmla="*/ 0 w 12"/>
                  <a:gd name="T25" fmla="*/ 5 h 9"/>
                  <a:gd name="T26" fmla="*/ 0 w 12"/>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9">
                    <a:moveTo>
                      <a:pt x="0" y="5"/>
                    </a:moveTo>
                    <a:lnTo>
                      <a:pt x="0" y="5"/>
                    </a:lnTo>
                    <a:lnTo>
                      <a:pt x="2" y="2"/>
                    </a:lnTo>
                    <a:lnTo>
                      <a:pt x="7" y="0"/>
                    </a:lnTo>
                    <a:lnTo>
                      <a:pt x="7" y="0"/>
                    </a:lnTo>
                    <a:lnTo>
                      <a:pt x="11" y="2"/>
                    </a:lnTo>
                    <a:lnTo>
                      <a:pt x="12" y="5"/>
                    </a:lnTo>
                    <a:lnTo>
                      <a:pt x="12" y="5"/>
                    </a:lnTo>
                    <a:lnTo>
                      <a:pt x="11" y="7"/>
                    </a:lnTo>
                    <a:lnTo>
                      <a:pt x="7" y="9"/>
                    </a:lnTo>
                    <a:lnTo>
                      <a:pt x="7"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5" name="Rectangle 487"/>
              <p:cNvSpPr>
                <a:spLocks noChangeArrowheads="1"/>
              </p:cNvSpPr>
              <p:nvPr/>
            </p:nvSpPr>
            <p:spPr bwMode="auto">
              <a:xfrm>
                <a:off x="2967" y="205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6" name="Rectangle 488"/>
              <p:cNvSpPr>
                <a:spLocks noChangeArrowheads="1"/>
              </p:cNvSpPr>
              <p:nvPr/>
            </p:nvSpPr>
            <p:spPr bwMode="auto">
              <a:xfrm>
                <a:off x="297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7" name="Rectangle 489"/>
              <p:cNvSpPr>
                <a:spLocks noChangeArrowheads="1"/>
              </p:cNvSpPr>
              <p:nvPr/>
            </p:nvSpPr>
            <p:spPr bwMode="auto">
              <a:xfrm>
                <a:off x="297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8" name="Rectangle 490"/>
              <p:cNvSpPr>
                <a:spLocks noChangeArrowheads="1"/>
              </p:cNvSpPr>
              <p:nvPr/>
            </p:nvSpPr>
            <p:spPr bwMode="auto">
              <a:xfrm>
                <a:off x="298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69" name="Rectangle 491"/>
              <p:cNvSpPr>
                <a:spLocks noChangeArrowheads="1"/>
              </p:cNvSpPr>
              <p:nvPr/>
            </p:nvSpPr>
            <p:spPr bwMode="auto">
              <a:xfrm>
                <a:off x="298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0" name="Rectangle 492"/>
              <p:cNvSpPr>
                <a:spLocks noChangeArrowheads="1"/>
              </p:cNvSpPr>
              <p:nvPr/>
            </p:nvSpPr>
            <p:spPr bwMode="auto">
              <a:xfrm>
                <a:off x="299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1" name="Rectangle 493"/>
              <p:cNvSpPr>
                <a:spLocks noChangeArrowheads="1"/>
              </p:cNvSpPr>
              <p:nvPr/>
            </p:nvSpPr>
            <p:spPr bwMode="auto">
              <a:xfrm>
                <a:off x="2997"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2" name="Freeform 494"/>
              <p:cNvSpPr>
                <a:spLocks/>
              </p:cNvSpPr>
              <p:nvPr/>
            </p:nvSpPr>
            <p:spPr bwMode="auto">
              <a:xfrm>
                <a:off x="3045" y="2066"/>
                <a:ext cx="6" cy="6"/>
              </a:xfrm>
              <a:custGeom>
                <a:avLst/>
                <a:gdLst>
                  <a:gd name="T0" fmla="*/ 0 w 12"/>
                  <a:gd name="T1" fmla="*/ 6 h 13"/>
                  <a:gd name="T2" fmla="*/ 0 w 12"/>
                  <a:gd name="T3" fmla="*/ 6 h 13"/>
                  <a:gd name="T4" fmla="*/ 2 w 12"/>
                  <a:gd name="T5" fmla="*/ 2 h 13"/>
                  <a:gd name="T6" fmla="*/ 7 w 12"/>
                  <a:gd name="T7" fmla="*/ 0 h 13"/>
                  <a:gd name="T8" fmla="*/ 7 w 12"/>
                  <a:gd name="T9" fmla="*/ 0 h 13"/>
                  <a:gd name="T10" fmla="*/ 11 w 12"/>
                  <a:gd name="T11" fmla="*/ 2 h 13"/>
                  <a:gd name="T12" fmla="*/ 12 w 12"/>
                  <a:gd name="T13" fmla="*/ 6 h 13"/>
                  <a:gd name="T14" fmla="*/ 12 w 12"/>
                  <a:gd name="T15" fmla="*/ 6 h 13"/>
                  <a:gd name="T16" fmla="*/ 11 w 12"/>
                  <a:gd name="T17" fmla="*/ 11 h 13"/>
                  <a:gd name="T18" fmla="*/ 7 w 12"/>
                  <a:gd name="T19" fmla="*/ 13 h 13"/>
                  <a:gd name="T20" fmla="*/ 7 w 12"/>
                  <a:gd name="T21" fmla="*/ 13 h 13"/>
                  <a:gd name="T22" fmla="*/ 2 w 12"/>
                  <a:gd name="T23" fmla="*/ 11 h 13"/>
                  <a:gd name="T24" fmla="*/ 0 w 12"/>
                  <a:gd name="T25" fmla="*/ 6 h 13"/>
                  <a:gd name="T26" fmla="*/ 0 w 12"/>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3">
                    <a:moveTo>
                      <a:pt x="0" y="6"/>
                    </a:moveTo>
                    <a:lnTo>
                      <a:pt x="0" y="6"/>
                    </a:lnTo>
                    <a:lnTo>
                      <a:pt x="2" y="2"/>
                    </a:lnTo>
                    <a:lnTo>
                      <a:pt x="7" y="0"/>
                    </a:lnTo>
                    <a:lnTo>
                      <a:pt x="7" y="0"/>
                    </a:lnTo>
                    <a:lnTo>
                      <a:pt x="11" y="2"/>
                    </a:lnTo>
                    <a:lnTo>
                      <a:pt x="12" y="6"/>
                    </a:lnTo>
                    <a:lnTo>
                      <a:pt x="12" y="6"/>
                    </a:lnTo>
                    <a:lnTo>
                      <a:pt x="11" y="11"/>
                    </a:lnTo>
                    <a:lnTo>
                      <a:pt x="7" y="13"/>
                    </a:lnTo>
                    <a:lnTo>
                      <a:pt x="7"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3" name="Rectangle 495"/>
              <p:cNvSpPr>
                <a:spLocks noChangeArrowheads="1"/>
              </p:cNvSpPr>
              <p:nvPr/>
            </p:nvSpPr>
            <p:spPr bwMode="auto">
              <a:xfrm>
                <a:off x="2967" y="2087"/>
                <a:ext cx="93"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4" name="Rectangle 496"/>
              <p:cNvSpPr>
                <a:spLocks noChangeArrowheads="1"/>
              </p:cNvSpPr>
              <p:nvPr/>
            </p:nvSpPr>
            <p:spPr bwMode="auto">
              <a:xfrm>
                <a:off x="297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5" name="Rectangle 497"/>
              <p:cNvSpPr>
                <a:spLocks noChangeArrowheads="1"/>
              </p:cNvSpPr>
              <p:nvPr/>
            </p:nvSpPr>
            <p:spPr bwMode="auto">
              <a:xfrm>
                <a:off x="297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6" name="Rectangle 498"/>
              <p:cNvSpPr>
                <a:spLocks noChangeArrowheads="1"/>
              </p:cNvSpPr>
              <p:nvPr/>
            </p:nvSpPr>
            <p:spPr bwMode="auto">
              <a:xfrm>
                <a:off x="298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7" name="Rectangle 499"/>
              <p:cNvSpPr>
                <a:spLocks noChangeArrowheads="1"/>
              </p:cNvSpPr>
              <p:nvPr/>
            </p:nvSpPr>
            <p:spPr bwMode="auto">
              <a:xfrm>
                <a:off x="298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8" name="Rectangle 500"/>
              <p:cNvSpPr>
                <a:spLocks noChangeArrowheads="1"/>
              </p:cNvSpPr>
              <p:nvPr/>
            </p:nvSpPr>
            <p:spPr bwMode="auto">
              <a:xfrm>
                <a:off x="299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79" name="Rectangle 501"/>
              <p:cNvSpPr>
                <a:spLocks noChangeArrowheads="1"/>
              </p:cNvSpPr>
              <p:nvPr/>
            </p:nvSpPr>
            <p:spPr bwMode="auto">
              <a:xfrm>
                <a:off x="2997"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0" name="Freeform 502"/>
              <p:cNvSpPr>
                <a:spLocks/>
              </p:cNvSpPr>
              <p:nvPr/>
            </p:nvSpPr>
            <p:spPr bwMode="auto">
              <a:xfrm>
                <a:off x="3045" y="2096"/>
                <a:ext cx="6" cy="6"/>
              </a:xfrm>
              <a:custGeom>
                <a:avLst/>
                <a:gdLst>
                  <a:gd name="T0" fmla="*/ 0 w 12"/>
                  <a:gd name="T1" fmla="*/ 6 h 11"/>
                  <a:gd name="T2" fmla="*/ 0 w 12"/>
                  <a:gd name="T3" fmla="*/ 6 h 11"/>
                  <a:gd name="T4" fmla="*/ 2 w 12"/>
                  <a:gd name="T5" fmla="*/ 2 h 11"/>
                  <a:gd name="T6" fmla="*/ 7 w 12"/>
                  <a:gd name="T7" fmla="*/ 0 h 11"/>
                  <a:gd name="T8" fmla="*/ 7 w 12"/>
                  <a:gd name="T9" fmla="*/ 0 h 11"/>
                  <a:gd name="T10" fmla="*/ 11 w 12"/>
                  <a:gd name="T11" fmla="*/ 2 h 11"/>
                  <a:gd name="T12" fmla="*/ 12 w 12"/>
                  <a:gd name="T13" fmla="*/ 6 h 11"/>
                  <a:gd name="T14" fmla="*/ 12 w 12"/>
                  <a:gd name="T15" fmla="*/ 6 h 11"/>
                  <a:gd name="T16" fmla="*/ 11 w 12"/>
                  <a:gd name="T17" fmla="*/ 9 h 11"/>
                  <a:gd name="T18" fmla="*/ 7 w 12"/>
                  <a:gd name="T19" fmla="*/ 11 h 11"/>
                  <a:gd name="T20" fmla="*/ 7 w 12"/>
                  <a:gd name="T21" fmla="*/ 11 h 11"/>
                  <a:gd name="T22" fmla="*/ 2 w 12"/>
                  <a:gd name="T23" fmla="*/ 9 h 11"/>
                  <a:gd name="T24" fmla="*/ 0 w 12"/>
                  <a:gd name="T25" fmla="*/ 6 h 11"/>
                  <a:gd name="T26" fmla="*/ 0 w 12"/>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 h="11">
                    <a:moveTo>
                      <a:pt x="0" y="6"/>
                    </a:moveTo>
                    <a:lnTo>
                      <a:pt x="0" y="6"/>
                    </a:lnTo>
                    <a:lnTo>
                      <a:pt x="2" y="2"/>
                    </a:lnTo>
                    <a:lnTo>
                      <a:pt x="7" y="0"/>
                    </a:lnTo>
                    <a:lnTo>
                      <a:pt x="7" y="0"/>
                    </a:lnTo>
                    <a:lnTo>
                      <a:pt x="11" y="2"/>
                    </a:lnTo>
                    <a:lnTo>
                      <a:pt x="12" y="6"/>
                    </a:lnTo>
                    <a:lnTo>
                      <a:pt x="12" y="6"/>
                    </a:lnTo>
                    <a:lnTo>
                      <a:pt x="11" y="9"/>
                    </a:lnTo>
                    <a:lnTo>
                      <a:pt x="7" y="11"/>
                    </a:lnTo>
                    <a:lnTo>
                      <a:pt x="7"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1" name="Rectangle 503"/>
              <p:cNvSpPr>
                <a:spLocks noChangeArrowheads="1"/>
              </p:cNvSpPr>
              <p:nvPr/>
            </p:nvSpPr>
            <p:spPr bwMode="auto">
              <a:xfrm>
                <a:off x="3093" y="1886"/>
                <a:ext cx="130" cy="26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2" name="Rectangle 504"/>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3" name="Rectangle 505"/>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4" name="Rectangle 506"/>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5" name="Rectangle 507"/>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6" name="Rectangle 508"/>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7" name="Rectangle 509"/>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8" name="Rectangle 510"/>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89" name="Rectangle 511"/>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0" name="Freeform 512"/>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1" name="Rectangle 513"/>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2" name="Rectangle 514"/>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3" name="Rectangle 515"/>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4" name="Rectangle 516"/>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5" name="Rectangle 517"/>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6" name="Rectangle 518"/>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7" name="Rectangle 519"/>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8" name="Freeform 520"/>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399" name="Rectangle 521"/>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0" name="Rectangle 522"/>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1" name="Rectangle 523"/>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2" name="Rectangle 524"/>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3" name="Rectangle 525"/>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4" name="Rectangle 526"/>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5" name="Rectangle 527"/>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6" name="Freeform 528"/>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7" name="Rectangle 529"/>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8" name="Rectangle 530"/>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09" name="Rectangle 531"/>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0" name="Rectangle 532"/>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1" name="Rectangle 533"/>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2" name="Rectangle 534"/>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3" name="Rectangle 535"/>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4" name="Freeform 536"/>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5" name="Rectangle 537"/>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6" name="Rectangle 538"/>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7" name="Rectangle 539"/>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8" name="Rectangle 540"/>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19" name="Rectangle 541"/>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0" name="Rectangle 542"/>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1" name="Rectangle 543"/>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2" name="Freeform 544"/>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3" name="Rectangle 545"/>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4" name="Rectangle 546"/>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5" name="Rectangle 547"/>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6" name="Rectangle 548"/>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7" name="Rectangle 549"/>
              <p:cNvSpPr>
                <a:spLocks noChangeArrowheads="1"/>
              </p:cNvSpPr>
              <p:nvPr/>
            </p:nvSpPr>
            <p:spPr bwMode="auto">
              <a:xfrm>
                <a:off x="313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8" name="Rectangle 550"/>
              <p:cNvSpPr>
                <a:spLocks noChangeArrowheads="1"/>
              </p:cNvSpPr>
              <p:nvPr/>
            </p:nvSpPr>
            <p:spPr bwMode="auto">
              <a:xfrm>
                <a:off x="3136"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29" name="Rectangle 551"/>
              <p:cNvSpPr>
                <a:spLocks noChangeArrowheads="1"/>
              </p:cNvSpPr>
              <p:nvPr/>
            </p:nvSpPr>
            <p:spPr bwMode="auto">
              <a:xfrm>
                <a:off x="3141"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0" name="Freeform 552"/>
              <p:cNvSpPr>
                <a:spLocks/>
              </p:cNvSpPr>
              <p:nvPr/>
            </p:nvSpPr>
            <p:spPr bwMode="auto">
              <a:xfrm>
                <a:off x="3190" y="2066"/>
                <a:ext cx="6" cy="6"/>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1" name="Rectangle 553"/>
              <p:cNvSpPr>
                <a:spLocks noChangeArrowheads="1"/>
              </p:cNvSpPr>
              <p:nvPr/>
            </p:nvSpPr>
            <p:spPr bwMode="auto">
              <a:xfrm>
                <a:off x="3112" y="208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2" name="Rectangle 554"/>
              <p:cNvSpPr>
                <a:spLocks noChangeArrowheads="1"/>
              </p:cNvSpPr>
              <p:nvPr/>
            </p:nvSpPr>
            <p:spPr bwMode="auto">
              <a:xfrm>
                <a:off x="3116"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3" name="Rectangle 555"/>
              <p:cNvSpPr>
                <a:spLocks noChangeArrowheads="1"/>
              </p:cNvSpPr>
              <p:nvPr/>
            </p:nvSpPr>
            <p:spPr bwMode="auto">
              <a:xfrm>
                <a:off x="3121" y="2091"/>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4" name="Rectangle 556"/>
              <p:cNvSpPr>
                <a:spLocks noChangeArrowheads="1"/>
              </p:cNvSpPr>
              <p:nvPr/>
            </p:nvSpPr>
            <p:spPr bwMode="auto">
              <a:xfrm>
                <a:off x="3127"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5" name="Rectangle 557"/>
              <p:cNvSpPr>
                <a:spLocks noChangeArrowheads="1"/>
              </p:cNvSpPr>
              <p:nvPr/>
            </p:nvSpPr>
            <p:spPr bwMode="auto">
              <a:xfrm>
                <a:off x="313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6" name="Rectangle 558"/>
              <p:cNvSpPr>
                <a:spLocks noChangeArrowheads="1"/>
              </p:cNvSpPr>
              <p:nvPr/>
            </p:nvSpPr>
            <p:spPr bwMode="auto">
              <a:xfrm>
                <a:off x="3136" y="2091"/>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7" name="Rectangle 559"/>
              <p:cNvSpPr>
                <a:spLocks noChangeArrowheads="1"/>
              </p:cNvSpPr>
              <p:nvPr/>
            </p:nvSpPr>
            <p:spPr bwMode="auto">
              <a:xfrm>
                <a:off x="3141" y="2091"/>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8" name="Freeform 560"/>
              <p:cNvSpPr>
                <a:spLocks/>
              </p:cNvSpPr>
              <p:nvPr/>
            </p:nvSpPr>
            <p:spPr bwMode="auto">
              <a:xfrm>
                <a:off x="3190" y="2096"/>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39" name="Rectangle 561"/>
              <p:cNvSpPr>
                <a:spLocks noChangeArrowheads="1"/>
              </p:cNvSpPr>
              <p:nvPr/>
            </p:nvSpPr>
            <p:spPr bwMode="auto">
              <a:xfrm>
                <a:off x="3093" y="1886"/>
                <a:ext cx="130" cy="26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0" name="Rectangle 562"/>
              <p:cNvSpPr>
                <a:spLocks noChangeArrowheads="1"/>
              </p:cNvSpPr>
              <p:nvPr/>
            </p:nvSpPr>
            <p:spPr bwMode="auto">
              <a:xfrm>
                <a:off x="3106" y="1899"/>
                <a:ext cx="104" cy="23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1" name="Rectangle 563"/>
              <p:cNvSpPr>
                <a:spLocks noChangeArrowheads="1"/>
              </p:cNvSpPr>
              <p:nvPr/>
            </p:nvSpPr>
            <p:spPr bwMode="auto">
              <a:xfrm>
                <a:off x="3112" y="1907"/>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2" name="Rectangle 564"/>
              <p:cNvSpPr>
                <a:spLocks noChangeArrowheads="1"/>
              </p:cNvSpPr>
              <p:nvPr/>
            </p:nvSpPr>
            <p:spPr bwMode="auto">
              <a:xfrm>
                <a:off x="3116"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3" name="Rectangle 565"/>
              <p:cNvSpPr>
                <a:spLocks noChangeArrowheads="1"/>
              </p:cNvSpPr>
              <p:nvPr/>
            </p:nvSpPr>
            <p:spPr bwMode="auto">
              <a:xfrm>
                <a:off x="3121" y="1909"/>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4" name="Rectangle 566"/>
              <p:cNvSpPr>
                <a:spLocks noChangeArrowheads="1"/>
              </p:cNvSpPr>
              <p:nvPr/>
            </p:nvSpPr>
            <p:spPr bwMode="auto">
              <a:xfrm>
                <a:off x="3127"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5" name="Rectangle 567"/>
              <p:cNvSpPr>
                <a:spLocks noChangeArrowheads="1"/>
              </p:cNvSpPr>
              <p:nvPr/>
            </p:nvSpPr>
            <p:spPr bwMode="auto">
              <a:xfrm>
                <a:off x="313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6" name="Rectangle 568"/>
              <p:cNvSpPr>
                <a:spLocks noChangeArrowheads="1"/>
              </p:cNvSpPr>
              <p:nvPr/>
            </p:nvSpPr>
            <p:spPr bwMode="auto">
              <a:xfrm>
                <a:off x="3136" y="1909"/>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7" name="Rectangle 569"/>
              <p:cNvSpPr>
                <a:spLocks noChangeArrowheads="1"/>
              </p:cNvSpPr>
              <p:nvPr/>
            </p:nvSpPr>
            <p:spPr bwMode="auto">
              <a:xfrm>
                <a:off x="3141" y="1909"/>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8" name="Freeform 570"/>
              <p:cNvSpPr>
                <a:spLocks/>
              </p:cNvSpPr>
              <p:nvPr/>
            </p:nvSpPr>
            <p:spPr bwMode="auto">
              <a:xfrm>
                <a:off x="3190" y="1915"/>
                <a:ext cx="6" cy="7"/>
              </a:xfrm>
              <a:custGeom>
                <a:avLst/>
                <a:gdLst>
                  <a:gd name="T0" fmla="*/ 0 w 11"/>
                  <a:gd name="T1" fmla="*/ 7 h 15"/>
                  <a:gd name="T2" fmla="*/ 0 w 11"/>
                  <a:gd name="T3" fmla="*/ 7 h 15"/>
                  <a:gd name="T4" fmla="*/ 2 w 11"/>
                  <a:gd name="T5" fmla="*/ 2 h 15"/>
                  <a:gd name="T6" fmla="*/ 5 w 11"/>
                  <a:gd name="T7" fmla="*/ 0 h 15"/>
                  <a:gd name="T8" fmla="*/ 5 w 11"/>
                  <a:gd name="T9" fmla="*/ 0 h 15"/>
                  <a:gd name="T10" fmla="*/ 9 w 11"/>
                  <a:gd name="T11" fmla="*/ 2 h 15"/>
                  <a:gd name="T12" fmla="*/ 11 w 11"/>
                  <a:gd name="T13" fmla="*/ 7 h 15"/>
                  <a:gd name="T14" fmla="*/ 11 w 11"/>
                  <a:gd name="T15" fmla="*/ 7 h 15"/>
                  <a:gd name="T16" fmla="*/ 9 w 11"/>
                  <a:gd name="T17" fmla="*/ 13 h 15"/>
                  <a:gd name="T18" fmla="*/ 5 w 11"/>
                  <a:gd name="T19" fmla="*/ 15 h 15"/>
                  <a:gd name="T20" fmla="*/ 5 w 11"/>
                  <a:gd name="T21" fmla="*/ 15 h 15"/>
                  <a:gd name="T22" fmla="*/ 2 w 11"/>
                  <a:gd name="T23" fmla="*/ 13 h 15"/>
                  <a:gd name="T24" fmla="*/ 0 w 11"/>
                  <a:gd name="T25" fmla="*/ 7 h 15"/>
                  <a:gd name="T26" fmla="*/ 0 w 11"/>
                  <a:gd name="T2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5">
                    <a:moveTo>
                      <a:pt x="0" y="7"/>
                    </a:moveTo>
                    <a:lnTo>
                      <a:pt x="0" y="7"/>
                    </a:lnTo>
                    <a:lnTo>
                      <a:pt x="2" y="2"/>
                    </a:lnTo>
                    <a:lnTo>
                      <a:pt x="5" y="0"/>
                    </a:lnTo>
                    <a:lnTo>
                      <a:pt x="5" y="0"/>
                    </a:lnTo>
                    <a:lnTo>
                      <a:pt x="9" y="2"/>
                    </a:lnTo>
                    <a:lnTo>
                      <a:pt x="11" y="7"/>
                    </a:lnTo>
                    <a:lnTo>
                      <a:pt x="11" y="7"/>
                    </a:lnTo>
                    <a:lnTo>
                      <a:pt x="9" y="13"/>
                    </a:lnTo>
                    <a:lnTo>
                      <a:pt x="5" y="15"/>
                    </a:lnTo>
                    <a:lnTo>
                      <a:pt x="5" y="15"/>
                    </a:lnTo>
                    <a:lnTo>
                      <a:pt x="2" y="13"/>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49" name="Rectangle 571"/>
              <p:cNvSpPr>
                <a:spLocks noChangeArrowheads="1"/>
              </p:cNvSpPr>
              <p:nvPr/>
            </p:nvSpPr>
            <p:spPr bwMode="auto">
              <a:xfrm>
                <a:off x="3112" y="1935"/>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0" name="Rectangle 572"/>
              <p:cNvSpPr>
                <a:spLocks noChangeArrowheads="1"/>
              </p:cNvSpPr>
              <p:nvPr/>
            </p:nvSpPr>
            <p:spPr bwMode="auto">
              <a:xfrm>
                <a:off x="3116"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1" name="Rectangle 573"/>
              <p:cNvSpPr>
                <a:spLocks noChangeArrowheads="1"/>
              </p:cNvSpPr>
              <p:nvPr/>
            </p:nvSpPr>
            <p:spPr bwMode="auto">
              <a:xfrm>
                <a:off x="3121" y="1939"/>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2" name="Rectangle 574"/>
              <p:cNvSpPr>
                <a:spLocks noChangeArrowheads="1"/>
              </p:cNvSpPr>
              <p:nvPr/>
            </p:nvSpPr>
            <p:spPr bwMode="auto">
              <a:xfrm>
                <a:off x="3127"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3" name="Rectangle 575"/>
              <p:cNvSpPr>
                <a:spLocks noChangeArrowheads="1"/>
              </p:cNvSpPr>
              <p:nvPr/>
            </p:nvSpPr>
            <p:spPr bwMode="auto">
              <a:xfrm>
                <a:off x="313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4" name="Rectangle 576"/>
              <p:cNvSpPr>
                <a:spLocks noChangeArrowheads="1"/>
              </p:cNvSpPr>
              <p:nvPr/>
            </p:nvSpPr>
            <p:spPr bwMode="auto">
              <a:xfrm>
                <a:off x="3136" y="1939"/>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5" name="Rectangle 577"/>
              <p:cNvSpPr>
                <a:spLocks noChangeArrowheads="1"/>
              </p:cNvSpPr>
              <p:nvPr/>
            </p:nvSpPr>
            <p:spPr bwMode="auto">
              <a:xfrm>
                <a:off x="3141" y="1939"/>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6" name="Freeform 578"/>
              <p:cNvSpPr>
                <a:spLocks/>
              </p:cNvSpPr>
              <p:nvPr/>
            </p:nvSpPr>
            <p:spPr bwMode="auto">
              <a:xfrm>
                <a:off x="3190" y="1945"/>
                <a:ext cx="6" cy="6"/>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7" name="Rectangle 579"/>
              <p:cNvSpPr>
                <a:spLocks noChangeArrowheads="1"/>
              </p:cNvSpPr>
              <p:nvPr/>
            </p:nvSpPr>
            <p:spPr bwMode="auto">
              <a:xfrm>
                <a:off x="3112" y="196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8" name="Rectangle 580"/>
              <p:cNvSpPr>
                <a:spLocks noChangeArrowheads="1"/>
              </p:cNvSpPr>
              <p:nvPr/>
            </p:nvSpPr>
            <p:spPr bwMode="auto">
              <a:xfrm>
                <a:off x="3116"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59" name="Rectangle 581"/>
              <p:cNvSpPr>
                <a:spLocks noChangeArrowheads="1"/>
              </p:cNvSpPr>
              <p:nvPr/>
            </p:nvSpPr>
            <p:spPr bwMode="auto">
              <a:xfrm>
                <a:off x="3121" y="1970"/>
                <a:ext cx="4"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0" name="Rectangle 582"/>
              <p:cNvSpPr>
                <a:spLocks noChangeArrowheads="1"/>
              </p:cNvSpPr>
              <p:nvPr/>
            </p:nvSpPr>
            <p:spPr bwMode="auto">
              <a:xfrm>
                <a:off x="3127"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1" name="Rectangle 583"/>
              <p:cNvSpPr>
                <a:spLocks noChangeArrowheads="1"/>
              </p:cNvSpPr>
              <p:nvPr/>
            </p:nvSpPr>
            <p:spPr bwMode="auto">
              <a:xfrm>
                <a:off x="313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2" name="Rectangle 584"/>
              <p:cNvSpPr>
                <a:spLocks noChangeArrowheads="1"/>
              </p:cNvSpPr>
              <p:nvPr/>
            </p:nvSpPr>
            <p:spPr bwMode="auto">
              <a:xfrm>
                <a:off x="3136" y="1970"/>
                <a:ext cx="2"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3" name="Rectangle 585"/>
              <p:cNvSpPr>
                <a:spLocks noChangeArrowheads="1"/>
              </p:cNvSpPr>
              <p:nvPr/>
            </p:nvSpPr>
            <p:spPr bwMode="auto">
              <a:xfrm>
                <a:off x="3141" y="1970"/>
                <a:ext cx="3" cy="17"/>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4" name="Freeform 586"/>
              <p:cNvSpPr>
                <a:spLocks/>
              </p:cNvSpPr>
              <p:nvPr/>
            </p:nvSpPr>
            <p:spPr bwMode="auto">
              <a:xfrm>
                <a:off x="3190" y="1975"/>
                <a:ext cx="6" cy="6"/>
              </a:xfrm>
              <a:custGeom>
                <a:avLst/>
                <a:gdLst>
                  <a:gd name="T0" fmla="*/ 0 w 11"/>
                  <a:gd name="T1" fmla="*/ 7 h 12"/>
                  <a:gd name="T2" fmla="*/ 0 w 11"/>
                  <a:gd name="T3" fmla="*/ 7 h 12"/>
                  <a:gd name="T4" fmla="*/ 2 w 11"/>
                  <a:gd name="T5" fmla="*/ 1 h 12"/>
                  <a:gd name="T6" fmla="*/ 5 w 11"/>
                  <a:gd name="T7" fmla="*/ 0 h 12"/>
                  <a:gd name="T8" fmla="*/ 5 w 11"/>
                  <a:gd name="T9" fmla="*/ 0 h 12"/>
                  <a:gd name="T10" fmla="*/ 9 w 11"/>
                  <a:gd name="T11" fmla="*/ 1 h 12"/>
                  <a:gd name="T12" fmla="*/ 11 w 11"/>
                  <a:gd name="T13" fmla="*/ 7 h 12"/>
                  <a:gd name="T14" fmla="*/ 11 w 11"/>
                  <a:gd name="T15" fmla="*/ 7 h 12"/>
                  <a:gd name="T16" fmla="*/ 9 w 11"/>
                  <a:gd name="T17" fmla="*/ 10 h 12"/>
                  <a:gd name="T18" fmla="*/ 5 w 11"/>
                  <a:gd name="T19" fmla="*/ 12 h 12"/>
                  <a:gd name="T20" fmla="*/ 5 w 11"/>
                  <a:gd name="T21" fmla="*/ 12 h 12"/>
                  <a:gd name="T22" fmla="*/ 2 w 11"/>
                  <a:gd name="T23" fmla="*/ 10 h 12"/>
                  <a:gd name="T24" fmla="*/ 0 w 11"/>
                  <a:gd name="T25" fmla="*/ 7 h 12"/>
                  <a:gd name="T26" fmla="*/ 0 w 11"/>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2">
                    <a:moveTo>
                      <a:pt x="0" y="7"/>
                    </a:moveTo>
                    <a:lnTo>
                      <a:pt x="0" y="7"/>
                    </a:lnTo>
                    <a:lnTo>
                      <a:pt x="2" y="1"/>
                    </a:lnTo>
                    <a:lnTo>
                      <a:pt x="5" y="0"/>
                    </a:lnTo>
                    <a:lnTo>
                      <a:pt x="5" y="0"/>
                    </a:lnTo>
                    <a:lnTo>
                      <a:pt x="9" y="1"/>
                    </a:lnTo>
                    <a:lnTo>
                      <a:pt x="11" y="7"/>
                    </a:lnTo>
                    <a:lnTo>
                      <a:pt x="11" y="7"/>
                    </a:lnTo>
                    <a:lnTo>
                      <a:pt x="9" y="10"/>
                    </a:lnTo>
                    <a:lnTo>
                      <a:pt x="5" y="12"/>
                    </a:lnTo>
                    <a:lnTo>
                      <a:pt x="5"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5" name="Rectangle 587"/>
              <p:cNvSpPr>
                <a:spLocks noChangeArrowheads="1"/>
              </p:cNvSpPr>
              <p:nvPr/>
            </p:nvSpPr>
            <p:spPr bwMode="auto">
              <a:xfrm>
                <a:off x="3112" y="1996"/>
                <a:ext cx="92" cy="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6" name="Rectangle 588"/>
              <p:cNvSpPr>
                <a:spLocks noChangeArrowheads="1"/>
              </p:cNvSpPr>
              <p:nvPr/>
            </p:nvSpPr>
            <p:spPr bwMode="auto">
              <a:xfrm>
                <a:off x="3116"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7" name="Rectangle 589"/>
              <p:cNvSpPr>
                <a:spLocks noChangeArrowheads="1"/>
              </p:cNvSpPr>
              <p:nvPr/>
            </p:nvSpPr>
            <p:spPr bwMode="auto">
              <a:xfrm>
                <a:off x="3121" y="200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8" name="Rectangle 590"/>
              <p:cNvSpPr>
                <a:spLocks noChangeArrowheads="1"/>
              </p:cNvSpPr>
              <p:nvPr/>
            </p:nvSpPr>
            <p:spPr bwMode="auto">
              <a:xfrm>
                <a:off x="3127"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69" name="Rectangle 591"/>
              <p:cNvSpPr>
                <a:spLocks noChangeArrowheads="1"/>
              </p:cNvSpPr>
              <p:nvPr/>
            </p:nvSpPr>
            <p:spPr bwMode="auto">
              <a:xfrm>
                <a:off x="313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0" name="Rectangle 592"/>
              <p:cNvSpPr>
                <a:spLocks noChangeArrowheads="1"/>
              </p:cNvSpPr>
              <p:nvPr/>
            </p:nvSpPr>
            <p:spPr bwMode="auto">
              <a:xfrm>
                <a:off x="3136" y="200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1" name="Rectangle 593"/>
              <p:cNvSpPr>
                <a:spLocks noChangeArrowheads="1"/>
              </p:cNvSpPr>
              <p:nvPr/>
            </p:nvSpPr>
            <p:spPr bwMode="auto">
              <a:xfrm>
                <a:off x="3141" y="200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2" name="Freeform 594"/>
              <p:cNvSpPr>
                <a:spLocks/>
              </p:cNvSpPr>
              <p:nvPr/>
            </p:nvSpPr>
            <p:spPr bwMode="auto">
              <a:xfrm>
                <a:off x="3190" y="2006"/>
                <a:ext cx="6" cy="6"/>
              </a:xfrm>
              <a:custGeom>
                <a:avLst/>
                <a:gdLst>
                  <a:gd name="T0" fmla="*/ 0 w 11"/>
                  <a:gd name="T1" fmla="*/ 5 h 10"/>
                  <a:gd name="T2" fmla="*/ 0 w 11"/>
                  <a:gd name="T3" fmla="*/ 5 h 10"/>
                  <a:gd name="T4" fmla="*/ 2 w 11"/>
                  <a:gd name="T5" fmla="*/ 1 h 10"/>
                  <a:gd name="T6" fmla="*/ 5 w 11"/>
                  <a:gd name="T7" fmla="*/ 0 h 10"/>
                  <a:gd name="T8" fmla="*/ 5 w 11"/>
                  <a:gd name="T9" fmla="*/ 0 h 10"/>
                  <a:gd name="T10" fmla="*/ 9 w 11"/>
                  <a:gd name="T11" fmla="*/ 1 h 10"/>
                  <a:gd name="T12" fmla="*/ 11 w 11"/>
                  <a:gd name="T13" fmla="*/ 5 h 10"/>
                  <a:gd name="T14" fmla="*/ 11 w 11"/>
                  <a:gd name="T15" fmla="*/ 5 h 10"/>
                  <a:gd name="T16" fmla="*/ 9 w 11"/>
                  <a:gd name="T17" fmla="*/ 9 h 10"/>
                  <a:gd name="T18" fmla="*/ 5 w 11"/>
                  <a:gd name="T19" fmla="*/ 10 h 10"/>
                  <a:gd name="T20" fmla="*/ 5 w 11"/>
                  <a:gd name="T21" fmla="*/ 10 h 10"/>
                  <a:gd name="T22" fmla="*/ 2 w 11"/>
                  <a:gd name="T23" fmla="*/ 9 h 10"/>
                  <a:gd name="T24" fmla="*/ 0 w 11"/>
                  <a:gd name="T25" fmla="*/ 5 h 10"/>
                  <a:gd name="T26" fmla="*/ 0 w 11"/>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0">
                    <a:moveTo>
                      <a:pt x="0" y="5"/>
                    </a:moveTo>
                    <a:lnTo>
                      <a:pt x="0" y="5"/>
                    </a:lnTo>
                    <a:lnTo>
                      <a:pt x="2" y="1"/>
                    </a:lnTo>
                    <a:lnTo>
                      <a:pt x="5" y="0"/>
                    </a:lnTo>
                    <a:lnTo>
                      <a:pt x="5" y="0"/>
                    </a:lnTo>
                    <a:lnTo>
                      <a:pt x="9" y="1"/>
                    </a:lnTo>
                    <a:lnTo>
                      <a:pt x="11" y="5"/>
                    </a:lnTo>
                    <a:lnTo>
                      <a:pt x="11" y="5"/>
                    </a:lnTo>
                    <a:lnTo>
                      <a:pt x="9" y="9"/>
                    </a:lnTo>
                    <a:lnTo>
                      <a:pt x="5" y="10"/>
                    </a:lnTo>
                    <a:lnTo>
                      <a:pt x="5"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3" name="Rectangle 595"/>
              <p:cNvSpPr>
                <a:spLocks noChangeArrowheads="1"/>
              </p:cNvSpPr>
              <p:nvPr/>
            </p:nvSpPr>
            <p:spPr bwMode="auto">
              <a:xfrm>
                <a:off x="3112" y="2028"/>
                <a:ext cx="92" cy="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4" name="Rectangle 596"/>
              <p:cNvSpPr>
                <a:spLocks noChangeArrowheads="1"/>
              </p:cNvSpPr>
              <p:nvPr/>
            </p:nvSpPr>
            <p:spPr bwMode="auto">
              <a:xfrm>
                <a:off x="3116"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5" name="Rectangle 597"/>
              <p:cNvSpPr>
                <a:spLocks noChangeArrowheads="1"/>
              </p:cNvSpPr>
              <p:nvPr/>
            </p:nvSpPr>
            <p:spPr bwMode="auto">
              <a:xfrm>
                <a:off x="3121" y="2031"/>
                <a:ext cx="4"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6" name="Rectangle 598"/>
              <p:cNvSpPr>
                <a:spLocks noChangeArrowheads="1"/>
              </p:cNvSpPr>
              <p:nvPr/>
            </p:nvSpPr>
            <p:spPr bwMode="auto">
              <a:xfrm>
                <a:off x="3127"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7" name="Rectangle 599"/>
              <p:cNvSpPr>
                <a:spLocks noChangeArrowheads="1"/>
              </p:cNvSpPr>
              <p:nvPr/>
            </p:nvSpPr>
            <p:spPr bwMode="auto">
              <a:xfrm>
                <a:off x="313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8" name="Rectangle 600"/>
              <p:cNvSpPr>
                <a:spLocks noChangeArrowheads="1"/>
              </p:cNvSpPr>
              <p:nvPr/>
            </p:nvSpPr>
            <p:spPr bwMode="auto">
              <a:xfrm>
                <a:off x="3136" y="2031"/>
                <a:ext cx="2"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79" name="Rectangle 601"/>
              <p:cNvSpPr>
                <a:spLocks noChangeArrowheads="1"/>
              </p:cNvSpPr>
              <p:nvPr/>
            </p:nvSpPr>
            <p:spPr bwMode="auto">
              <a:xfrm>
                <a:off x="3141" y="2031"/>
                <a:ext cx="3" cy="1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80" name="Freeform 602"/>
              <p:cNvSpPr>
                <a:spLocks/>
              </p:cNvSpPr>
              <p:nvPr/>
            </p:nvSpPr>
            <p:spPr bwMode="auto">
              <a:xfrm>
                <a:off x="3190" y="2036"/>
                <a:ext cx="6" cy="4"/>
              </a:xfrm>
              <a:custGeom>
                <a:avLst/>
                <a:gdLst>
                  <a:gd name="T0" fmla="*/ 0 w 11"/>
                  <a:gd name="T1" fmla="*/ 5 h 9"/>
                  <a:gd name="T2" fmla="*/ 0 w 11"/>
                  <a:gd name="T3" fmla="*/ 5 h 9"/>
                  <a:gd name="T4" fmla="*/ 2 w 11"/>
                  <a:gd name="T5" fmla="*/ 2 h 9"/>
                  <a:gd name="T6" fmla="*/ 5 w 11"/>
                  <a:gd name="T7" fmla="*/ 0 h 9"/>
                  <a:gd name="T8" fmla="*/ 5 w 11"/>
                  <a:gd name="T9" fmla="*/ 0 h 9"/>
                  <a:gd name="T10" fmla="*/ 9 w 11"/>
                  <a:gd name="T11" fmla="*/ 2 h 9"/>
                  <a:gd name="T12" fmla="*/ 11 w 11"/>
                  <a:gd name="T13" fmla="*/ 5 h 9"/>
                  <a:gd name="T14" fmla="*/ 11 w 11"/>
                  <a:gd name="T15" fmla="*/ 5 h 9"/>
                  <a:gd name="T16" fmla="*/ 9 w 11"/>
                  <a:gd name="T17" fmla="*/ 7 h 9"/>
                  <a:gd name="T18" fmla="*/ 5 w 11"/>
                  <a:gd name="T19" fmla="*/ 9 h 9"/>
                  <a:gd name="T20" fmla="*/ 5 w 11"/>
                  <a:gd name="T21" fmla="*/ 9 h 9"/>
                  <a:gd name="T22" fmla="*/ 2 w 11"/>
                  <a:gd name="T23" fmla="*/ 7 h 9"/>
                  <a:gd name="T24" fmla="*/ 0 w 11"/>
                  <a:gd name="T25" fmla="*/ 5 h 9"/>
                  <a:gd name="T26" fmla="*/ 0 w 11"/>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9">
                    <a:moveTo>
                      <a:pt x="0" y="5"/>
                    </a:moveTo>
                    <a:lnTo>
                      <a:pt x="0" y="5"/>
                    </a:lnTo>
                    <a:lnTo>
                      <a:pt x="2" y="2"/>
                    </a:lnTo>
                    <a:lnTo>
                      <a:pt x="5" y="0"/>
                    </a:lnTo>
                    <a:lnTo>
                      <a:pt x="5" y="0"/>
                    </a:lnTo>
                    <a:lnTo>
                      <a:pt x="9" y="2"/>
                    </a:lnTo>
                    <a:lnTo>
                      <a:pt x="11" y="5"/>
                    </a:lnTo>
                    <a:lnTo>
                      <a:pt x="11" y="5"/>
                    </a:lnTo>
                    <a:lnTo>
                      <a:pt x="9" y="7"/>
                    </a:lnTo>
                    <a:lnTo>
                      <a:pt x="5" y="9"/>
                    </a:lnTo>
                    <a:lnTo>
                      <a:pt x="5"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81" name="Rectangle 603"/>
              <p:cNvSpPr>
                <a:spLocks noChangeArrowheads="1"/>
              </p:cNvSpPr>
              <p:nvPr/>
            </p:nvSpPr>
            <p:spPr bwMode="auto">
              <a:xfrm>
                <a:off x="3112" y="2057"/>
                <a:ext cx="92" cy="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82" name="Rectangle 604"/>
              <p:cNvSpPr>
                <a:spLocks noChangeArrowheads="1"/>
              </p:cNvSpPr>
              <p:nvPr/>
            </p:nvSpPr>
            <p:spPr bwMode="auto">
              <a:xfrm>
                <a:off x="3116" y="2060"/>
                <a:ext cx="3"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83" name="Rectangle 605"/>
              <p:cNvSpPr>
                <a:spLocks noChangeArrowheads="1"/>
              </p:cNvSpPr>
              <p:nvPr/>
            </p:nvSpPr>
            <p:spPr bwMode="auto">
              <a:xfrm>
                <a:off x="3121" y="2060"/>
                <a:ext cx="4"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484" name="Rectangle 606"/>
              <p:cNvSpPr>
                <a:spLocks noChangeArrowheads="1"/>
              </p:cNvSpPr>
              <p:nvPr/>
            </p:nvSpPr>
            <p:spPr bwMode="auto">
              <a:xfrm>
                <a:off x="3127" y="2060"/>
                <a:ext cx="2" cy="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grpSp>
        <p:sp>
          <p:nvSpPr>
            <p:cNvPr id="157" name="Rectangle 608"/>
            <p:cNvSpPr>
              <a:spLocks noChangeArrowheads="1"/>
            </p:cNvSpPr>
            <p:nvPr/>
          </p:nvSpPr>
          <p:spPr bwMode="auto">
            <a:xfrm>
              <a:off x="490855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8" name="Rectangle 609"/>
            <p:cNvSpPr>
              <a:spLocks noChangeArrowheads="1"/>
            </p:cNvSpPr>
            <p:nvPr/>
          </p:nvSpPr>
          <p:spPr bwMode="auto">
            <a:xfrm>
              <a:off x="4916487"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59" name="Rectangle 610"/>
            <p:cNvSpPr>
              <a:spLocks noChangeArrowheads="1"/>
            </p:cNvSpPr>
            <p:nvPr/>
          </p:nvSpPr>
          <p:spPr bwMode="auto">
            <a:xfrm>
              <a:off x="4924425"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0" name="Freeform 611"/>
            <p:cNvSpPr>
              <a:spLocks/>
            </p:cNvSpPr>
            <p:nvPr/>
          </p:nvSpPr>
          <p:spPr bwMode="auto">
            <a:xfrm>
              <a:off x="5002212" y="3652838"/>
              <a:ext cx="9525" cy="9525"/>
            </a:xfrm>
            <a:custGeom>
              <a:avLst/>
              <a:gdLst>
                <a:gd name="T0" fmla="*/ 0 w 11"/>
                <a:gd name="T1" fmla="*/ 6 h 13"/>
                <a:gd name="T2" fmla="*/ 0 w 11"/>
                <a:gd name="T3" fmla="*/ 6 h 13"/>
                <a:gd name="T4" fmla="*/ 2 w 11"/>
                <a:gd name="T5" fmla="*/ 2 h 13"/>
                <a:gd name="T6" fmla="*/ 5 w 11"/>
                <a:gd name="T7" fmla="*/ 0 h 13"/>
                <a:gd name="T8" fmla="*/ 5 w 11"/>
                <a:gd name="T9" fmla="*/ 0 h 13"/>
                <a:gd name="T10" fmla="*/ 9 w 11"/>
                <a:gd name="T11" fmla="*/ 2 h 13"/>
                <a:gd name="T12" fmla="*/ 11 w 11"/>
                <a:gd name="T13" fmla="*/ 6 h 13"/>
                <a:gd name="T14" fmla="*/ 11 w 11"/>
                <a:gd name="T15" fmla="*/ 6 h 13"/>
                <a:gd name="T16" fmla="*/ 9 w 11"/>
                <a:gd name="T17" fmla="*/ 11 h 13"/>
                <a:gd name="T18" fmla="*/ 5 w 11"/>
                <a:gd name="T19" fmla="*/ 13 h 13"/>
                <a:gd name="T20" fmla="*/ 5 w 11"/>
                <a:gd name="T21" fmla="*/ 13 h 13"/>
                <a:gd name="T22" fmla="*/ 2 w 11"/>
                <a:gd name="T23" fmla="*/ 11 h 13"/>
                <a:gd name="T24" fmla="*/ 0 w 11"/>
                <a:gd name="T25" fmla="*/ 6 h 13"/>
                <a:gd name="T26" fmla="*/ 0 w 11"/>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3">
                  <a:moveTo>
                    <a:pt x="0" y="6"/>
                  </a:moveTo>
                  <a:lnTo>
                    <a:pt x="0" y="6"/>
                  </a:lnTo>
                  <a:lnTo>
                    <a:pt x="2" y="2"/>
                  </a:lnTo>
                  <a:lnTo>
                    <a:pt x="5" y="0"/>
                  </a:lnTo>
                  <a:lnTo>
                    <a:pt x="5" y="0"/>
                  </a:lnTo>
                  <a:lnTo>
                    <a:pt x="9" y="2"/>
                  </a:lnTo>
                  <a:lnTo>
                    <a:pt x="11" y="6"/>
                  </a:lnTo>
                  <a:lnTo>
                    <a:pt x="11" y="6"/>
                  </a:lnTo>
                  <a:lnTo>
                    <a:pt x="9" y="11"/>
                  </a:lnTo>
                  <a:lnTo>
                    <a:pt x="5" y="13"/>
                  </a:lnTo>
                  <a:lnTo>
                    <a:pt x="5"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1" name="Rectangle 612"/>
            <p:cNvSpPr>
              <a:spLocks noChangeArrowheads="1"/>
            </p:cNvSpPr>
            <p:nvPr/>
          </p:nvSpPr>
          <p:spPr bwMode="auto">
            <a:xfrm>
              <a:off x="4878387" y="3686176"/>
              <a:ext cx="146050"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2" name="Rectangle 613"/>
            <p:cNvSpPr>
              <a:spLocks noChangeArrowheads="1"/>
            </p:cNvSpPr>
            <p:nvPr/>
          </p:nvSpPr>
          <p:spPr bwMode="auto">
            <a:xfrm>
              <a:off x="4884737"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3" name="Rectangle 614"/>
            <p:cNvSpPr>
              <a:spLocks noChangeArrowheads="1"/>
            </p:cNvSpPr>
            <p:nvPr/>
          </p:nvSpPr>
          <p:spPr bwMode="auto">
            <a:xfrm>
              <a:off x="4892675" y="3692526"/>
              <a:ext cx="6350"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4" name="Rectangle 615"/>
            <p:cNvSpPr>
              <a:spLocks noChangeArrowheads="1"/>
            </p:cNvSpPr>
            <p:nvPr/>
          </p:nvSpPr>
          <p:spPr bwMode="auto">
            <a:xfrm>
              <a:off x="4902200"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5" name="Rectangle 616"/>
            <p:cNvSpPr>
              <a:spLocks noChangeArrowheads="1"/>
            </p:cNvSpPr>
            <p:nvPr/>
          </p:nvSpPr>
          <p:spPr bwMode="auto">
            <a:xfrm>
              <a:off x="490855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6" name="Rectangle 617"/>
            <p:cNvSpPr>
              <a:spLocks noChangeArrowheads="1"/>
            </p:cNvSpPr>
            <p:nvPr/>
          </p:nvSpPr>
          <p:spPr bwMode="auto">
            <a:xfrm>
              <a:off x="4916487"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7" name="Rectangle 618"/>
            <p:cNvSpPr>
              <a:spLocks noChangeArrowheads="1"/>
            </p:cNvSpPr>
            <p:nvPr/>
          </p:nvSpPr>
          <p:spPr bwMode="auto">
            <a:xfrm>
              <a:off x="4924425"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8" name="Freeform 619"/>
            <p:cNvSpPr>
              <a:spLocks/>
            </p:cNvSpPr>
            <p:nvPr/>
          </p:nvSpPr>
          <p:spPr bwMode="auto">
            <a:xfrm>
              <a:off x="5002212" y="3700463"/>
              <a:ext cx="9525" cy="9525"/>
            </a:xfrm>
            <a:custGeom>
              <a:avLst/>
              <a:gdLst>
                <a:gd name="T0" fmla="*/ 0 w 11"/>
                <a:gd name="T1" fmla="*/ 6 h 11"/>
                <a:gd name="T2" fmla="*/ 0 w 11"/>
                <a:gd name="T3" fmla="*/ 6 h 11"/>
                <a:gd name="T4" fmla="*/ 2 w 11"/>
                <a:gd name="T5" fmla="*/ 2 h 11"/>
                <a:gd name="T6" fmla="*/ 5 w 11"/>
                <a:gd name="T7" fmla="*/ 0 h 11"/>
                <a:gd name="T8" fmla="*/ 5 w 11"/>
                <a:gd name="T9" fmla="*/ 0 h 11"/>
                <a:gd name="T10" fmla="*/ 9 w 11"/>
                <a:gd name="T11" fmla="*/ 2 h 11"/>
                <a:gd name="T12" fmla="*/ 11 w 11"/>
                <a:gd name="T13" fmla="*/ 6 h 11"/>
                <a:gd name="T14" fmla="*/ 11 w 11"/>
                <a:gd name="T15" fmla="*/ 6 h 11"/>
                <a:gd name="T16" fmla="*/ 9 w 11"/>
                <a:gd name="T17" fmla="*/ 9 h 11"/>
                <a:gd name="T18" fmla="*/ 5 w 11"/>
                <a:gd name="T19" fmla="*/ 11 h 11"/>
                <a:gd name="T20" fmla="*/ 5 w 11"/>
                <a:gd name="T21" fmla="*/ 11 h 11"/>
                <a:gd name="T22" fmla="*/ 2 w 11"/>
                <a:gd name="T23" fmla="*/ 9 h 11"/>
                <a:gd name="T24" fmla="*/ 0 w 11"/>
                <a:gd name="T25" fmla="*/ 6 h 11"/>
                <a:gd name="T26" fmla="*/ 0 w 11"/>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1">
                  <a:moveTo>
                    <a:pt x="0" y="6"/>
                  </a:moveTo>
                  <a:lnTo>
                    <a:pt x="0" y="6"/>
                  </a:lnTo>
                  <a:lnTo>
                    <a:pt x="2" y="2"/>
                  </a:lnTo>
                  <a:lnTo>
                    <a:pt x="5" y="0"/>
                  </a:lnTo>
                  <a:lnTo>
                    <a:pt x="5" y="0"/>
                  </a:lnTo>
                  <a:lnTo>
                    <a:pt x="9" y="2"/>
                  </a:lnTo>
                  <a:lnTo>
                    <a:pt x="11" y="6"/>
                  </a:lnTo>
                  <a:lnTo>
                    <a:pt x="11" y="6"/>
                  </a:lnTo>
                  <a:lnTo>
                    <a:pt x="9" y="9"/>
                  </a:lnTo>
                  <a:lnTo>
                    <a:pt x="5" y="11"/>
                  </a:lnTo>
                  <a:lnTo>
                    <a:pt x="5"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69" name="Rectangle 620"/>
            <p:cNvSpPr>
              <a:spLocks noChangeArrowheads="1"/>
            </p:cNvSpPr>
            <p:nvPr/>
          </p:nvSpPr>
          <p:spPr bwMode="auto">
            <a:xfrm>
              <a:off x="5080000" y="3367088"/>
              <a:ext cx="204788" cy="4254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0" name="Rectangle 621"/>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1" name="Rectangle 622"/>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2" name="Rectangle 623"/>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3" name="Rectangle 624"/>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4" name="Rectangle 625"/>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5" name="Rectangle 626"/>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6" name="Rectangle 627"/>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7" name="Rectangle 628"/>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8" name="Freeform 629"/>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79" name="Rectangle 630"/>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0" name="Rectangle 631"/>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1" name="Rectangle 632"/>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2" name="Rectangle 633"/>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3" name="Rectangle 634"/>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4" name="Rectangle 635"/>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5" name="Rectangle 636"/>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6" name="Freeform 637"/>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7" name="Rectangle 638"/>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8" name="Rectangle 639"/>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89" name="Rectangle 640"/>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0" name="Rectangle 641"/>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1" name="Rectangle 642"/>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2" name="Rectangle 643"/>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3" name="Rectangle 644"/>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4" name="Freeform 645"/>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5" name="Rectangle 646"/>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6" name="Rectangle 647"/>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7" name="Rectangle 648"/>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8" name="Rectangle 649"/>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199" name="Rectangle 650"/>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0" name="Rectangle 651"/>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1" name="Rectangle 652"/>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2" name="Freeform 653"/>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3" name="Rectangle 654"/>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4" name="Rectangle 655"/>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5" name="Rectangle 656"/>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6" name="Rectangle 657"/>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7" name="Rectangle 658"/>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8" name="Rectangle 659"/>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09" name="Rectangle 660"/>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0" name="Freeform 661"/>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1" name="Rectangle 662"/>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2" name="Rectangle 663"/>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3" name="Rectangle 664"/>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4" name="Rectangle 665"/>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5" name="Rectangle 666"/>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6" name="Rectangle 667"/>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7" name="Rectangle 668"/>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8" name="Freeform 669"/>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19" name="Rectangle 670"/>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0" name="Rectangle 671"/>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1" name="Rectangle 672"/>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2" name="Rectangle 673"/>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3" name="Rectangle 674"/>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4" name="Rectangle 675"/>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5" name="Rectangle 676"/>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6" name="Freeform 677"/>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7" name="Rectangle 678"/>
            <p:cNvSpPr>
              <a:spLocks noChangeArrowheads="1"/>
            </p:cNvSpPr>
            <p:nvPr/>
          </p:nvSpPr>
          <p:spPr bwMode="auto">
            <a:xfrm>
              <a:off x="5080000" y="3367088"/>
              <a:ext cx="204788" cy="4254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8" name="Rectangle 679"/>
            <p:cNvSpPr>
              <a:spLocks noChangeArrowheads="1"/>
            </p:cNvSpPr>
            <p:nvPr/>
          </p:nvSpPr>
          <p:spPr bwMode="auto">
            <a:xfrm>
              <a:off x="5099050" y="3387726"/>
              <a:ext cx="165100" cy="3698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29" name="Rectangle 680"/>
            <p:cNvSpPr>
              <a:spLocks noChangeArrowheads="1"/>
            </p:cNvSpPr>
            <p:nvPr/>
          </p:nvSpPr>
          <p:spPr bwMode="auto">
            <a:xfrm>
              <a:off x="5108575" y="3400426"/>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0" name="Rectangle 681"/>
            <p:cNvSpPr>
              <a:spLocks noChangeArrowheads="1"/>
            </p:cNvSpPr>
            <p:nvPr/>
          </p:nvSpPr>
          <p:spPr bwMode="auto">
            <a:xfrm>
              <a:off x="51149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1" name="Rectangle 682"/>
            <p:cNvSpPr>
              <a:spLocks noChangeArrowheads="1"/>
            </p:cNvSpPr>
            <p:nvPr/>
          </p:nvSpPr>
          <p:spPr bwMode="auto">
            <a:xfrm>
              <a:off x="5122862"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2" name="Rectangle 683"/>
            <p:cNvSpPr>
              <a:spLocks noChangeArrowheads="1"/>
            </p:cNvSpPr>
            <p:nvPr/>
          </p:nvSpPr>
          <p:spPr bwMode="auto">
            <a:xfrm>
              <a:off x="5130800" y="3403601"/>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3" name="Rectangle 684"/>
            <p:cNvSpPr>
              <a:spLocks noChangeArrowheads="1"/>
            </p:cNvSpPr>
            <p:nvPr/>
          </p:nvSpPr>
          <p:spPr bwMode="auto">
            <a:xfrm>
              <a:off x="5140325"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4" name="Rectangle 685"/>
            <p:cNvSpPr>
              <a:spLocks noChangeArrowheads="1"/>
            </p:cNvSpPr>
            <p:nvPr/>
          </p:nvSpPr>
          <p:spPr bwMode="auto">
            <a:xfrm>
              <a:off x="5148262" y="3403601"/>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5" name="Rectangle 686"/>
            <p:cNvSpPr>
              <a:spLocks noChangeArrowheads="1"/>
            </p:cNvSpPr>
            <p:nvPr/>
          </p:nvSpPr>
          <p:spPr bwMode="auto">
            <a:xfrm>
              <a:off x="5156200" y="3403601"/>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6" name="Freeform 687"/>
            <p:cNvSpPr>
              <a:spLocks/>
            </p:cNvSpPr>
            <p:nvPr/>
          </p:nvSpPr>
          <p:spPr bwMode="auto">
            <a:xfrm>
              <a:off x="5232400" y="3413126"/>
              <a:ext cx="11113" cy="11113"/>
            </a:xfrm>
            <a:custGeom>
              <a:avLst/>
              <a:gdLst>
                <a:gd name="T0" fmla="*/ 0 w 13"/>
                <a:gd name="T1" fmla="*/ 7 h 15"/>
                <a:gd name="T2" fmla="*/ 0 w 13"/>
                <a:gd name="T3" fmla="*/ 7 h 15"/>
                <a:gd name="T4" fmla="*/ 0 w 13"/>
                <a:gd name="T5" fmla="*/ 6 h 15"/>
                <a:gd name="T6" fmla="*/ 2 w 13"/>
                <a:gd name="T7" fmla="*/ 2 h 15"/>
                <a:gd name="T8" fmla="*/ 4 w 13"/>
                <a:gd name="T9" fmla="*/ 2 h 15"/>
                <a:gd name="T10" fmla="*/ 6 w 13"/>
                <a:gd name="T11" fmla="*/ 0 h 15"/>
                <a:gd name="T12" fmla="*/ 6 w 13"/>
                <a:gd name="T13" fmla="*/ 0 h 15"/>
                <a:gd name="T14" fmla="*/ 9 w 13"/>
                <a:gd name="T15" fmla="*/ 2 h 15"/>
                <a:gd name="T16" fmla="*/ 11 w 13"/>
                <a:gd name="T17" fmla="*/ 2 h 15"/>
                <a:gd name="T18" fmla="*/ 13 w 13"/>
                <a:gd name="T19" fmla="*/ 6 h 15"/>
                <a:gd name="T20" fmla="*/ 13 w 13"/>
                <a:gd name="T21" fmla="*/ 7 h 15"/>
                <a:gd name="T22" fmla="*/ 13 w 13"/>
                <a:gd name="T23" fmla="*/ 7 h 15"/>
                <a:gd name="T24" fmla="*/ 13 w 13"/>
                <a:gd name="T25" fmla="*/ 11 h 15"/>
                <a:gd name="T26" fmla="*/ 11 w 13"/>
                <a:gd name="T27" fmla="*/ 13 h 15"/>
                <a:gd name="T28" fmla="*/ 9 w 13"/>
                <a:gd name="T29" fmla="*/ 15 h 15"/>
                <a:gd name="T30" fmla="*/ 6 w 13"/>
                <a:gd name="T31" fmla="*/ 15 h 15"/>
                <a:gd name="T32" fmla="*/ 6 w 13"/>
                <a:gd name="T33" fmla="*/ 15 h 15"/>
                <a:gd name="T34" fmla="*/ 4 w 13"/>
                <a:gd name="T35" fmla="*/ 15 h 15"/>
                <a:gd name="T36" fmla="*/ 2 w 13"/>
                <a:gd name="T37" fmla="*/ 13 h 15"/>
                <a:gd name="T38" fmla="*/ 0 w 13"/>
                <a:gd name="T39" fmla="*/ 11 h 15"/>
                <a:gd name="T40" fmla="*/ 0 w 13"/>
                <a:gd name="T41" fmla="*/ 7 h 15"/>
                <a:gd name="T42" fmla="*/ 0 w 13"/>
                <a:gd name="T43"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 h="15">
                  <a:moveTo>
                    <a:pt x="0" y="7"/>
                  </a:moveTo>
                  <a:lnTo>
                    <a:pt x="0" y="7"/>
                  </a:lnTo>
                  <a:lnTo>
                    <a:pt x="0" y="6"/>
                  </a:lnTo>
                  <a:lnTo>
                    <a:pt x="2" y="2"/>
                  </a:lnTo>
                  <a:lnTo>
                    <a:pt x="4" y="2"/>
                  </a:lnTo>
                  <a:lnTo>
                    <a:pt x="6" y="0"/>
                  </a:lnTo>
                  <a:lnTo>
                    <a:pt x="6" y="0"/>
                  </a:lnTo>
                  <a:lnTo>
                    <a:pt x="9" y="2"/>
                  </a:lnTo>
                  <a:lnTo>
                    <a:pt x="11" y="2"/>
                  </a:lnTo>
                  <a:lnTo>
                    <a:pt x="13" y="6"/>
                  </a:lnTo>
                  <a:lnTo>
                    <a:pt x="13" y="7"/>
                  </a:lnTo>
                  <a:lnTo>
                    <a:pt x="13" y="7"/>
                  </a:lnTo>
                  <a:lnTo>
                    <a:pt x="13" y="11"/>
                  </a:lnTo>
                  <a:lnTo>
                    <a:pt x="11" y="13"/>
                  </a:lnTo>
                  <a:lnTo>
                    <a:pt x="9" y="15"/>
                  </a:lnTo>
                  <a:lnTo>
                    <a:pt x="6" y="15"/>
                  </a:lnTo>
                  <a:lnTo>
                    <a:pt x="6" y="15"/>
                  </a:lnTo>
                  <a:lnTo>
                    <a:pt x="4" y="15"/>
                  </a:lnTo>
                  <a:lnTo>
                    <a:pt x="2" y="13"/>
                  </a:lnTo>
                  <a:lnTo>
                    <a:pt x="0" y="11"/>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7" name="Rectangle 688"/>
            <p:cNvSpPr>
              <a:spLocks noChangeArrowheads="1"/>
            </p:cNvSpPr>
            <p:nvPr/>
          </p:nvSpPr>
          <p:spPr bwMode="auto">
            <a:xfrm>
              <a:off x="5108575" y="3444876"/>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8" name="Rectangle 689"/>
            <p:cNvSpPr>
              <a:spLocks noChangeArrowheads="1"/>
            </p:cNvSpPr>
            <p:nvPr/>
          </p:nvSpPr>
          <p:spPr bwMode="auto">
            <a:xfrm>
              <a:off x="51149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39" name="Rectangle 690"/>
            <p:cNvSpPr>
              <a:spLocks noChangeArrowheads="1"/>
            </p:cNvSpPr>
            <p:nvPr/>
          </p:nvSpPr>
          <p:spPr bwMode="auto">
            <a:xfrm>
              <a:off x="5122862"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0" name="Rectangle 691"/>
            <p:cNvSpPr>
              <a:spLocks noChangeArrowheads="1"/>
            </p:cNvSpPr>
            <p:nvPr/>
          </p:nvSpPr>
          <p:spPr bwMode="auto">
            <a:xfrm>
              <a:off x="5130800" y="34512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1" name="Rectangle 692"/>
            <p:cNvSpPr>
              <a:spLocks noChangeArrowheads="1"/>
            </p:cNvSpPr>
            <p:nvPr/>
          </p:nvSpPr>
          <p:spPr bwMode="auto">
            <a:xfrm>
              <a:off x="5140325"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2" name="Rectangle 693"/>
            <p:cNvSpPr>
              <a:spLocks noChangeArrowheads="1"/>
            </p:cNvSpPr>
            <p:nvPr/>
          </p:nvSpPr>
          <p:spPr bwMode="auto">
            <a:xfrm>
              <a:off x="5148262" y="34512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3" name="Rectangle 694"/>
            <p:cNvSpPr>
              <a:spLocks noChangeArrowheads="1"/>
            </p:cNvSpPr>
            <p:nvPr/>
          </p:nvSpPr>
          <p:spPr bwMode="auto">
            <a:xfrm>
              <a:off x="5156200" y="34512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4" name="Freeform 695"/>
            <p:cNvSpPr>
              <a:spLocks/>
            </p:cNvSpPr>
            <p:nvPr/>
          </p:nvSpPr>
          <p:spPr bwMode="auto">
            <a:xfrm>
              <a:off x="5232400" y="3460751"/>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5" name="Rectangle 696"/>
            <p:cNvSpPr>
              <a:spLocks noChangeArrowheads="1"/>
            </p:cNvSpPr>
            <p:nvPr/>
          </p:nvSpPr>
          <p:spPr bwMode="auto">
            <a:xfrm>
              <a:off x="5108575" y="34956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6" name="Rectangle 697"/>
            <p:cNvSpPr>
              <a:spLocks noChangeArrowheads="1"/>
            </p:cNvSpPr>
            <p:nvPr/>
          </p:nvSpPr>
          <p:spPr bwMode="auto">
            <a:xfrm>
              <a:off x="51149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7" name="Rectangle 698"/>
            <p:cNvSpPr>
              <a:spLocks noChangeArrowheads="1"/>
            </p:cNvSpPr>
            <p:nvPr/>
          </p:nvSpPr>
          <p:spPr bwMode="auto">
            <a:xfrm>
              <a:off x="5122862"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8" name="Rectangle 699"/>
            <p:cNvSpPr>
              <a:spLocks noChangeArrowheads="1"/>
            </p:cNvSpPr>
            <p:nvPr/>
          </p:nvSpPr>
          <p:spPr bwMode="auto">
            <a:xfrm>
              <a:off x="5130800" y="3500438"/>
              <a:ext cx="4763"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49" name="Rectangle 700"/>
            <p:cNvSpPr>
              <a:spLocks noChangeArrowheads="1"/>
            </p:cNvSpPr>
            <p:nvPr/>
          </p:nvSpPr>
          <p:spPr bwMode="auto">
            <a:xfrm>
              <a:off x="5140325"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0" name="Rectangle 701"/>
            <p:cNvSpPr>
              <a:spLocks noChangeArrowheads="1"/>
            </p:cNvSpPr>
            <p:nvPr/>
          </p:nvSpPr>
          <p:spPr bwMode="auto">
            <a:xfrm>
              <a:off x="5148262" y="3500438"/>
              <a:ext cx="3175"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1" name="Rectangle 702"/>
            <p:cNvSpPr>
              <a:spLocks noChangeArrowheads="1"/>
            </p:cNvSpPr>
            <p:nvPr/>
          </p:nvSpPr>
          <p:spPr bwMode="auto">
            <a:xfrm>
              <a:off x="5156200" y="3500438"/>
              <a:ext cx="1588" cy="269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2" name="Freeform 703"/>
            <p:cNvSpPr>
              <a:spLocks/>
            </p:cNvSpPr>
            <p:nvPr/>
          </p:nvSpPr>
          <p:spPr bwMode="auto">
            <a:xfrm>
              <a:off x="5232400" y="3508376"/>
              <a:ext cx="11113" cy="9525"/>
            </a:xfrm>
            <a:custGeom>
              <a:avLst/>
              <a:gdLst>
                <a:gd name="T0" fmla="*/ 0 w 13"/>
                <a:gd name="T1" fmla="*/ 7 h 12"/>
                <a:gd name="T2" fmla="*/ 0 w 13"/>
                <a:gd name="T3" fmla="*/ 7 h 12"/>
                <a:gd name="T4" fmla="*/ 2 w 13"/>
                <a:gd name="T5" fmla="*/ 1 h 12"/>
                <a:gd name="T6" fmla="*/ 6 w 13"/>
                <a:gd name="T7" fmla="*/ 0 h 12"/>
                <a:gd name="T8" fmla="*/ 6 w 13"/>
                <a:gd name="T9" fmla="*/ 0 h 12"/>
                <a:gd name="T10" fmla="*/ 11 w 13"/>
                <a:gd name="T11" fmla="*/ 1 h 12"/>
                <a:gd name="T12" fmla="*/ 13 w 13"/>
                <a:gd name="T13" fmla="*/ 7 h 12"/>
                <a:gd name="T14" fmla="*/ 13 w 13"/>
                <a:gd name="T15" fmla="*/ 7 h 12"/>
                <a:gd name="T16" fmla="*/ 11 w 13"/>
                <a:gd name="T17" fmla="*/ 10 h 12"/>
                <a:gd name="T18" fmla="*/ 6 w 13"/>
                <a:gd name="T19" fmla="*/ 12 h 12"/>
                <a:gd name="T20" fmla="*/ 6 w 13"/>
                <a:gd name="T21" fmla="*/ 12 h 12"/>
                <a:gd name="T22" fmla="*/ 2 w 13"/>
                <a:gd name="T23" fmla="*/ 10 h 12"/>
                <a:gd name="T24" fmla="*/ 0 w 13"/>
                <a:gd name="T25" fmla="*/ 7 h 12"/>
                <a:gd name="T26" fmla="*/ 0 w 13"/>
                <a:gd name="T27" fmla="*/ 7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2">
                  <a:moveTo>
                    <a:pt x="0" y="7"/>
                  </a:moveTo>
                  <a:lnTo>
                    <a:pt x="0" y="7"/>
                  </a:lnTo>
                  <a:lnTo>
                    <a:pt x="2" y="1"/>
                  </a:lnTo>
                  <a:lnTo>
                    <a:pt x="6" y="0"/>
                  </a:lnTo>
                  <a:lnTo>
                    <a:pt x="6" y="0"/>
                  </a:lnTo>
                  <a:lnTo>
                    <a:pt x="11" y="1"/>
                  </a:lnTo>
                  <a:lnTo>
                    <a:pt x="13" y="7"/>
                  </a:lnTo>
                  <a:lnTo>
                    <a:pt x="13" y="7"/>
                  </a:lnTo>
                  <a:lnTo>
                    <a:pt x="11" y="10"/>
                  </a:lnTo>
                  <a:lnTo>
                    <a:pt x="6" y="12"/>
                  </a:lnTo>
                  <a:lnTo>
                    <a:pt x="6" y="12"/>
                  </a:lnTo>
                  <a:lnTo>
                    <a:pt x="2" y="10"/>
                  </a:lnTo>
                  <a:lnTo>
                    <a:pt x="0" y="7"/>
                  </a:lnTo>
                  <a:lnTo>
                    <a:pt x="0" y="7"/>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3" name="Rectangle 704"/>
            <p:cNvSpPr>
              <a:spLocks noChangeArrowheads="1"/>
            </p:cNvSpPr>
            <p:nvPr/>
          </p:nvSpPr>
          <p:spPr bwMode="auto">
            <a:xfrm>
              <a:off x="5108575" y="3541713"/>
              <a:ext cx="147638" cy="3968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4" name="Rectangle 705"/>
            <p:cNvSpPr>
              <a:spLocks noChangeArrowheads="1"/>
            </p:cNvSpPr>
            <p:nvPr/>
          </p:nvSpPr>
          <p:spPr bwMode="auto">
            <a:xfrm>
              <a:off x="51149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5" name="Rectangle 706"/>
            <p:cNvSpPr>
              <a:spLocks noChangeArrowheads="1"/>
            </p:cNvSpPr>
            <p:nvPr/>
          </p:nvSpPr>
          <p:spPr bwMode="auto">
            <a:xfrm>
              <a:off x="5122862"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6" name="Rectangle 707"/>
            <p:cNvSpPr>
              <a:spLocks noChangeArrowheads="1"/>
            </p:cNvSpPr>
            <p:nvPr/>
          </p:nvSpPr>
          <p:spPr bwMode="auto">
            <a:xfrm>
              <a:off x="5130800" y="354806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7" name="Rectangle 708"/>
            <p:cNvSpPr>
              <a:spLocks noChangeArrowheads="1"/>
            </p:cNvSpPr>
            <p:nvPr/>
          </p:nvSpPr>
          <p:spPr bwMode="auto">
            <a:xfrm>
              <a:off x="5140325"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8" name="Rectangle 709"/>
            <p:cNvSpPr>
              <a:spLocks noChangeArrowheads="1"/>
            </p:cNvSpPr>
            <p:nvPr/>
          </p:nvSpPr>
          <p:spPr bwMode="auto">
            <a:xfrm>
              <a:off x="5148262" y="354806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59" name="Rectangle 710"/>
            <p:cNvSpPr>
              <a:spLocks noChangeArrowheads="1"/>
            </p:cNvSpPr>
            <p:nvPr/>
          </p:nvSpPr>
          <p:spPr bwMode="auto">
            <a:xfrm>
              <a:off x="5156200" y="354806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0" name="Freeform 711"/>
            <p:cNvSpPr>
              <a:spLocks/>
            </p:cNvSpPr>
            <p:nvPr/>
          </p:nvSpPr>
          <p:spPr bwMode="auto">
            <a:xfrm>
              <a:off x="5232400" y="3557588"/>
              <a:ext cx="11113" cy="9525"/>
            </a:xfrm>
            <a:custGeom>
              <a:avLst/>
              <a:gdLst>
                <a:gd name="T0" fmla="*/ 0 w 13"/>
                <a:gd name="T1" fmla="*/ 5 h 10"/>
                <a:gd name="T2" fmla="*/ 0 w 13"/>
                <a:gd name="T3" fmla="*/ 5 h 10"/>
                <a:gd name="T4" fmla="*/ 2 w 13"/>
                <a:gd name="T5" fmla="*/ 1 h 10"/>
                <a:gd name="T6" fmla="*/ 6 w 13"/>
                <a:gd name="T7" fmla="*/ 0 h 10"/>
                <a:gd name="T8" fmla="*/ 6 w 13"/>
                <a:gd name="T9" fmla="*/ 0 h 10"/>
                <a:gd name="T10" fmla="*/ 11 w 13"/>
                <a:gd name="T11" fmla="*/ 1 h 10"/>
                <a:gd name="T12" fmla="*/ 13 w 13"/>
                <a:gd name="T13" fmla="*/ 5 h 10"/>
                <a:gd name="T14" fmla="*/ 13 w 13"/>
                <a:gd name="T15" fmla="*/ 5 h 10"/>
                <a:gd name="T16" fmla="*/ 11 w 13"/>
                <a:gd name="T17" fmla="*/ 9 h 10"/>
                <a:gd name="T18" fmla="*/ 6 w 13"/>
                <a:gd name="T19" fmla="*/ 10 h 10"/>
                <a:gd name="T20" fmla="*/ 6 w 13"/>
                <a:gd name="T21" fmla="*/ 10 h 10"/>
                <a:gd name="T22" fmla="*/ 2 w 13"/>
                <a:gd name="T23" fmla="*/ 9 h 10"/>
                <a:gd name="T24" fmla="*/ 0 w 13"/>
                <a:gd name="T25" fmla="*/ 5 h 10"/>
                <a:gd name="T26" fmla="*/ 0 w 13"/>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0">
                  <a:moveTo>
                    <a:pt x="0" y="5"/>
                  </a:moveTo>
                  <a:lnTo>
                    <a:pt x="0" y="5"/>
                  </a:lnTo>
                  <a:lnTo>
                    <a:pt x="2" y="1"/>
                  </a:lnTo>
                  <a:lnTo>
                    <a:pt x="6" y="0"/>
                  </a:lnTo>
                  <a:lnTo>
                    <a:pt x="6" y="0"/>
                  </a:lnTo>
                  <a:lnTo>
                    <a:pt x="11" y="1"/>
                  </a:lnTo>
                  <a:lnTo>
                    <a:pt x="13" y="5"/>
                  </a:lnTo>
                  <a:lnTo>
                    <a:pt x="13" y="5"/>
                  </a:lnTo>
                  <a:lnTo>
                    <a:pt x="11" y="9"/>
                  </a:lnTo>
                  <a:lnTo>
                    <a:pt x="6" y="10"/>
                  </a:lnTo>
                  <a:lnTo>
                    <a:pt x="6" y="10"/>
                  </a:lnTo>
                  <a:lnTo>
                    <a:pt x="2" y="9"/>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1" name="Rectangle 712"/>
            <p:cNvSpPr>
              <a:spLocks noChangeArrowheads="1"/>
            </p:cNvSpPr>
            <p:nvPr/>
          </p:nvSpPr>
          <p:spPr bwMode="auto">
            <a:xfrm>
              <a:off x="5108575" y="3592513"/>
              <a:ext cx="147638" cy="365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2" name="Rectangle 713"/>
            <p:cNvSpPr>
              <a:spLocks noChangeArrowheads="1"/>
            </p:cNvSpPr>
            <p:nvPr/>
          </p:nvSpPr>
          <p:spPr bwMode="auto">
            <a:xfrm>
              <a:off x="51149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3" name="Rectangle 714"/>
            <p:cNvSpPr>
              <a:spLocks noChangeArrowheads="1"/>
            </p:cNvSpPr>
            <p:nvPr/>
          </p:nvSpPr>
          <p:spPr bwMode="auto">
            <a:xfrm>
              <a:off x="5122862"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4" name="Rectangle 715"/>
            <p:cNvSpPr>
              <a:spLocks noChangeArrowheads="1"/>
            </p:cNvSpPr>
            <p:nvPr/>
          </p:nvSpPr>
          <p:spPr bwMode="auto">
            <a:xfrm>
              <a:off x="5130800" y="3597276"/>
              <a:ext cx="4763"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5" name="Rectangle 716"/>
            <p:cNvSpPr>
              <a:spLocks noChangeArrowheads="1"/>
            </p:cNvSpPr>
            <p:nvPr/>
          </p:nvSpPr>
          <p:spPr bwMode="auto">
            <a:xfrm>
              <a:off x="5140325"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6" name="Rectangle 717"/>
            <p:cNvSpPr>
              <a:spLocks noChangeArrowheads="1"/>
            </p:cNvSpPr>
            <p:nvPr/>
          </p:nvSpPr>
          <p:spPr bwMode="auto">
            <a:xfrm>
              <a:off x="5148262" y="3597276"/>
              <a:ext cx="3175"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7" name="Rectangle 718"/>
            <p:cNvSpPr>
              <a:spLocks noChangeArrowheads="1"/>
            </p:cNvSpPr>
            <p:nvPr/>
          </p:nvSpPr>
          <p:spPr bwMode="auto">
            <a:xfrm>
              <a:off x="5156200" y="3597276"/>
              <a:ext cx="1588" cy="2381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8" name="Freeform 719"/>
            <p:cNvSpPr>
              <a:spLocks/>
            </p:cNvSpPr>
            <p:nvPr/>
          </p:nvSpPr>
          <p:spPr bwMode="auto">
            <a:xfrm>
              <a:off x="5232400" y="3605213"/>
              <a:ext cx="11113" cy="6350"/>
            </a:xfrm>
            <a:custGeom>
              <a:avLst/>
              <a:gdLst>
                <a:gd name="T0" fmla="*/ 0 w 13"/>
                <a:gd name="T1" fmla="*/ 5 h 9"/>
                <a:gd name="T2" fmla="*/ 0 w 13"/>
                <a:gd name="T3" fmla="*/ 5 h 9"/>
                <a:gd name="T4" fmla="*/ 2 w 13"/>
                <a:gd name="T5" fmla="*/ 2 h 9"/>
                <a:gd name="T6" fmla="*/ 6 w 13"/>
                <a:gd name="T7" fmla="*/ 0 h 9"/>
                <a:gd name="T8" fmla="*/ 6 w 13"/>
                <a:gd name="T9" fmla="*/ 0 h 9"/>
                <a:gd name="T10" fmla="*/ 11 w 13"/>
                <a:gd name="T11" fmla="*/ 2 h 9"/>
                <a:gd name="T12" fmla="*/ 13 w 13"/>
                <a:gd name="T13" fmla="*/ 5 h 9"/>
                <a:gd name="T14" fmla="*/ 13 w 13"/>
                <a:gd name="T15" fmla="*/ 5 h 9"/>
                <a:gd name="T16" fmla="*/ 11 w 13"/>
                <a:gd name="T17" fmla="*/ 7 h 9"/>
                <a:gd name="T18" fmla="*/ 6 w 13"/>
                <a:gd name="T19" fmla="*/ 9 h 9"/>
                <a:gd name="T20" fmla="*/ 6 w 13"/>
                <a:gd name="T21" fmla="*/ 9 h 9"/>
                <a:gd name="T22" fmla="*/ 2 w 13"/>
                <a:gd name="T23" fmla="*/ 7 h 9"/>
                <a:gd name="T24" fmla="*/ 0 w 13"/>
                <a:gd name="T25" fmla="*/ 5 h 9"/>
                <a:gd name="T26" fmla="*/ 0 w 13"/>
                <a:gd name="T2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9">
                  <a:moveTo>
                    <a:pt x="0" y="5"/>
                  </a:moveTo>
                  <a:lnTo>
                    <a:pt x="0" y="5"/>
                  </a:lnTo>
                  <a:lnTo>
                    <a:pt x="2" y="2"/>
                  </a:lnTo>
                  <a:lnTo>
                    <a:pt x="6" y="0"/>
                  </a:lnTo>
                  <a:lnTo>
                    <a:pt x="6" y="0"/>
                  </a:lnTo>
                  <a:lnTo>
                    <a:pt x="11" y="2"/>
                  </a:lnTo>
                  <a:lnTo>
                    <a:pt x="13" y="5"/>
                  </a:lnTo>
                  <a:lnTo>
                    <a:pt x="13" y="5"/>
                  </a:lnTo>
                  <a:lnTo>
                    <a:pt x="11" y="7"/>
                  </a:lnTo>
                  <a:lnTo>
                    <a:pt x="6" y="9"/>
                  </a:lnTo>
                  <a:lnTo>
                    <a:pt x="6" y="9"/>
                  </a:lnTo>
                  <a:lnTo>
                    <a:pt x="2" y="7"/>
                  </a:lnTo>
                  <a:lnTo>
                    <a:pt x="0" y="5"/>
                  </a:lnTo>
                  <a:lnTo>
                    <a:pt x="0" y="5"/>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69" name="Rectangle 720"/>
            <p:cNvSpPr>
              <a:spLocks noChangeArrowheads="1"/>
            </p:cNvSpPr>
            <p:nvPr/>
          </p:nvSpPr>
          <p:spPr bwMode="auto">
            <a:xfrm>
              <a:off x="5108575" y="3638551"/>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0" name="Rectangle 721"/>
            <p:cNvSpPr>
              <a:spLocks noChangeArrowheads="1"/>
            </p:cNvSpPr>
            <p:nvPr/>
          </p:nvSpPr>
          <p:spPr bwMode="auto">
            <a:xfrm>
              <a:off x="51149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1" name="Rectangle 722"/>
            <p:cNvSpPr>
              <a:spLocks noChangeArrowheads="1"/>
            </p:cNvSpPr>
            <p:nvPr/>
          </p:nvSpPr>
          <p:spPr bwMode="auto">
            <a:xfrm>
              <a:off x="5122862"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2" name="Rectangle 723"/>
            <p:cNvSpPr>
              <a:spLocks noChangeArrowheads="1"/>
            </p:cNvSpPr>
            <p:nvPr/>
          </p:nvSpPr>
          <p:spPr bwMode="auto">
            <a:xfrm>
              <a:off x="5130800" y="3643313"/>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3" name="Rectangle 724"/>
            <p:cNvSpPr>
              <a:spLocks noChangeArrowheads="1"/>
            </p:cNvSpPr>
            <p:nvPr/>
          </p:nvSpPr>
          <p:spPr bwMode="auto">
            <a:xfrm>
              <a:off x="5140325"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4" name="Rectangle 725"/>
            <p:cNvSpPr>
              <a:spLocks noChangeArrowheads="1"/>
            </p:cNvSpPr>
            <p:nvPr/>
          </p:nvSpPr>
          <p:spPr bwMode="auto">
            <a:xfrm>
              <a:off x="5148262" y="3643313"/>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5" name="Rectangle 726"/>
            <p:cNvSpPr>
              <a:spLocks noChangeArrowheads="1"/>
            </p:cNvSpPr>
            <p:nvPr/>
          </p:nvSpPr>
          <p:spPr bwMode="auto">
            <a:xfrm>
              <a:off x="5156200" y="3643313"/>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6" name="Freeform 727"/>
            <p:cNvSpPr>
              <a:spLocks/>
            </p:cNvSpPr>
            <p:nvPr/>
          </p:nvSpPr>
          <p:spPr bwMode="auto">
            <a:xfrm>
              <a:off x="5232400" y="3652838"/>
              <a:ext cx="11113" cy="9525"/>
            </a:xfrm>
            <a:custGeom>
              <a:avLst/>
              <a:gdLst>
                <a:gd name="T0" fmla="*/ 0 w 13"/>
                <a:gd name="T1" fmla="*/ 6 h 13"/>
                <a:gd name="T2" fmla="*/ 0 w 13"/>
                <a:gd name="T3" fmla="*/ 6 h 13"/>
                <a:gd name="T4" fmla="*/ 2 w 13"/>
                <a:gd name="T5" fmla="*/ 2 h 13"/>
                <a:gd name="T6" fmla="*/ 6 w 13"/>
                <a:gd name="T7" fmla="*/ 0 h 13"/>
                <a:gd name="T8" fmla="*/ 6 w 13"/>
                <a:gd name="T9" fmla="*/ 0 h 13"/>
                <a:gd name="T10" fmla="*/ 11 w 13"/>
                <a:gd name="T11" fmla="*/ 2 h 13"/>
                <a:gd name="T12" fmla="*/ 13 w 13"/>
                <a:gd name="T13" fmla="*/ 6 h 13"/>
                <a:gd name="T14" fmla="*/ 13 w 13"/>
                <a:gd name="T15" fmla="*/ 6 h 13"/>
                <a:gd name="T16" fmla="*/ 11 w 13"/>
                <a:gd name="T17" fmla="*/ 11 h 13"/>
                <a:gd name="T18" fmla="*/ 6 w 13"/>
                <a:gd name="T19" fmla="*/ 13 h 13"/>
                <a:gd name="T20" fmla="*/ 6 w 13"/>
                <a:gd name="T21" fmla="*/ 13 h 13"/>
                <a:gd name="T22" fmla="*/ 2 w 13"/>
                <a:gd name="T23" fmla="*/ 11 h 13"/>
                <a:gd name="T24" fmla="*/ 0 w 13"/>
                <a:gd name="T25" fmla="*/ 6 h 13"/>
                <a:gd name="T26" fmla="*/ 0 w 13"/>
                <a:gd name="T27"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0" y="6"/>
                  </a:moveTo>
                  <a:lnTo>
                    <a:pt x="0" y="6"/>
                  </a:lnTo>
                  <a:lnTo>
                    <a:pt x="2" y="2"/>
                  </a:lnTo>
                  <a:lnTo>
                    <a:pt x="6" y="0"/>
                  </a:lnTo>
                  <a:lnTo>
                    <a:pt x="6" y="0"/>
                  </a:lnTo>
                  <a:lnTo>
                    <a:pt x="11" y="2"/>
                  </a:lnTo>
                  <a:lnTo>
                    <a:pt x="13" y="6"/>
                  </a:lnTo>
                  <a:lnTo>
                    <a:pt x="13" y="6"/>
                  </a:lnTo>
                  <a:lnTo>
                    <a:pt x="11" y="11"/>
                  </a:lnTo>
                  <a:lnTo>
                    <a:pt x="6" y="13"/>
                  </a:lnTo>
                  <a:lnTo>
                    <a:pt x="6" y="13"/>
                  </a:lnTo>
                  <a:lnTo>
                    <a:pt x="2" y="11"/>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7" name="Rectangle 728"/>
            <p:cNvSpPr>
              <a:spLocks noChangeArrowheads="1"/>
            </p:cNvSpPr>
            <p:nvPr/>
          </p:nvSpPr>
          <p:spPr bwMode="auto">
            <a:xfrm>
              <a:off x="5108575" y="3686176"/>
              <a:ext cx="147638" cy="381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8" name="Rectangle 729"/>
            <p:cNvSpPr>
              <a:spLocks noChangeArrowheads="1"/>
            </p:cNvSpPr>
            <p:nvPr/>
          </p:nvSpPr>
          <p:spPr bwMode="auto">
            <a:xfrm>
              <a:off x="51149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79" name="Rectangle 730"/>
            <p:cNvSpPr>
              <a:spLocks noChangeArrowheads="1"/>
            </p:cNvSpPr>
            <p:nvPr/>
          </p:nvSpPr>
          <p:spPr bwMode="auto">
            <a:xfrm>
              <a:off x="5122862"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0" name="Rectangle 731"/>
            <p:cNvSpPr>
              <a:spLocks noChangeArrowheads="1"/>
            </p:cNvSpPr>
            <p:nvPr/>
          </p:nvSpPr>
          <p:spPr bwMode="auto">
            <a:xfrm>
              <a:off x="5130800" y="3692526"/>
              <a:ext cx="4763"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1" name="Rectangle 732"/>
            <p:cNvSpPr>
              <a:spLocks noChangeArrowheads="1"/>
            </p:cNvSpPr>
            <p:nvPr/>
          </p:nvSpPr>
          <p:spPr bwMode="auto">
            <a:xfrm>
              <a:off x="5140325"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2" name="Rectangle 733"/>
            <p:cNvSpPr>
              <a:spLocks noChangeArrowheads="1"/>
            </p:cNvSpPr>
            <p:nvPr/>
          </p:nvSpPr>
          <p:spPr bwMode="auto">
            <a:xfrm>
              <a:off x="5148262" y="3692526"/>
              <a:ext cx="3175"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3" name="Rectangle 734"/>
            <p:cNvSpPr>
              <a:spLocks noChangeArrowheads="1"/>
            </p:cNvSpPr>
            <p:nvPr/>
          </p:nvSpPr>
          <p:spPr bwMode="auto">
            <a:xfrm>
              <a:off x="5156200" y="3692526"/>
              <a:ext cx="1588" cy="2540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sp>
          <p:nvSpPr>
            <p:cNvPr id="284" name="Freeform 735"/>
            <p:cNvSpPr>
              <a:spLocks/>
            </p:cNvSpPr>
            <p:nvPr/>
          </p:nvSpPr>
          <p:spPr bwMode="auto">
            <a:xfrm>
              <a:off x="5232400" y="3700463"/>
              <a:ext cx="11113" cy="9525"/>
            </a:xfrm>
            <a:custGeom>
              <a:avLst/>
              <a:gdLst>
                <a:gd name="T0" fmla="*/ 0 w 13"/>
                <a:gd name="T1" fmla="*/ 6 h 11"/>
                <a:gd name="T2" fmla="*/ 0 w 13"/>
                <a:gd name="T3" fmla="*/ 6 h 11"/>
                <a:gd name="T4" fmla="*/ 2 w 13"/>
                <a:gd name="T5" fmla="*/ 2 h 11"/>
                <a:gd name="T6" fmla="*/ 6 w 13"/>
                <a:gd name="T7" fmla="*/ 0 h 11"/>
                <a:gd name="T8" fmla="*/ 6 w 13"/>
                <a:gd name="T9" fmla="*/ 0 h 11"/>
                <a:gd name="T10" fmla="*/ 11 w 13"/>
                <a:gd name="T11" fmla="*/ 2 h 11"/>
                <a:gd name="T12" fmla="*/ 13 w 13"/>
                <a:gd name="T13" fmla="*/ 6 h 11"/>
                <a:gd name="T14" fmla="*/ 13 w 13"/>
                <a:gd name="T15" fmla="*/ 6 h 11"/>
                <a:gd name="T16" fmla="*/ 11 w 13"/>
                <a:gd name="T17" fmla="*/ 9 h 11"/>
                <a:gd name="T18" fmla="*/ 6 w 13"/>
                <a:gd name="T19" fmla="*/ 11 h 11"/>
                <a:gd name="T20" fmla="*/ 6 w 13"/>
                <a:gd name="T21" fmla="*/ 11 h 11"/>
                <a:gd name="T22" fmla="*/ 2 w 13"/>
                <a:gd name="T23" fmla="*/ 9 h 11"/>
                <a:gd name="T24" fmla="*/ 0 w 13"/>
                <a:gd name="T25" fmla="*/ 6 h 11"/>
                <a:gd name="T26" fmla="*/ 0 w 13"/>
                <a:gd name="T27"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1">
                  <a:moveTo>
                    <a:pt x="0" y="6"/>
                  </a:moveTo>
                  <a:lnTo>
                    <a:pt x="0" y="6"/>
                  </a:lnTo>
                  <a:lnTo>
                    <a:pt x="2" y="2"/>
                  </a:lnTo>
                  <a:lnTo>
                    <a:pt x="6" y="0"/>
                  </a:lnTo>
                  <a:lnTo>
                    <a:pt x="6" y="0"/>
                  </a:lnTo>
                  <a:lnTo>
                    <a:pt x="11" y="2"/>
                  </a:lnTo>
                  <a:lnTo>
                    <a:pt x="13" y="6"/>
                  </a:lnTo>
                  <a:lnTo>
                    <a:pt x="13" y="6"/>
                  </a:lnTo>
                  <a:lnTo>
                    <a:pt x="11" y="9"/>
                  </a:lnTo>
                  <a:lnTo>
                    <a:pt x="6" y="11"/>
                  </a:lnTo>
                  <a:lnTo>
                    <a:pt x="6" y="11"/>
                  </a:lnTo>
                  <a:lnTo>
                    <a:pt x="2" y="9"/>
                  </a:lnTo>
                  <a:lnTo>
                    <a:pt x="0" y="6"/>
                  </a:lnTo>
                  <a:lnTo>
                    <a:pt x="0" y="6"/>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9" tIns="44815" rIns="89629" bIns="44815" numCol="1" anchor="t" anchorCtr="0" compatLnSpc="1">
              <a:prstTxWarp prst="textNoShape">
                <a:avLst/>
              </a:prstTxWarp>
            </a:bodyPr>
            <a:lstStyle/>
            <a:p>
              <a:pPr defTabSz="914191">
                <a:defRPr/>
              </a:pPr>
              <a:endParaRPr lang="en-US" sz="1764">
                <a:solidFill>
                  <a:srgbClr val="FFFFFF"/>
                </a:solidFill>
                <a:latin typeface="Segoe UI"/>
              </a:endParaRPr>
            </a:p>
          </p:txBody>
        </p:sp>
      </p:grpSp>
    </p:spTree>
    <p:extLst>
      <p:ext uri="{BB962C8B-B14F-4D97-AF65-F5344CB8AC3E}">
        <p14:creationId xmlns:p14="http://schemas.microsoft.com/office/powerpoint/2010/main" val="234808133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370425" cy="4505849"/>
          </a:xfrm>
        </p:spPr>
        <p:txBody>
          <a:bodyPr/>
          <a:lstStyle/>
          <a:p>
            <a:r>
              <a:rPr lang="en-US" dirty="0"/>
              <a:t>We will continue to support Web/Worker Roles on ASM</a:t>
            </a:r>
          </a:p>
          <a:p>
            <a:r>
              <a:rPr lang="en-US" dirty="0"/>
              <a:t>Web/Worker Roles will co-exist with ARM resources</a:t>
            </a:r>
          </a:p>
          <a:p>
            <a:r>
              <a:rPr lang="en-US" dirty="0"/>
              <a:t>We will continue to expand new services (VM Scale </a:t>
            </a:r>
            <a:br>
              <a:rPr lang="en-US" dirty="0"/>
            </a:br>
            <a:r>
              <a:rPr lang="en-US" dirty="0"/>
              <a:t>Sets and Service Fabric) to fill the requirements of Web/Worker roles</a:t>
            </a:r>
          </a:p>
          <a:p>
            <a:r>
              <a:rPr lang="en-US" dirty="0"/>
              <a:t>For customers who want to leverage new functionality in ARM based PaaS options, we’ll provide transition assistance</a:t>
            </a:r>
          </a:p>
        </p:txBody>
      </p:sp>
      <p:sp>
        <p:nvSpPr>
          <p:cNvPr id="3" name="Title 2"/>
          <p:cNvSpPr>
            <a:spLocks noGrp="1"/>
          </p:cNvSpPr>
          <p:nvPr>
            <p:ph type="title"/>
          </p:nvPr>
        </p:nvSpPr>
        <p:spPr/>
        <p:txBody>
          <a:bodyPr/>
          <a:lstStyle/>
          <a:p>
            <a:r>
              <a:rPr lang="en-US" dirty="0"/>
              <a:t>Web/Worker roles roadmap</a:t>
            </a:r>
          </a:p>
        </p:txBody>
      </p:sp>
    </p:spTree>
    <p:extLst>
      <p:ext uri="{BB962C8B-B14F-4D97-AF65-F5344CB8AC3E}">
        <p14:creationId xmlns:p14="http://schemas.microsoft.com/office/powerpoint/2010/main" val="301581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Compute – Key decision points</a:t>
            </a:r>
          </a:p>
        </p:txBody>
      </p:sp>
      <p:graphicFrame>
        <p:nvGraphicFramePr>
          <p:cNvPr id="3" name="Table 2"/>
          <p:cNvGraphicFramePr>
            <a:graphicFrameLocks noGrp="1"/>
          </p:cNvGraphicFramePr>
          <p:nvPr>
            <p:extLst>
              <p:ext uri="{D42A27DB-BD31-4B8C-83A1-F6EECF244321}">
                <p14:modId xmlns:p14="http://schemas.microsoft.com/office/powerpoint/2010/main" val="2629267795"/>
              </p:ext>
            </p:extLst>
          </p:nvPr>
        </p:nvGraphicFramePr>
        <p:xfrm>
          <a:off x="502444" y="1266757"/>
          <a:ext cx="11658942" cy="4390290"/>
        </p:xfrm>
        <a:graphic>
          <a:graphicData uri="http://schemas.openxmlformats.org/drawingml/2006/table">
            <a:tbl>
              <a:tblPr firstRow="1" bandRow="1">
                <a:tableStyleId>{F2DE63D5-997A-4646-A377-4702673A728D}</a:tableStyleId>
              </a:tblPr>
              <a:tblGrid>
                <a:gridCol w="2914735">
                  <a:extLst>
                    <a:ext uri="{9D8B030D-6E8A-4147-A177-3AD203B41FA5}">
                      <a16:colId xmlns:a16="http://schemas.microsoft.com/office/drawing/2014/main" val="3323723136"/>
                    </a:ext>
                  </a:extLst>
                </a:gridCol>
                <a:gridCol w="2104255">
                  <a:extLst>
                    <a:ext uri="{9D8B030D-6E8A-4147-A177-3AD203B41FA5}">
                      <a16:colId xmlns:a16="http://schemas.microsoft.com/office/drawing/2014/main" val="3937888222"/>
                    </a:ext>
                  </a:extLst>
                </a:gridCol>
                <a:gridCol w="2461222">
                  <a:extLst>
                    <a:ext uri="{9D8B030D-6E8A-4147-A177-3AD203B41FA5}">
                      <a16:colId xmlns:a16="http://schemas.microsoft.com/office/drawing/2014/main" val="1410519535"/>
                    </a:ext>
                  </a:extLst>
                </a:gridCol>
                <a:gridCol w="4178730">
                  <a:extLst>
                    <a:ext uri="{9D8B030D-6E8A-4147-A177-3AD203B41FA5}">
                      <a16:colId xmlns:a16="http://schemas.microsoft.com/office/drawing/2014/main" val="3764866363"/>
                    </a:ext>
                  </a:extLst>
                </a:gridCol>
              </a:tblGrid>
              <a:tr h="823179">
                <a:tc>
                  <a:txBody>
                    <a:bodyPr/>
                    <a:lstStyle/>
                    <a:p>
                      <a:r>
                        <a:rPr lang="en-US" sz="2400" b="0" i="0" dirty="0">
                          <a:latin typeface="Segoe UI Semibold" panose="020B0702040204020203" pitchFamily="34" charset="0"/>
                          <a:cs typeface="Segoe UI Semibold" panose="020B0702040204020203" pitchFamily="34" charset="0"/>
                        </a:rPr>
                        <a:t>Service name</a:t>
                      </a:r>
                    </a:p>
                  </a:txBody>
                  <a:tcPr marL="91464" marR="91464" marT="45732" marB="45732">
                    <a:solidFill>
                      <a:schemeClr val="accent1"/>
                    </a:solidFill>
                  </a:tcPr>
                </a:tc>
                <a:tc>
                  <a:txBody>
                    <a:bodyPr/>
                    <a:lstStyle/>
                    <a:p>
                      <a:r>
                        <a:rPr lang="en-US" sz="2400" b="0" i="0" dirty="0">
                          <a:latin typeface="Segoe UI Semibold" panose="020B0702040204020203" pitchFamily="34" charset="0"/>
                          <a:cs typeface="Segoe UI Semibold" panose="020B0702040204020203" pitchFamily="34" charset="0"/>
                        </a:rPr>
                        <a:t>Management</a:t>
                      </a:r>
                    </a:p>
                  </a:txBody>
                  <a:tcPr marL="91464" marR="91464" marT="45732" marB="45732">
                    <a:solidFill>
                      <a:schemeClr val="accent1"/>
                    </a:solidFill>
                  </a:tcPr>
                </a:tc>
                <a:tc>
                  <a:txBody>
                    <a:bodyPr/>
                    <a:lstStyle/>
                    <a:p>
                      <a:r>
                        <a:rPr lang="en-US" sz="2400" b="0" i="0" dirty="0">
                          <a:latin typeface="Segoe UI Semibold" panose="020B0702040204020203" pitchFamily="34" charset="0"/>
                          <a:cs typeface="Segoe UI Semibold" panose="020B0702040204020203" pitchFamily="34" charset="0"/>
                        </a:rPr>
                        <a:t>Peering (public, private, both)</a:t>
                      </a:r>
                    </a:p>
                  </a:txBody>
                  <a:tcPr marL="91464" marR="91464" marT="45732" marB="45732">
                    <a:solidFill>
                      <a:schemeClr val="accent1"/>
                    </a:solidFill>
                  </a:tcPr>
                </a:tc>
                <a:tc>
                  <a:txBody>
                    <a:bodyPr/>
                    <a:lstStyle/>
                    <a:p>
                      <a:r>
                        <a:rPr lang="en-US" sz="2400" b="0" i="0" dirty="0">
                          <a:latin typeface="Segoe UI Semibold" panose="020B0702040204020203" pitchFamily="34" charset="0"/>
                          <a:cs typeface="Segoe UI Semibold" panose="020B0702040204020203" pitchFamily="34" charset="0"/>
                        </a:rPr>
                        <a:t>Connectivity options</a:t>
                      </a:r>
                    </a:p>
                    <a:p>
                      <a:r>
                        <a:rPr lang="en-US" sz="2400" b="0" i="0" dirty="0">
                          <a:latin typeface="Segoe UI Semibold" panose="020B0702040204020203" pitchFamily="34" charset="0"/>
                          <a:cs typeface="Segoe UI Semibold" panose="020B0702040204020203" pitchFamily="34" charset="0"/>
                        </a:rPr>
                        <a:t>(To on-</a:t>
                      </a:r>
                      <a:r>
                        <a:rPr lang="en-US" sz="2400" b="0" i="0" dirty="0" err="1">
                          <a:latin typeface="Segoe UI Semibold" panose="020B0702040204020203" pitchFamily="34" charset="0"/>
                          <a:cs typeface="Segoe UI Semibold" panose="020B0702040204020203" pitchFamily="34" charset="0"/>
                        </a:rPr>
                        <a:t>prem</a:t>
                      </a:r>
                      <a:r>
                        <a:rPr lang="en-US" sz="2400" b="0" i="0" dirty="0">
                          <a:latin typeface="Segoe UI Semibold" panose="020B0702040204020203" pitchFamily="34" charset="0"/>
                          <a:cs typeface="Segoe UI Semibold" panose="020B0702040204020203" pitchFamily="34" charset="0"/>
                        </a:rPr>
                        <a:t> resources)</a:t>
                      </a:r>
                    </a:p>
                  </a:txBody>
                  <a:tcPr marL="91464" marR="91464" marT="45732" marB="45732">
                    <a:solidFill>
                      <a:schemeClr val="accent1"/>
                    </a:solidFill>
                  </a:tcPr>
                </a:tc>
                <a:extLst>
                  <a:ext uri="{0D108BD9-81ED-4DB2-BD59-A6C34878D82A}">
                    <a16:rowId xmlns:a16="http://schemas.microsoft.com/office/drawing/2014/main" val="3157971493"/>
                  </a:ext>
                </a:extLst>
              </a:tr>
              <a:tr h="457322">
                <a:tc>
                  <a:txBody>
                    <a:bodyPr/>
                    <a:lstStyle/>
                    <a:p>
                      <a:r>
                        <a:rPr lang="en-US" sz="2400" b="0" i="0" dirty="0">
                          <a:latin typeface="Segoe UI Semibold" panose="020B0702040204020203" pitchFamily="34" charset="0"/>
                          <a:cs typeface="Segoe UI Semibold" panose="020B0702040204020203" pitchFamily="34" charset="0"/>
                        </a:rPr>
                        <a:t>Virtual Machines</a:t>
                      </a:r>
                    </a:p>
                  </a:txBody>
                  <a:tcPr marL="91464" marR="91464" marT="45732" marB="45732"/>
                </a:tc>
                <a:tc>
                  <a:txBody>
                    <a:bodyPr/>
                    <a:lstStyle/>
                    <a:p>
                      <a:r>
                        <a:rPr lang="en-US" sz="2400" dirty="0"/>
                        <a:t>ARM</a:t>
                      </a:r>
                    </a:p>
                  </a:txBody>
                  <a:tcPr marL="91464" marR="91464" marT="45732" marB="45732"/>
                </a:tc>
                <a:tc>
                  <a:txBody>
                    <a:bodyPr/>
                    <a:lstStyle/>
                    <a:p>
                      <a:r>
                        <a:rPr lang="en-US" sz="2400" dirty="0"/>
                        <a:t>Both</a:t>
                      </a:r>
                    </a:p>
                  </a:txBody>
                  <a:tcPr marL="91464" marR="91464" marT="45732" marB="45732"/>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400" dirty="0" err="1"/>
                        <a:t>VNet</a:t>
                      </a:r>
                      <a:r>
                        <a:rPr lang="en-US" sz="2400" dirty="0"/>
                        <a:t>(S2S, ER), Relay</a:t>
                      </a:r>
                    </a:p>
                  </a:txBody>
                  <a:tcPr marL="91464" marR="91464" marT="45732" marB="45732"/>
                </a:tc>
                <a:extLst>
                  <a:ext uri="{0D108BD9-81ED-4DB2-BD59-A6C34878D82A}">
                    <a16:rowId xmlns:a16="http://schemas.microsoft.com/office/drawing/2014/main" val="4133688658"/>
                  </a:ext>
                </a:extLst>
              </a:tr>
              <a:tr h="457322">
                <a:tc>
                  <a:txBody>
                    <a:bodyPr/>
                    <a:lstStyle/>
                    <a:p>
                      <a:r>
                        <a:rPr lang="en-US" sz="2400" b="0" i="0" dirty="0">
                          <a:latin typeface="Segoe UI Semibold" panose="020B0702040204020203" pitchFamily="34" charset="0"/>
                          <a:cs typeface="Segoe UI Semibold" panose="020B0702040204020203" pitchFamily="34" charset="0"/>
                        </a:rPr>
                        <a:t>VM</a:t>
                      </a:r>
                      <a:r>
                        <a:rPr lang="en-US" sz="2400" b="0" i="0" baseline="0" dirty="0">
                          <a:latin typeface="Segoe UI Semibold" panose="020B0702040204020203" pitchFamily="34" charset="0"/>
                          <a:cs typeface="Segoe UI Semibold" panose="020B0702040204020203" pitchFamily="34" charset="0"/>
                        </a:rPr>
                        <a:t> Scale Sets</a:t>
                      </a:r>
                      <a:endParaRPr lang="en-US" sz="2400" b="0" i="0" dirty="0">
                        <a:latin typeface="Segoe UI Semibold" panose="020B0702040204020203" pitchFamily="34" charset="0"/>
                        <a:cs typeface="Segoe UI Semibold" panose="020B0702040204020203" pitchFamily="34" charset="0"/>
                      </a:endParaRPr>
                    </a:p>
                  </a:txBody>
                  <a:tcPr marL="91464" marR="91464" marT="45732" marB="45732"/>
                </a:tc>
                <a:tc>
                  <a:txBody>
                    <a:bodyPr/>
                    <a:lstStyle/>
                    <a:p>
                      <a:r>
                        <a:rPr lang="en-US" sz="2400" dirty="0"/>
                        <a:t>ARM</a:t>
                      </a:r>
                    </a:p>
                  </a:txBody>
                  <a:tcPr marL="91464" marR="91464" marT="45732" marB="45732"/>
                </a:tc>
                <a:tc>
                  <a:txBody>
                    <a:bodyPr/>
                    <a:lstStyle/>
                    <a:p>
                      <a:r>
                        <a:rPr lang="en-US" sz="2400" dirty="0"/>
                        <a:t>Both</a:t>
                      </a:r>
                    </a:p>
                  </a:txBody>
                  <a:tcPr marL="91464" marR="91464" marT="45732" marB="45732"/>
                </a:tc>
                <a:tc>
                  <a:txBody>
                    <a:bodyPr/>
                    <a:lstStyle/>
                    <a:p>
                      <a:r>
                        <a:rPr lang="en-US" sz="2400" dirty="0" err="1"/>
                        <a:t>VNet</a:t>
                      </a:r>
                      <a:r>
                        <a:rPr lang="en-US" sz="2400" dirty="0"/>
                        <a:t>(S2S, ER), Relay</a:t>
                      </a:r>
                    </a:p>
                  </a:txBody>
                  <a:tcPr marL="91464" marR="91464" marT="45732" marB="45732"/>
                </a:tc>
                <a:extLst>
                  <a:ext uri="{0D108BD9-81ED-4DB2-BD59-A6C34878D82A}">
                    <a16:rowId xmlns:a16="http://schemas.microsoft.com/office/drawing/2014/main" val="1987288546"/>
                  </a:ext>
                </a:extLst>
              </a:tr>
              <a:tr h="823179">
                <a:tc>
                  <a:txBody>
                    <a:bodyPr/>
                    <a:lstStyle/>
                    <a:p>
                      <a:r>
                        <a:rPr lang="en-US" sz="2400" b="0" i="0" dirty="0">
                          <a:latin typeface="Segoe UI Semibold" panose="020B0702040204020203" pitchFamily="34" charset="0"/>
                          <a:cs typeface="Segoe UI Semibold" panose="020B0702040204020203" pitchFamily="34" charset="0"/>
                        </a:rPr>
                        <a:t>Cloud Services</a:t>
                      </a:r>
                    </a:p>
                    <a:p>
                      <a:r>
                        <a:rPr lang="en-US" sz="2400" b="0" i="0" dirty="0">
                          <a:latin typeface="Segoe UI Semibold" panose="020B0702040204020203" pitchFamily="34" charset="0"/>
                          <a:cs typeface="Segoe UI Semibold" panose="020B0702040204020203" pitchFamily="34" charset="0"/>
                        </a:rPr>
                        <a:t>(Web/Worker)</a:t>
                      </a:r>
                    </a:p>
                  </a:txBody>
                  <a:tcPr marL="91464" marR="91464" marT="45732" marB="45732"/>
                </a:tc>
                <a:tc>
                  <a:txBody>
                    <a:bodyPr/>
                    <a:lstStyle/>
                    <a:p>
                      <a:r>
                        <a:rPr lang="en-US" sz="2400" b="1" dirty="0">
                          <a:solidFill>
                            <a:srgbClr val="FF0000"/>
                          </a:solidFill>
                        </a:rPr>
                        <a:t>ASM</a:t>
                      </a:r>
                    </a:p>
                  </a:txBody>
                  <a:tcPr marL="91464" marR="91464" marT="45732" marB="45732"/>
                </a:tc>
                <a:tc>
                  <a:txBody>
                    <a:bodyPr/>
                    <a:lstStyle/>
                    <a:p>
                      <a:r>
                        <a:rPr lang="en-US" sz="2400" dirty="0"/>
                        <a:t>Both</a:t>
                      </a:r>
                    </a:p>
                  </a:txBody>
                  <a:tcPr marL="91464" marR="91464" marT="45732" marB="45732"/>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400" dirty="0" err="1"/>
                        <a:t>VNet</a:t>
                      </a:r>
                      <a:r>
                        <a:rPr lang="en-US" sz="2400" dirty="0"/>
                        <a:t>(S2S, ER), Relay</a:t>
                      </a:r>
                    </a:p>
                    <a:p>
                      <a:endParaRPr lang="en-US" sz="2400" dirty="0"/>
                    </a:p>
                  </a:txBody>
                  <a:tcPr marL="91464" marR="91464" marT="45732" marB="45732"/>
                </a:tc>
                <a:extLst>
                  <a:ext uri="{0D108BD9-81ED-4DB2-BD59-A6C34878D82A}">
                    <a16:rowId xmlns:a16="http://schemas.microsoft.com/office/drawing/2014/main" val="1094197510"/>
                  </a:ext>
                </a:extLst>
              </a:tr>
              <a:tr h="457322">
                <a:tc>
                  <a:txBody>
                    <a:bodyPr/>
                    <a:lstStyle/>
                    <a:p>
                      <a:r>
                        <a:rPr lang="en-US" sz="2400" b="0" i="0" dirty="0">
                          <a:latin typeface="Segoe UI Semibold" panose="020B0702040204020203" pitchFamily="34" charset="0"/>
                          <a:cs typeface="Segoe UI Semibold" panose="020B0702040204020203" pitchFamily="34" charset="0"/>
                        </a:rPr>
                        <a:t>Batch</a:t>
                      </a:r>
                    </a:p>
                  </a:txBody>
                  <a:tcPr marL="91464" marR="91464" marT="45732" marB="45732"/>
                </a:tc>
                <a:tc>
                  <a:txBody>
                    <a:bodyPr/>
                    <a:lstStyle/>
                    <a:p>
                      <a:r>
                        <a:rPr lang="en-US" sz="2400" dirty="0"/>
                        <a:t>ARM</a:t>
                      </a:r>
                    </a:p>
                  </a:txBody>
                  <a:tcPr marL="91464" marR="91464" marT="45732" marB="45732"/>
                </a:tc>
                <a:tc>
                  <a:txBody>
                    <a:bodyPr/>
                    <a:lstStyle/>
                    <a:p>
                      <a:r>
                        <a:rPr lang="en-US" sz="2400" dirty="0"/>
                        <a:t>-</a:t>
                      </a:r>
                    </a:p>
                  </a:txBody>
                  <a:tcPr marL="91464" marR="91464" marT="45732" marB="45732"/>
                </a:tc>
                <a:tc>
                  <a:txBody>
                    <a:bodyPr/>
                    <a:lstStyle/>
                    <a:p>
                      <a:r>
                        <a:rPr lang="en-US" sz="2400" dirty="0"/>
                        <a:t>Relay</a:t>
                      </a:r>
                    </a:p>
                  </a:txBody>
                  <a:tcPr marL="91464" marR="91464" marT="45732" marB="45732"/>
                </a:tc>
                <a:extLst>
                  <a:ext uri="{0D108BD9-81ED-4DB2-BD59-A6C34878D82A}">
                    <a16:rowId xmlns:a16="http://schemas.microsoft.com/office/drawing/2014/main" val="2747725307"/>
                  </a:ext>
                </a:extLst>
              </a:tr>
              <a:tr h="457322">
                <a:tc>
                  <a:txBody>
                    <a:bodyPr/>
                    <a:lstStyle/>
                    <a:p>
                      <a:r>
                        <a:rPr lang="en-US" sz="2400" b="0" i="0" dirty="0">
                          <a:latin typeface="Segoe UI Semibold" panose="020B0702040204020203" pitchFamily="34" charset="0"/>
                          <a:cs typeface="Segoe UI Semibold" panose="020B0702040204020203" pitchFamily="34" charset="0"/>
                        </a:rPr>
                        <a:t>Remote App</a:t>
                      </a:r>
                      <a:r>
                        <a:rPr lang="en-US" sz="2400" b="0" i="0" baseline="30000" dirty="0">
                          <a:latin typeface="Segoe UI Semibold" panose="020B0702040204020203" pitchFamily="34" charset="0"/>
                          <a:cs typeface="Segoe UI Semibold" panose="020B0702040204020203" pitchFamily="34" charset="0"/>
                        </a:rPr>
                        <a:t>1</a:t>
                      </a:r>
                    </a:p>
                  </a:txBody>
                  <a:tcPr marL="91464" marR="91464" marT="45732" marB="45732"/>
                </a:tc>
                <a:tc>
                  <a:txBody>
                    <a:bodyPr/>
                    <a:lstStyle/>
                    <a:p>
                      <a:r>
                        <a:rPr lang="en-US" sz="2400" b="1" dirty="0">
                          <a:solidFill>
                            <a:srgbClr val="FF0000"/>
                          </a:solidFill>
                        </a:rPr>
                        <a:t>ASM</a:t>
                      </a:r>
                    </a:p>
                  </a:txBody>
                  <a:tcPr marL="91464" marR="91464" marT="45732" marB="45732"/>
                </a:tc>
                <a:tc>
                  <a:txBody>
                    <a:bodyPr/>
                    <a:lstStyle/>
                    <a:p>
                      <a:r>
                        <a:rPr lang="en-US" sz="2400" dirty="0"/>
                        <a:t>Public</a:t>
                      </a:r>
                    </a:p>
                  </a:txBody>
                  <a:tcPr marL="91464" marR="91464" marT="45732" marB="45732"/>
                </a:tc>
                <a:tc>
                  <a:txBody>
                    <a:bodyPr/>
                    <a:lstStyle/>
                    <a:p>
                      <a:r>
                        <a:rPr lang="en-US" sz="2400" dirty="0" err="1"/>
                        <a:t>VNet</a:t>
                      </a:r>
                      <a:r>
                        <a:rPr lang="en-US" sz="2400" dirty="0"/>
                        <a:t>(S2S, ER), Relay</a:t>
                      </a:r>
                    </a:p>
                  </a:txBody>
                  <a:tcPr marL="91464" marR="91464" marT="45732" marB="45732"/>
                </a:tc>
                <a:extLst>
                  <a:ext uri="{0D108BD9-81ED-4DB2-BD59-A6C34878D82A}">
                    <a16:rowId xmlns:a16="http://schemas.microsoft.com/office/drawing/2014/main" val="4183746000"/>
                  </a:ext>
                </a:extLst>
              </a:tr>
              <a:tr h="457322">
                <a:tc>
                  <a:txBody>
                    <a:bodyPr/>
                    <a:lstStyle/>
                    <a:p>
                      <a:r>
                        <a:rPr lang="en-US" sz="2400" b="0" i="0" dirty="0">
                          <a:latin typeface="Segoe UI Semibold" panose="020B0702040204020203" pitchFamily="34" charset="0"/>
                          <a:cs typeface="Segoe UI Semibold" panose="020B0702040204020203" pitchFamily="34" charset="0"/>
                        </a:rPr>
                        <a:t>Service Fabric</a:t>
                      </a:r>
                    </a:p>
                  </a:txBody>
                  <a:tcPr marL="91464" marR="91464" marT="45732" marB="45732"/>
                </a:tc>
                <a:tc>
                  <a:txBody>
                    <a:bodyPr/>
                    <a:lstStyle/>
                    <a:p>
                      <a:r>
                        <a:rPr lang="en-US" sz="2400" dirty="0"/>
                        <a:t>ARM</a:t>
                      </a:r>
                    </a:p>
                  </a:txBody>
                  <a:tcPr marL="91464" marR="91464" marT="45732" marB="45732"/>
                </a:tc>
                <a:tc>
                  <a:txBody>
                    <a:bodyPr/>
                    <a:lstStyle/>
                    <a:p>
                      <a:r>
                        <a:rPr lang="en-US" sz="2400" dirty="0"/>
                        <a:t>Both</a:t>
                      </a:r>
                    </a:p>
                  </a:txBody>
                  <a:tcPr marL="91464" marR="91464" marT="45732" marB="45732"/>
                </a:tc>
                <a:tc>
                  <a:txBody>
                    <a:bodyPr/>
                    <a:lstStyle/>
                    <a:p>
                      <a:r>
                        <a:rPr lang="en-US" sz="2400" dirty="0" err="1"/>
                        <a:t>VNet</a:t>
                      </a:r>
                      <a:r>
                        <a:rPr lang="en-US" sz="2400" dirty="0"/>
                        <a:t>(S2S, ER), Relay</a:t>
                      </a:r>
                    </a:p>
                  </a:txBody>
                  <a:tcPr marL="91464" marR="91464" marT="45732" marB="45732"/>
                </a:tc>
                <a:extLst>
                  <a:ext uri="{0D108BD9-81ED-4DB2-BD59-A6C34878D82A}">
                    <a16:rowId xmlns:a16="http://schemas.microsoft.com/office/drawing/2014/main" val="1616361047"/>
                  </a:ext>
                </a:extLst>
              </a:tr>
              <a:tr h="457322">
                <a:tc>
                  <a:txBody>
                    <a:bodyPr/>
                    <a:lstStyle/>
                    <a:p>
                      <a:r>
                        <a:rPr lang="en-US" sz="2400" b="0" i="0" dirty="0">
                          <a:latin typeface="Segoe UI Semibold" panose="020B0702040204020203" pitchFamily="34" charset="0"/>
                          <a:cs typeface="Segoe UI Semibold" panose="020B0702040204020203" pitchFamily="34" charset="0"/>
                        </a:rPr>
                        <a:t>Container Service</a:t>
                      </a:r>
                    </a:p>
                  </a:txBody>
                  <a:tcPr marL="91464" marR="91464" marT="45732" marB="45732"/>
                </a:tc>
                <a:tc>
                  <a:txBody>
                    <a:bodyPr/>
                    <a:lstStyle/>
                    <a:p>
                      <a:r>
                        <a:rPr lang="en-US" sz="2400" dirty="0"/>
                        <a:t>ARM</a:t>
                      </a:r>
                    </a:p>
                  </a:txBody>
                  <a:tcPr marL="91464" marR="91464" marT="45732" marB="45732"/>
                </a:tc>
                <a:tc>
                  <a:txBody>
                    <a:bodyPr/>
                    <a:lstStyle/>
                    <a:p>
                      <a:r>
                        <a:rPr lang="en-US" sz="2400" dirty="0"/>
                        <a:t>Both</a:t>
                      </a:r>
                    </a:p>
                  </a:txBody>
                  <a:tcPr marL="91464" marR="91464" marT="45732" marB="45732"/>
                </a:tc>
                <a:tc>
                  <a:txBody>
                    <a:bodyPr/>
                    <a:lstStyle/>
                    <a:p>
                      <a:r>
                        <a:rPr lang="en-US" sz="2400" dirty="0" err="1"/>
                        <a:t>VNet</a:t>
                      </a:r>
                      <a:r>
                        <a:rPr lang="en-US" sz="2400" dirty="0"/>
                        <a:t>(S2S, ER), Relay</a:t>
                      </a:r>
                    </a:p>
                  </a:txBody>
                  <a:tcPr marL="91464" marR="91464" marT="45732" marB="45732"/>
                </a:tc>
                <a:extLst>
                  <a:ext uri="{0D108BD9-81ED-4DB2-BD59-A6C34878D82A}">
                    <a16:rowId xmlns:a16="http://schemas.microsoft.com/office/drawing/2014/main" val="2541156677"/>
                  </a:ext>
                </a:extLst>
              </a:tr>
            </a:tbl>
          </a:graphicData>
        </a:graphic>
      </p:graphicFrame>
      <p:sp>
        <p:nvSpPr>
          <p:cNvPr id="4" name="TextBox 3"/>
          <p:cNvSpPr txBox="1"/>
          <p:nvPr/>
        </p:nvSpPr>
        <p:spPr>
          <a:xfrm>
            <a:off x="366169" y="5937434"/>
            <a:ext cx="8839200" cy="627864"/>
          </a:xfrm>
          <a:prstGeom prst="rect">
            <a:avLst/>
          </a:prstGeom>
          <a:noFill/>
        </p:spPr>
        <p:txBody>
          <a:bodyPr wrap="square" lIns="182880" tIns="146304" rIns="182880" bIns="146304" rtlCol="0">
            <a:spAutoFit/>
          </a:bodyPr>
          <a:lstStyle/>
          <a:p>
            <a:pPr>
              <a:lnSpc>
                <a:spcPct val="90000"/>
              </a:lnSpc>
              <a:spcAft>
                <a:spcPts val="600"/>
              </a:spcAft>
            </a:pPr>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Remote App is being depr</a:t>
            </a:r>
            <a:r>
              <a:rPr lang="en-US" sz="1200" dirty="0">
                <a:gradFill>
                  <a:gsLst>
                    <a:gs pos="2917">
                      <a:schemeClr val="tx1"/>
                    </a:gs>
                    <a:gs pos="30000">
                      <a:schemeClr val="tx1"/>
                    </a:gs>
                  </a:gsLst>
                  <a:lin ang="5400000" scaled="0"/>
                </a:gradFill>
                <a:hlinkClick r:id="rId3"/>
              </a:rPr>
              <a:t>e</a:t>
            </a:r>
            <a:r>
              <a:rPr lang="en-US" sz="1200" dirty="0">
                <a:gradFill>
                  <a:gsLst>
                    <a:gs pos="2917">
                      <a:schemeClr val="tx1"/>
                    </a:gs>
                    <a:gs pos="30000">
                      <a:schemeClr val="tx1"/>
                    </a:gs>
                  </a:gsLst>
                  <a:lin ang="5400000" scaled="0"/>
                </a:gradFill>
              </a:rPr>
              <a:t>cated, see the following for more information:  </a:t>
            </a:r>
            <a:r>
              <a:rPr lang="en-US" sz="1200" dirty="0">
                <a:gradFill>
                  <a:gsLst>
                    <a:gs pos="2917">
                      <a:schemeClr val="tx1"/>
                    </a:gs>
                    <a:gs pos="30000">
                      <a:schemeClr val="tx1"/>
                    </a:gs>
                  </a:gsLst>
                  <a:lin ang="5400000" scaled="0"/>
                </a:gradFill>
                <a:hlinkClick r:id="rId3"/>
              </a:rPr>
              <a:t>https://blogs.technet.microsoft.com/enterprisemobility/2016/08/12/application-remoting-and-the-cloud/</a:t>
            </a:r>
            <a:r>
              <a:rPr lang="en-US" sz="12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906934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1541006909"/>
              </p:ext>
            </p:extLst>
          </p:nvPr>
        </p:nvGraphicFramePr>
        <p:xfrm>
          <a:off x="502444" y="1212850"/>
          <a:ext cx="11658942" cy="5487861"/>
        </p:xfrm>
        <a:graphic>
          <a:graphicData uri="http://schemas.openxmlformats.org/drawingml/2006/table">
            <a:tbl>
              <a:tblPr firstRow="1" bandRow="1">
                <a:tableStyleId>{F2DE63D5-997A-4646-A377-4702673A728D}</a:tableStyleId>
              </a:tblPr>
              <a:tblGrid>
                <a:gridCol w="3260439">
                  <a:extLst>
                    <a:ext uri="{9D8B030D-6E8A-4147-A177-3AD203B41FA5}">
                      <a16:colId xmlns:a16="http://schemas.microsoft.com/office/drawing/2014/main" val="3323723136"/>
                    </a:ext>
                  </a:extLst>
                </a:gridCol>
                <a:gridCol w="3941984">
                  <a:extLst>
                    <a:ext uri="{9D8B030D-6E8A-4147-A177-3AD203B41FA5}">
                      <a16:colId xmlns:a16="http://schemas.microsoft.com/office/drawing/2014/main" val="3937888222"/>
                    </a:ext>
                  </a:extLst>
                </a:gridCol>
                <a:gridCol w="4456519">
                  <a:extLst>
                    <a:ext uri="{9D8B030D-6E8A-4147-A177-3AD203B41FA5}">
                      <a16:colId xmlns:a16="http://schemas.microsoft.com/office/drawing/2014/main" val="1410519535"/>
                    </a:ext>
                  </a:extLst>
                </a:gridCol>
              </a:tblGrid>
              <a:tr h="457322">
                <a:tc>
                  <a:txBody>
                    <a:bodyPr/>
                    <a:lstStyle/>
                    <a:p>
                      <a:r>
                        <a:rPr lang="en-US" sz="2400" b="0" i="0" dirty="0">
                          <a:latin typeface="Segoe UI Semibold" panose="020B0702040204020203" pitchFamily="34" charset="0"/>
                          <a:cs typeface="Segoe UI Semibold" panose="020B0702040204020203" pitchFamily="34" charset="0"/>
                        </a:rPr>
                        <a:t>Service name</a:t>
                      </a:r>
                    </a:p>
                  </a:txBody>
                  <a:tcPr marL="91464" marR="91464" marT="45732" marB="45732">
                    <a:solidFill>
                      <a:schemeClr val="accent1"/>
                    </a:solidFill>
                  </a:tcPr>
                </a:tc>
                <a:tc>
                  <a:txBody>
                    <a:bodyPr/>
                    <a:lstStyle/>
                    <a:p>
                      <a:r>
                        <a:rPr lang="en-US" sz="2400" b="0" i="0" dirty="0">
                          <a:latin typeface="Segoe UI Semibold" panose="020B0702040204020203" pitchFamily="34" charset="0"/>
                          <a:cs typeface="Segoe UI Semibold" panose="020B0702040204020203" pitchFamily="34" charset="0"/>
                        </a:rPr>
                        <a:t>Service level</a:t>
                      </a:r>
                    </a:p>
                  </a:txBody>
                  <a:tcPr marL="91464" marR="91464" marT="45732" marB="45732">
                    <a:solidFill>
                      <a:schemeClr val="accent1"/>
                    </a:solidFill>
                  </a:tcPr>
                </a:tc>
                <a:tc>
                  <a:txBody>
                    <a:bodyPr/>
                    <a:lstStyle/>
                    <a:p>
                      <a:r>
                        <a:rPr lang="en-US" sz="2400" b="0" i="0" dirty="0">
                          <a:latin typeface="Segoe UI Semibold" panose="020B0702040204020203" pitchFamily="34" charset="0"/>
                          <a:cs typeface="Segoe UI Semibold" panose="020B0702040204020203" pitchFamily="34" charset="0"/>
                        </a:rPr>
                        <a:t>Subscription</a:t>
                      </a:r>
                      <a:r>
                        <a:rPr lang="en-US" sz="2400" b="0" i="0" baseline="0" dirty="0">
                          <a:latin typeface="Segoe UI Semibold" panose="020B0702040204020203" pitchFamily="34" charset="0"/>
                          <a:cs typeface="Segoe UI Semibold" panose="020B0702040204020203" pitchFamily="34" charset="0"/>
                        </a:rPr>
                        <a:t> level</a:t>
                      </a:r>
                      <a:endParaRPr lang="en-US" sz="2400" b="0" i="0" dirty="0">
                        <a:latin typeface="Segoe UI Semibold" panose="020B0702040204020203" pitchFamily="34" charset="0"/>
                        <a:cs typeface="Segoe UI Semibold" panose="020B0702040204020203" pitchFamily="34" charset="0"/>
                      </a:endParaRPr>
                    </a:p>
                  </a:txBody>
                  <a:tcPr marL="91464" marR="91464" marT="45732" marB="45732">
                    <a:solidFill>
                      <a:schemeClr val="accent1"/>
                    </a:solidFill>
                  </a:tcPr>
                </a:tc>
                <a:extLst>
                  <a:ext uri="{0D108BD9-81ED-4DB2-BD59-A6C34878D82A}">
                    <a16:rowId xmlns:a16="http://schemas.microsoft.com/office/drawing/2014/main" val="3157971493"/>
                  </a:ext>
                </a:extLst>
              </a:tr>
              <a:tr h="823179">
                <a:tc>
                  <a:txBody>
                    <a:bodyPr/>
                    <a:lstStyle/>
                    <a:p>
                      <a:r>
                        <a:rPr lang="en-US" sz="2400" b="0" i="0" dirty="0">
                          <a:latin typeface="Segoe UI Semibold" panose="020B0702040204020203" pitchFamily="34" charset="0"/>
                          <a:cs typeface="Segoe UI Semibold" panose="020B0702040204020203" pitchFamily="34" charset="0"/>
                        </a:rPr>
                        <a:t>Virtual Machines</a:t>
                      </a:r>
                    </a:p>
                  </a:txBody>
                  <a:tcPr marL="91464" marR="91464" marT="45732" marB="45732"/>
                </a:tc>
                <a:tc>
                  <a:txBody>
                    <a:bodyPr/>
                    <a:lstStyle/>
                    <a:p>
                      <a:r>
                        <a:rPr lang="en-US" sz="2400" dirty="0"/>
                        <a:t>50 VMs/cloud service</a:t>
                      </a:r>
                    </a:p>
                  </a:txBody>
                  <a:tcPr marL="91464" marR="91464" marT="45732" marB="45732"/>
                </a:tc>
                <a:tc>
                  <a:txBody>
                    <a:bodyPr/>
                    <a:lstStyle/>
                    <a:p>
                      <a:r>
                        <a:rPr lang="en-US" sz="2400" dirty="0"/>
                        <a:t>Cores per Subscriptions:</a:t>
                      </a:r>
                    </a:p>
                    <a:p>
                      <a:r>
                        <a:rPr lang="en-US" sz="2400" dirty="0"/>
                        <a:t>Default = 20, Max = 10000</a:t>
                      </a:r>
                    </a:p>
                  </a:txBody>
                  <a:tcPr marL="91464" marR="91464" marT="45732" marB="45732"/>
                </a:tc>
                <a:extLst>
                  <a:ext uri="{0D108BD9-81ED-4DB2-BD59-A6C34878D82A}">
                    <a16:rowId xmlns:a16="http://schemas.microsoft.com/office/drawing/2014/main" val="4133688658"/>
                  </a:ext>
                </a:extLst>
              </a:tr>
              <a:tr h="457322">
                <a:tc>
                  <a:txBody>
                    <a:bodyPr/>
                    <a:lstStyle/>
                    <a:p>
                      <a:r>
                        <a:rPr lang="en-US" sz="2400" b="0" i="0" dirty="0">
                          <a:latin typeface="Segoe UI Semibold" panose="020B0702040204020203" pitchFamily="34" charset="0"/>
                          <a:cs typeface="Segoe UI Semibold" panose="020B0702040204020203" pitchFamily="34" charset="0"/>
                        </a:rPr>
                        <a:t>VM</a:t>
                      </a:r>
                      <a:r>
                        <a:rPr lang="en-US" sz="2400" b="0" i="0" baseline="0" dirty="0">
                          <a:latin typeface="Segoe UI Semibold" panose="020B0702040204020203" pitchFamily="34" charset="0"/>
                          <a:cs typeface="Segoe UI Semibold" panose="020B0702040204020203" pitchFamily="34" charset="0"/>
                        </a:rPr>
                        <a:t> Scale Sets</a:t>
                      </a:r>
                      <a:endParaRPr lang="en-US" sz="2400" b="0" i="0" dirty="0">
                        <a:latin typeface="Segoe UI Semibold" panose="020B0702040204020203" pitchFamily="34" charset="0"/>
                        <a:cs typeface="Segoe UI Semibold" panose="020B0702040204020203" pitchFamily="34" charset="0"/>
                      </a:endParaRPr>
                    </a:p>
                  </a:txBody>
                  <a:tcPr marL="91464" marR="91464" marT="45732" marB="45732"/>
                </a:tc>
                <a:tc>
                  <a:txBody>
                    <a:bodyPr/>
                    <a:lstStyle/>
                    <a:p>
                      <a:r>
                        <a:rPr lang="en-US" sz="2400" dirty="0"/>
                        <a:t>100 VMs/scale set</a:t>
                      </a:r>
                    </a:p>
                  </a:txBody>
                  <a:tcPr marL="91464" marR="91464" marT="45732" marB="45732"/>
                </a:tc>
                <a:tc>
                  <a:txBody>
                    <a:bodyPr/>
                    <a:lstStyle/>
                    <a:p>
                      <a:r>
                        <a:rPr lang="en-US" sz="2400" dirty="0"/>
                        <a:t>50 per region</a:t>
                      </a:r>
                    </a:p>
                  </a:txBody>
                  <a:tcPr marL="91464" marR="91464" marT="45732" marB="45732"/>
                </a:tc>
                <a:extLst>
                  <a:ext uri="{0D108BD9-81ED-4DB2-BD59-A6C34878D82A}">
                    <a16:rowId xmlns:a16="http://schemas.microsoft.com/office/drawing/2014/main" val="1987288546"/>
                  </a:ext>
                </a:extLst>
              </a:tr>
              <a:tr h="823179">
                <a:tc>
                  <a:txBody>
                    <a:bodyPr/>
                    <a:lstStyle/>
                    <a:p>
                      <a:r>
                        <a:rPr lang="en-US" sz="2400" b="0" i="0" dirty="0">
                          <a:latin typeface="Segoe UI Semibold" panose="020B0702040204020203" pitchFamily="34" charset="0"/>
                          <a:cs typeface="Segoe UI Semibold" panose="020B0702040204020203" pitchFamily="34" charset="0"/>
                        </a:rPr>
                        <a:t>Cloud Services</a:t>
                      </a:r>
                    </a:p>
                    <a:p>
                      <a:r>
                        <a:rPr lang="en-US" sz="2400" b="0" i="0" dirty="0">
                          <a:latin typeface="Segoe UI Semibold" panose="020B0702040204020203" pitchFamily="34" charset="0"/>
                          <a:cs typeface="Segoe UI Semibold" panose="020B0702040204020203" pitchFamily="34" charset="0"/>
                        </a:rPr>
                        <a:t>(Web/Worker)</a:t>
                      </a:r>
                    </a:p>
                  </a:txBody>
                  <a:tcPr marL="91464" marR="91464" marT="45732" marB="45732"/>
                </a:tc>
                <a:tc>
                  <a:txBody>
                    <a:bodyPr/>
                    <a:lstStyle/>
                    <a:p>
                      <a:r>
                        <a:rPr lang="en-US" sz="2400" dirty="0"/>
                        <a:t>25 roles/deployment</a:t>
                      </a:r>
                    </a:p>
                  </a:txBody>
                  <a:tcPr marL="91464" marR="91464" marT="45732" marB="45732"/>
                </a:tc>
                <a:tc>
                  <a:txBody>
                    <a:bodyPr/>
                    <a:lstStyle/>
                    <a:p>
                      <a:r>
                        <a:rPr lang="en-US" sz="2400" dirty="0"/>
                        <a:t>Default = 20;</a:t>
                      </a:r>
                      <a:r>
                        <a:rPr lang="en-US" sz="2400" baseline="0" dirty="0"/>
                        <a:t> Max = 200</a:t>
                      </a:r>
                      <a:endParaRPr lang="en-US" sz="2400" dirty="0"/>
                    </a:p>
                  </a:txBody>
                  <a:tcPr marL="91464" marR="91464" marT="45732" marB="45732"/>
                </a:tc>
                <a:extLst>
                  <a:ext uri="{0D108BD9-81ED-4DB2-BD59-A6C34878D82A}">
                    <a16:rowId xmlns:a16="http://schemas.microsoft.com/office/drawing/2014/main" val="1094197510"/>
                  </a:ext>
                </a:extLst>
              </a:tr>
              <a:tr h="823179">
                <a:tc>
                  <a:txBody>
                    <a:bodyPr/>
                    <a:lstStyle/>
                    <a:p>
                      <a:r>
                        <a:rPr lang="en-US" sz="2400" b="0" i="0" dirty="0">
                          <a:latin typeface="Segoe UI Semibold" panose="020B0702040204020203" pitchFamily="34" charset="0"/>
                          <a:cs typeface="Segoe UI Semibold" panose="020B0702040204020203" pitchFamily="34" charset="0"/>
                        </a:rPr>
                        <a:t>Batch</a:t>
                      </a:r>
                    </a:p>
                  </a:txBody>
                  <a:tcPr marL="91464" marR="91464" marT="45732" marB="45732"/>
                </a:tc>
                <a:tc>
                  <a:txBody>
                    <a:bodyPr/>
                    <a:lstStyle/>
                    <a:p>
                      <a:r>
                        <a:rPr lang="en-US" sz="2400" dirty="0"/>
                        <a:t>Jobs and Job Schedules:</a:t>
                      </a:r>
                    </a:p>
                    <a:p>
                      <a:r>
                        <a:rPr lang="en-US" sz="2400" dirty="0"/>
                        <a:t>Default = 20, Max = 10000</a:t>
                      </a:r>
                    </a:p>
                  </a:txBody>
                  <a:tcPr marL="91464" marR="91464" marT="45732" marB="45732"/>
                </a:tc>
                <a:tc>
                  <a:txBody>
                    <a:bodyPr/>
                    <a:lstStyle/>
                    <a:p>
                      <a:r>
                        <a:rPr lang="en-US" sz="2400" dirty="0"/>
                        <a:t>Account per</a:t>
                      </a:r>
                      <a:r>
                        <a:rPr lang="en-US" sz="2400" baseline="0" dirty="0"/>
                        <a:t> </a:t>
                      </a:r>
                      <a:r>
                        <a:rPr lang="en-US" sz="2400" dirty="0"/>
                        <a:t>Region/Sub: Default</a:t>
                      </a:r>
                      <a:r>
                        <a:rPr lang="en-US" sz="2400" baseline="0" dirty="0"/>
                        <a:t> = 1; Max = 50</a:t>
                      </a:r>
                      <a:endParaRPr lang="en-US" sz="2400" dirty="0"/>
                    </a:p>
                  </a:txBody>
                  <a:tcPr marL="91464" marR="91464" marT="45732" marB="45732"/>
                </a:tc>
                <a:extLst>
                  <a:ext uri="{0D108BD9-81ED-4DB2-BD59-A6C34878D82A}">
                    <a16:rowId xmlns:a16="http://schemas.microsoft.com/office/drawing/2014/main" val="2747725307"/>
                  </a:ext>
                </a:extLst>
              </a:tr>
              <a:tr h="457322">
                <a:tc>
                  <a:txBody>
                    <a:bodyPr/>
                    <a:lstStyle/>
                    <a:p>
                      <a:r>
                        <a:rPr lang="en-US" sz="2400" b="0" i="0" dirty="0">
                          <a:latin typeface="Segoe UI Semibold" panose="020B0702040204020203" pitchFamily="34" charset="0"/>
                          <a:cs typeface="Segoe UI Semibold" panose="020B0702040204020203" pitchFamily="34" charset="0"/>
                        </a:rPr>
                        <a:t>Remote App</a:t>
                      </a:r>
                    </a:p>
                  </a:txBody>
                  <a:tcPr marL="91464" marR="91464" marT="45732" marB="45732"/>
                </a:tc>
                <a:tc>
                  <a:txBody>
                    <a:bodyPr/>
                    <a:lstStyle/>
                    <a:p>
                      <a:r>
                        <a:rPr lang="en-US" sz="2400" dirty="0"/>
                        <a:t>-</a:t>
                      </a:r>
                    </a:p>
                  </a:txBody>
                  <a:tcPr marL="91464" marR="91464" marT="45732" marB="45732"/>
                </a:tc>
                <a:tc>
                  <a:txBody>
                    <a:bodyPr/>
                    <a:lstStyle/>
                    <a:p>
                      <a:r>
                        <a:rPr lang="en-US" sz="2400" dirty="0"/>
                        <a:t>-</a:t>
                      </a:r>
                    </a:p>
                  </a:txBody>
                  <a:tcPr marL="91464" marR="91464" marT="45732" marB="45732"/>
                </a:tc>
                <a:extLst>
                  <a:ext uri="{0D108BD9-81ED-4DB2-BD59-A6C34878D82A}">
                    <a16:rowId xmlns:a16="http://schemas.microsoft.com/office/drawing/2014/main" val="4183746000"/>
                  </a:ext>
                </a:extLst>
              </a:tr>
              <a:tr h="823179">
                <a:tc>
                  <a:txBody>
                    <a:bodyPr/>
                    <a:lstStyle/>
                    <a:p>
                      <a:r>
                        <a:rPr lang="en-US" sz="2400" b="0" i="0" dirty="0">
                          <a:latin typeface="Segoe UI Semibold" panose="020B0702040204020203" pitchFamily="34" charset="0"/>
                          <a:cs typeface="Segoe UI Semibold" panose="020B0702040204020203" pitchFamily="34" charset="0"/>
                        </a:rPr>
                        <a:t>Service Fabric</a:t>
                      </a:r>
                    </a:p>
                  </a:txBody>
                  <a:tcPr marL="91464" marR="91464" marT="45732" marB="45732"/>
                </a:tc>
                <a:tc>
                  <a:txBody>
                    <a:bodyPr/>
                    <a:lstStyle/>
                    <a:p>
                      <a:r>
                        <a:rPr lang="en-US" sz="2400" dirty="0"/>
                        <a:t>{See VM/VM Scale Sets, Storage, IP Addresses}</a:t>
                      </a:r>
                    </a:p>
                  </a:txBody>
                  <a:tcPr marL="91464" marR="91464" marT="45732" marB="45732"/>
                </a:tc>
                <a:tc>
                  <a:txBody>
                    <a:bodyPr/>
                    <a:lstStyle/>
                    <a:p>
                      <a:r>
                        <a:rPr lang="en-US" sz="2400" dirty="0"/>
                        <a:t>{See VM/VM Scale Sets, Storage, IP Addresses}</a:t>
                      </a:r>
                    </a:p>
                  </a:txBody>
                  <a:tcPr marL="91464" marR="91464" marT="45732" marB="45732"/>
                </a:tc>
                <a:extLst>
                  <a:ext uri="{0D108BD9-81ED-4DB2-BD59-A6C34878D82A}">
                    <a16:rowId xmlns:a16="http://schemas.microsoft.com/office/drawing/2014/main" val="1616361047"/>
                  </a:ext>
                </a:extLst>
              </a:tr>
              <a:tr h="823179">
                <a:tc>
                  <a:txBody>
                    <a:bodyPr/>
                    <a:lstStyle/>
                    <a:p>
                      <a:r>
                        <a:rPr lang="en-US" sz="2400" b="0" i="0" dirty="0">
                          <a:latin typeface="Segoe UI Semibold" panose="020B0702040204020203" pitchFamily="34" charset="0"/>
                          <a:cs typeface="Segoe UI Semibold" panose="020B0702040204020203" pitchFamily="34" charset="0"/>
                        </a:rPr>
                        <a:t>Container Service</a:t>
                      </a:r>
                    </a:p>
                  </a:txBody>
                  <a:tcPr marL="91464" marR="91464" marT="45732" marB="45732"/>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400" dirty="0"/>
                        <a:t>{See VM/VM Scale Sets, Storage, Networking}</a:t>
                      </a:r>
                    </a:p>
                  </a:txBody>
                  <a:tcPr marL="91464" marR="91464" marT="45732" marB="45732"/>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400" dirty="0"/>
                        <a:t>{See VM/VM Scale Sets, Storage, Networking}</a:t>
                      </a:r>
                    </a:p>
                  </a:txBody>
                  <a:tcPr marL="91464" marR="91464" marT="45732" marB="45732"/>
                </a:tc>
                <a:extLst>
                  <a:ext uri="{0D108BD9-81ED-4DB2-BD59-A6C34878D82A}">
                    <a16:rowId xmlns:a16="http://schemas.microsoft.com/office/drawing/2014/main" val="2541156677"/>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Compute – Key quotas, limits</a:t>
            </a:r>
          </a:p>
        </p:txBody>
      </p:sp>
    </p:spTree>
    <p:extLst>
      <p:ext uri="{BB962C8B-B14F-4D97-AF65-F5344CB8AC3E}">
        <p14:creationId xmlns:p14="http://schemas.microsoft.com/office/powerpoint/2010/main" val="260264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p:cNvSpPr/>
          <p:nvPr/>
        </p:nvSpPr>
        <p:spPr bwMode="auto">
          <a:xfrm>
            <a:off x="1032458" y="2221178"/>
            <a:ext cx="3773637" cy="804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defTabSz="699150">
              <a:defRPr/>
            </a:pPr>
            <a:r>
              <a:rPr lang="en-US" sz="2800" dirty="0">
                <a:solidFill>
                  <a:schemeClr val="bg1">
                    <a:lumMod val="50000"/>
                  </a:schemeClr>
                </a:solidFill>
                <a:latin typeface="Segoe UI Light"/>
                <a:ea typeface="Segoe UI" pitchFamily="34" charset="0"/>
                <a:cs typeface="Segoe UI" pitchFamily="34" charset="0"/>
              </a:rPr>
              <a:t>Enterprise grade</a:t>
            </a:r>
            <a:endParaRPr lang="en-US" sz="3200" dirty="0">
              <a:solidFill>
                <a:schemeClr val="bg1">
                  <a:lumMod val="50000"/>
                </a:schemeClr>
              </a:solidFill>
              <a:ea typeface="Segoe UI" pitchFamily="34" charset="0"/>
              <a:cs typeface="Segoe UI" pitchFamily="34" charset="0"/>
            </a:endParaRPr>
          </a:p>
          <a:p>
            <a:pPr defTabSz="699150">
              <a:defRPr/>
            </a:pPr>
            <a:r>
              <a:rPr lang="en-US" sz="1000" dirty="0">
                <a:solidFill>
                  <a:schemeClr val="bg1">
                    <a:lumMod val="50000"/>
                  </a:schemeClr>
                </a:solidFill>
                <a:ea typeface="Segoe UI" pitchFamily="34" charset="0"/>
                <a:cs typeface="Segoe UI" pitchFamily="34" charset="0"/>
              </a:rPr>
              <a:t>Designed for secure mission-critical applications</a:t>
            </a:r>
          </a:p>
        </p:txBody>
      </p:sp>
      <p:sp>
        <p:nvSpPr>
          <p:cNvPr id="28" name="Rectangle 27"/>
          <p:cNvSpPr/>
          <p:nvPr/>
        </p:nvSpPr>
        <p:spPr bwMode="auto">
          <a:xfrm>
            <a:off x="4773531" y="2229748"/>
            <a:ext cx="3514182" cy="804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defTabSz="699150">
              <a:defRPr/>
            </a:pPr>
            <a:r>
              <a:rPr lang="en-US" sz="2800" dirty="0">
                <a:solidFill>
                  <a:schemeClr val="bg1">
                    <a:lumMod val="50000"/>
                  </a:schemeClr>
                </a:solidFill>
                <a:latin typeface="Segoe UI Light"/>
                <a:ea typeface="Segoe UI" pitchFamily="34" charset="0"/>
                <a:cs typeface="Segoe UI" pitchFamily="34" charset="0"/>
              </a:rPr>
              <a:t>Fully managed</a:t>
            </a:r>
            <a:endParaRPr lang="en-US" sz="3200" dirty="0">
              <a:solidFill>
                <a:schemeClr val="bg1">
                  <a:lumMod val="50000"/>
                </a:schemeClr>
              </a:solidFill>
              <a:ea typeface="Segoe UI" pitchFamily="34" charset="0"/>
              <a:cs typeface="Segoe UI" pitchFamily="34" charset="0"/>
            </a:endParaRPr>
          </a:p>
          <a:p>
            <a:pPr defTabSz="699150">
              <a:defRPr/>
            </a:pPr>
            <a:r>
              <a:rPr lang="en-US" sz="1000" dirty="0">
                <a:solidFill>
                  <a:schemeClr val="bg1">
                    <a:lumMod val="50000"/>
                  </a:schemeClr>
                </a:solidFill>
              </a:rPr>
              <a:t>Optimized for Availability and Automatic scale</a:t>
            </a:r>
            <a:endParaRPr lang="en-US" sz="1000" dirty="0">
              <a:solidFill>
                <a:schemeClr val="bg1">
                  <a:lumMod val="50000"/>
                </a:schemeClr>
              </a:solidFill>
              <a:ea typeface="Segoe UI" pitchFamily="34" charset="0"/>
              <a:cs typeface="Segoe UI" pitchFamily="34" charset="0"/>
            </a:endParaRPr>
          </a:p>
        </p:txBody>
      </p:sp>
      <p:sp>
        <p:nvSpPr>
          <p:cNvPr id="29" name="Rectangle 28"/>
          <p:cNvSpPr/>
          <p:nvPr/>
        </p:nvSpPr>
        <p:spPr bwMode="auto">
          <a:xfrm>
            <a:off x="8355150" y="2229748"/>
            <a:ext cx="3229439" cy="8046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defTabSz="699150">
              <a:defRPr/>
            </a:pPr>
            <a:r>
              <a:rPr lang="en-US" sz="2800" dirty="0">
                <a:solidFill>
                  <a:schemeClr val="bg1">
                    <a:lumMod val="50000"/>
                  </a:schemeClr>
                </a:solidFill>
                <a:latin typeface="Segoe UI Light"/>
                <a:ea typeface="Segoe UI" pitchFamily="34" charset="0"/>
                <a:cs typeface="Segoe UI" pitchFamily="34" charset="0"/>
              </a:rPr>
              <a:t>Built for </a:t>
            </a:r>
            <a:r>
              <a:rPr lang="en-US" sz="2800" dirty="0" err="1">
                <a:solidFill>
                  <a:schemeClr val="bg1">
                    <a:lumMod val="50000"/>
                  </a:schemeClr>
                </a:solidFill>
                <a:latin typeface="Segoe UI Light"/>
                <a:ea typeface="Segoe UI" pitchFamily="34" charset="0"/>
                <a:cs typeface="Segoe UI" pitchFamily="34" charset="0"/>
              </a:rPr>
              <a:t>DevOps</a:t>
            </a:r>
            <a:endParaRPr lang="en-US" sz="3200" dirty="0">
              <a:solidFill>
                <a:schemeClr val="bg1">
                  <a:lumMod val="50000"/>
                </a:schemeClr>
              </a:solidFill>
              <a:ea typeface="Segoe UI" pitchFamily="34" charset="0"/>
              <a:cs typeface="Segoe UI" pitchFamily="34" charset="0"/>
            </a:endParaRPr>
          </a:p>
          <a:p>
            <a:pPr defTabSz="699150">
              <a:defRPr/>
            </a:pPr>
            <a:r>
              <a:rPr lang="en-US" sz="1000" dirty="0">
                <a:solidFill>
                  <a:schemeClr val="bg1">
                    <a:lumMod val="50000"/>
                  </a:schemeClr>
                </a:solidFill>
              </a:rPr>
              <a:t>Agility through Continuous Deployment</a:t>
            </a:r>
            <a:endParaRPr lang="en-US" sz="1000" dirty="0">
              <a:solidFill>
                <a:schemeClr val="bg1">
                  <a:lumMod val="50000"/>
                </a:schemeClr>
              </a:solidFill>
              <a:ea typeface="Segoe UI" pitchFamily="34" charset="0"/>
              <a:cs typeface="Segoe UI" pitchFamily="34" charset="0"/>
            </a:endParaRPr>
          </a:p>
        </p:txBody>
      </p:sp>
      <p:sp>
        <p:nvSpPr>
          <p:cNvPr id="30" name="TextBox 29"/>
          <p:cNvSpPr txBox="1"/>
          <p:nvPr/>
        </p:nvSpPr>
        <p:spPr>
          <a:xfrm>
            <a:off x="1183947" y="3074279"/>
            <a:ext cx="3162350" cy="3324952"/>
          </a:xfrm>
          <a:prstGeom prst="rect">
            <a:avLst/>
          </a:prstGeom>
          <a:noFill/>
          <a:ln>
            <a:noFill/>
          </a:ln>
        </p:spPr>
        <p:txBody>
          <a:bodyPr wrap="square" lIns="137123" tIns="109698" rIns="137123" bIns="109698" rtlCol="0">
            <a:spAutoFit/>
          </a:bodyPr>
          <a:lstStyle/>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Premium Tier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App Service Environments</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Hybrid Connections/Relay/VPN Support</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Scheduled Backup</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Azure Active Directory Integration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Site Resiliency, HA, and DR</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Role Base Access Control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Audit/Compliance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Enterprise Migration</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Client Certs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IP Restrictions/SSL</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Dedicated IP address IP/NSG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Web Sockets</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WW Datacenter Coverage</a:t>
            </a:r>
          </a:p>
        </p:txBody>
      </p:sp>
      <p:sp>
        <p:nvSpPr>
          <p:cNvPr id="31" name="TextBox 30"/>
          <p:cNvSpPr txBox="1"/>
          <p:nvPr/>
        </p:nvSpPr>
        <p:spPr>
          <a:xfrm>
            <a:off x="4811274" y="3034444"/>
            <a:ext cx="2661570" cy="3535266"/>
          </a:xfrm>
          <a:prstGeom prst="rect">
            <a:avLst/>
          </a:prstGeom>
          <a:noFill/>
          <a:ln>
            <a:noFill/>
          </a:ln>
        </p:spPr>
        <p:txBody>
          <a:bodyPr wrap="square" lIns="137123" tIns="109698" rIns="137123" bIns="109698" rtlCol="0">
            <a:spAutoFit/>
          </a:bodyPr>
          <a:lstStyle/>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Automated Deployment</a:t>
            </a:r>
            <a:b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b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AutoScale</a:t>
            </a:r>
            <a:endPar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endParaRP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Built-in Load Balancing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WW Datacenter Coverage</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End Point Monitoring &amp; Alerts</a:t>
            </a:r>
          </a:p>
          <a:p>
            <a:pPr marL="285750" indent="-285750">
              <a:spcAft>
                <a:spcPts val="224"/>
              </a:spcAft>
              <a:buFont typeface="Arial" panose="020B0604020202020204" pitchFamily="34" charset="0"/>
              <a:buChar char="•"/>
              <a:defRPr/>
            </a:pP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WildCard</a:t>
            </a: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 Support</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HTTP Compression </a:t>
            </a:r>
          </a:p>
          <a:p>
            <a:pPr marL="285750" indent="-285750">
              <a:spcAft>
                <a:spcPts val="224"/>
              </a:spcAft>
              <a:buFont typeface="Arial" panose="020B0604020202020204" pitchFamily="34" charset="0"/>
              <a:buChar char="•"/>
              <a:defRPr/>
            </a:pP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WebJobs</a:t>
            </a:r>
            <a:endPar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endParaRP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Sticky Sessions</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OS and Framework Patching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Auto-Healing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Local Cache</a:t>
            </a:r>
          </a:p>
          <a:p>
            <a:pPr marL="285750" indent="-285750">
              <a:spcAft>
                <a:spcPts val="224"/>
              </a:spcAft>
              <a:buFont typeface="Arial" panose="020B0604020202020204" pitchFamily="34" charset="0"/>
              <a:buChar char="•"/>
              <a:defRPr/>
            </a:pP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Init</a:t>
            </a: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 Module</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Per Site Scaling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Admin-Site</a:t>
            </a:r>
          </a:p>
          <a:p>
            <a:pPr marL="285750" indent="-285750">
              <a:spcAft>
                <a:spcPts val="224"/>
              </a:spcAft>
              <a:buFont typeface="Arial" panose="020B0604020202020204" pitchFamily="34" charset="0"/>
              <a:buChar char="•"/>
              <a:defRPr/>
            </a:pPr>
            <a:endPar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endParaRPr>
          </a:p>
        </p:txBody>
      </p:sp>
      <p:sp>
        <p:nvSpPr>
          <p:cNvPr id="32" name="TextBox 31"/>
          <p:cNvSpPr txBox="1"/>
          <p:nvPr/>
        </p:nvSpPr>
        <p:spPr>
          <a:xfrm>
            <a:off x="8341297" y="3042789"/>
            <a:ext cx="3428034" cy="3599386"/>
          </a:xfrm>
          <a:prstGeom prst="rect">
            <a:avLst/>
          </a:prstGeom>
          <a:noFill/>
          <a:ln>
            <a:noFill/>
          </a:ln>
        </p:spPr>
        <p:txBody>
          <a:bodyPr wrap="square" lIns="137123" tIns="109698" rIns="137123" bIns="109698" rtlCol="0">
            <a:spAutoFit/>
          </a:bodyPr>
          <a:lstStyle/>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Remote Debugging w/ Visual Studio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Site Staging Slots/Preview</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Traffic Routing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Continuous Integration/Deployment </a:t>
            </a:r>
          </a:p>
          <a:p>
            <a:pPr marL="285750" indent="-285750">
              <a:spcAft>
                <a:spcPts val="224"/>
              </a:spcAft>
              <a:buFont typeface="Arial" panose="020B0604020202020204" pitchFamily="34" charset="0"/>
              <a:buChar char="•"/>
              <a:defRPr/>
            </a:pP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Git</a:t>
            </a: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/Hub, Visual Studio Team Services</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App &amp; Site Diagnostics</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Site Extensions/Gallery </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NET, PHP, Python, Node, Java, Go</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Framework Installer</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Browser-based editing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Logging and Auditing </a:t>
            </a:r>
          </a:p>
          <a:p>
            <a:pPr marL="285750" indent="-285750">
              <a:spcAft>
                <a:spcPts val="306"/>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Support Portal</a:t>
            </a:r>
          </a:p>
          <a:p>
            <a:pPr marL="285750" indent="-285750">
              <a:spcAft>
                <a:spcPts val="306"/>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Web Jobs/SDK 1.1</a:t>
            </a:r>
          </a:p>
          <a:p>
            <a:pPr marL="285750" indent="-285750">
              <a:spcAft>
                <a:spcPts val="306"/>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Recommendation Engine</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Site Cloning</a:t>
            </a:r>
          </a:p>
          <a:p>
            <a:pPr marL="285750" indent="-285750">
              <a:spcAft>
                <a:spcPts val="224"/>
              </a:spcAft>
              <a:buFont typeface="Arial" panose="020B0604020202020204" pitchFamily="34" charset="0"/>
              <a:buChar char="•"/>
              <a:defRPr/>
            </a:pPr>
            <a:r>
              <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Easy </a:t>
            </a:r>
            <a:r>
              <a:rPr lang="en-US" sz="1200" dirty="0" err="1">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rPr>
              <a:t>Auth</a:t>
            </a:r>
            <a:endParaRPr lang="en-US" sz="1200" dirty="0">
              <a:solidFill>
                <a:schemeClr val="bg1">
                  <a:lumMod val="50000"/>
                </a:schemeClr>
              </a:solidFill>
              <a:latin typeface="Segoe UI" panose="020B0502040204020203" pitchFamily="34" charset="0"/>
              <a:ea typeface="Calibri" panose="020F0502020204030204" pitchFamily="34" charset="0"/>
              <a:cs typeface="Segoe UI" panose="020B0502040204020203" pitchFamily="34" charset="0"/>
            </a:endParaRPr>
          </a:p>
        </p:txBody>
      </p:sp>
      <p:sp>
        <p:nvSpPr>
          <p:cNvPr id="33" name="Rectangle 32"/>
          <p:cNvSpPr/>
          <p:nvPr/>
        </p:nvSpPr>
        <p:spPr>
          <a:xfrm>
            <a:off x="994706" y="2395992"/>
            <a:ext cx="67447" cy="40734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34" name="Rectangle 33"/>
          <p:cNvSpPr/>
          <p:nvPr/>
        </p:nvSpPr>
        <p:spPr>
          <a:xfrm>
            <a:off x="4706094" y="2402958"/>
            <a:ext cx="67436" cy="40657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chemeClr val="bg1">
                  <a:lumMod val="50000"/>
                </a:schemeClr>
              </a:solidFill>
            </a:endParaRPr>
          </a:p>
        </p:txBody>
      </p:sp>
      <p:sp>
        <p:nvSpPr>
          <p:cNvPr id="35" name="Rectangle 34"/>
          <p:cNvSpPr/>
          <p:nvPr/>
        </p:nvSpPr>
        <p:spPr>
          <a:xfrm>
            <a:off x="8337171" y="2413191"/>
            <a:ext cx="45719" cy="405549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3" tIns="109698" rIns="137123" bIns="109698" numCol="1" spcCol="0" rtlCol="0" fromWordArt="0" anchor="ctr" anchorCtr="0" forceAA="0" compatLnSpc="1">
            <a:prstTxWarp prst="textNoShape">
              <a:avLst/>
            </a:prstTxWarp>
            <a:noAutofit/>
          </a:bodyPr>
          <a:lstStyle/>
          <a:p>
            <a:pPr defTabSz="699150">
              <a:lnSpc>
                <a:spcPct val="90000"/>
              </a:lnSpc>
            </a:pPr>
            <a:endParaRPr lang="en-US" sz="2400">
              <a:solidFill>
                <a:schemeClr val="bg1">
                  <a:lumMod val="50000"/>
                </a:schemeClr>
              </a:solidFill>
              <a:ea typeface="Segoe UI" pitchFamily="34" charset="0"/>
              <a:cs typeface="Segoe UI" pitchFamily="34" charset="0"/>
            </a:endParaRPr>
          </a:p>
        </p:txBody>
      </p:sp>
      <p:sp>
        <p:nvSpPr>
          <p:cNvPr id="3" name="TextBox 2"/>
          <p:cNvSpPr txBox="1"/>
          <p:nvPr/>
        </p:nvSpPr>
        <p:spPr>
          <a:xfrm>
            <a:off x="986742" y="6468683"/>
            <a:ext cx="3684770" cy="572391"/>
          </a:xfrm>
          <a:prstGeom prst="rect">
            <a:avLst/>
          </a:prstGeom>
          <a:noFill/>
        </p:spPr>
        <p:txBody>
          <a:bodyPr wrap="none" lIns="182857" tIns="146285" rIns="182857" bIns="146285" rtlCol="0">
            <a:spAutoFit/>
          </a:bodyPr>
          <a:lstStyle/>
          <a:p>
            <a:pPr>
              <a:lnSpc>
                <a:spcPct val="90000"/>
              </a:lnSpc>
              <a:spcAft>
                <a:spcPts val="600"/>
              </a:spcAft>
            </a:pPr>
            <a:r>
              <a:rPr lang="en-US" sz="2000" dirty="0">
                <a:solidFill>
                  <a:schemeClr val="bg1">
                    <a:lumMod val="50000"/>
                  </a:schemeClr>
                </a:solidFill>
              </a:rPr>
              <a:t>Released in the last 6 months</a:t>
            </a:r>
          </a:p>
        </p:txBody>
      </p:sp>
      <p:sp>
        <p:nvSpPr>
          <p:cNvPr id="15" name="Text Placeholder 2"/>
          <p:cNvSpPr txBox="1">
            <a:spLocks/>
          </p:cNvSpPr>
          <p:nvPr/>
        </p:nvSpPr>
        <p:spPr>
          <a:xfrm>
            <a:off x="366168" y="1212851"/>
            <a:ext cx="11702553" cy="999756"/>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rPr>
              <a:t>All features and capabilities are shared across all of App Service application (Web, Mobile, and API)</a:t>
            </a:r>
          </a:p>
        </p:txBody>
      </p:sp>
      <p:sp>
        <p:nvSpPr>
          <p:cNvPr id="16" name="Title 1"/>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Solution Alignment Workshop</a:t>
            </a:r>
          </a:p>
        </p:txBody>
      </p:sp>
    </p:spTree>
    <p:extLst>
      <p:ext uri="{BB962C8B-B14F-4D97-AF65-F5344CB8AC3E}">
        <p14:creationId xmlns:p14="http://schemas.microsoft.com/office/powerpoint/2010/main" val="1379634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Batch decisions</a:t>
            </a:r>
            <a:endParaRPr lang="en-US" dirty="0"/>
          </a:p>
        </p:txBody>
      </p:sp>
      <p:graphicFrame>
        <p:nvGraphicFramePr>
          <p:cNvPr id="3" name="Diagram 2"/>
          <p:cNvGraphicFramePr/>
          <p:nvPr>
            <p:extLst/>
          </p:nvPr>
        </p:nvGraphicFramePr>
        <p:xfrm>
          <a:off x="1161825" y="1212853"/>
          <a:ext cx="7842325"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72060470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Services ExpressRoute configuration</a:t>
            </a:r>
          </a:p>
        </p:txBody>
      </p:sp>
      <p:sp>
        <p:nvSpPr>
          <p:cNvPr id="6" name="Text Placeholder 5"/>
          <p:cNvSpPr>
            <a:spLocks noGrp="1"/>
          </p:cNvSpPr>
          <p:nvPr>
            <p:ph type="body" sz="quarter" idx="10"/>
          </p:nvPr>
        </p:nvSpPr>
        <p:spPr>
          <a:xfrm>
            <a:off x="365597" y="1211287"/>
            <a:ext cx="5631166" cy="5786199"/>
          </a:xfrm>
        </p:spPr>
        <p:txBody>
          <a:bodyPr/>
          <a:lstStyle/>
          <a:p>
            <a:pPr>
              <a:buClr>
                <a:schemeClr val="tx1"/>
              </a:buClr>
            </a:pPr>
            <a:r>
              <a:rPr lang="en-US" sz="2400" dirty="0">
                <a:solidFill>
                  <a:schemeClr val="tx1"/>
                </a:solidFill>
              </a:rPr>
              <a:t>Outbound network connectivity to Azure Storage endpoints worldwide</a:t>
            </a:r>
          </a:p>
          <a:p>
            <a:pPr>
              <a:buClr>
                <a:schemeClr val="tx1"/>
              </a:buClr>
            </a:pPr>
            <a:r>
              <a:rPr lang="en-US" sz="2400" dirty="0">
                <a:solidFill>
                  <a:schemeClr val="tx1"/>
                </a:solidFill>
              </a:rPr>
              <a:t>Outbound network connectivity to SQL DB endpoints located in the same region as the App Service Environment</a:t>
            </a:r>
          </a:p>
          <a:p>
            <a:pPr>
              <a:buClr>
                <a:schemeClr val="tx1"/>
              </a:buClr>
            </a:pPr>
            <a:r>
              <a:rPr lang="en-US" sz="2400" dirty="0">
                <a:solidFill>
                  <a:schemeClr val="tx1"/>
                </a:solidFill>
              </a:rPr>
              <a:t>Outbound network connectivity to the Azure management plane endpoints (both ASM and ARM endpoints)</a:t>
            </a:r>
          </a:p>
          <a:p>
            <a:pPr>
              <a:buClr>
                <a:schemeClr val="tx1"/>
              </a:buClr>
            </a:pPr>
            <a:r>
              <a:rPr lang="en-US" sz="2400" dirty="0">
                <a:solidFill>
                  <a:schemeClr val="tx1"/>
                </a:solidFill>
              </a:rPr>
              <a:t>Outbound network connectivity to ocsp.msocsp.com, mscrl.microsoft.com and crl.microsoft.com</a:t>
            </a:r>
          </a:p>
          <a:p>
            <a:pPr>
              <a:buClr>
                <a:schemeClr val="tx1"/>
              </a:buClr>
            </a:pPr>
            <a:r>
              <a:rPr lang="en-US" sz="2400" dirty="0">
                <a:solidFill>
                  <a:schemeClr val="tx1"/>
                </a:solidFill>
              </a:rPr>
              <a:t>The DNS configuration for the Virtual Network must be capable of resolving all of the endpoints and domains mentioned in the earlier points</a:t>
            </a:r>
          </a:p>
        </p:txBody>
      </p:sp>
      <p:sp>
        <p:nvSpPr>
          <p:cNvPr id="7" name="Text Placeholder 5"/>
          <p:cNvSpPr>
            <a:spLocks noGrp="1"/>
          </p:cNvSpPr>
          <p:nvPr>
            <p:ph type="body" sz="quarter" idx="10"/>
          </p:nvPr>
        </p:nvSpPr>
        <p:spPr>
          <a:xfrm>
            <a:off x="6217158" y="1211287"/>
            <a:ext cx="5309095" cy="4481227"/>
          </a:xfrm>
        </p:spPr>
        <p:txBody>
          <a:bodyPr/>
          <a:lstStyle/>
          <a:p>
            <a:pPr>
              <a:buClr>
                <a:schemeClr val="tx1"/>
              </a:buClr>
            </a:pPr>
            <a:r>
              <a:rPr lang="en-US" sz="2400" dirty="0">
                <a:solidFill>
                  <a:schemeClr val="tx1"/>
                </a:solidFill>
              </a:rPr>
              <a:t>If a custom DNS server exists on the other end of a VPN gateway, the DNS server must be reachable from the subnet containing the App Service Environment</a:t>
            </a:r>
          </a:p>
          <a:p>
            <a:pPr>
              <a:buClr>
                <a:schemeClr val="tx1"/>
              </a:buClr>
            </a:pPr>
            <a:r>
              <a:rPr lang="en-US" sz="2400" dirty="0">
                <a:solidFill>
                  <a:schemeClr val="tx1"/>
                </a:solidFill>
              </a:rPr>
              <a:t>The outbound network path cannot travel through internal corporate proxies, nor can it be force tunneled to on-premises</a:t>
            </a:r>
          </a:p>
          <a:p>
            <a:pPr>
              <a:buClr>
                <a:schemeClr val="tx1"/>
              </a:buClr>
            </a:pPr>
            <a:r>
              <a:rPr lang="en-US" sz="2400" dirty="0">
                <a:solidFill>
                  <a:schemeClr val="tx1"/>
                </a:solidFill>
              </a:rPr>
              <a:t>Inbound network access to required ports for App Service Environments must be allowed</a:t>
            </a:r>
          </a:p>
        </p:txBody>
      </p:sp>
    </p:spTree>
    <p:extLst>
      <p:ext uri="{BB962C8B-B14F-4D97-AF65-F5344CB8AC3E}">
        <p14:creationId xmlns:p14="http://schemas.microsoft.com/office/powerpoint/2010/main" val="2466236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9" y="1212851"/>
            <a:ext cx="6751324" cy="1902059"/>
          </a:xfrm>
        </p:spPr>
        <p:txBody>
          <a:bodyPr/>
          <a:lstStyle/>
          <a:p>
            <a:r>
              <a:rPr lang="en-US" dirty="0"/>
              <a:t>Nodes stitched together</a:t>
            </a:r>
          </a:p>
          <a:p>
            <a:r>
              <a:rPr lang="en-US" dirty="0"/>
              <a:t>Scales to 1,000s of machines</a:t>
            </a:r>
          </a:p>
          <a:p>
            <a:r>
              <a:rPr lang="en-US" dirty="0"/>
              <a:t>Can span Azure Regions</a:t>
            </a:r>
          </a:p>
        </p:txBody>
      </p:sp>
      <p:sp>
        <p:nvSpPr>
          <p:cNvPr id="3" name="Title 2"/>
          <p:cNvSpPr>
            <a:spLocks noGrp="1"/>
          </p:cNvSpPr>
          <p:nvPr>
            <p:ph type="title"/>
          </p:nvPr>
        </p:nvSpPr>
        <p:spPr/>
        <p:txBody>
          <a:bodyPr/>
          <a:lstStyle/>
          <a:p>
            <a:r>
              <a:rPr lang="en-US" dirty="0"/>
              <a:t>Service Fabric cluster</a:t>
            </a:r>
          </a:p>
        </p:txBody>
      </p:sp>
      <p:grpSp>
        <p:nvGrpSpPr>
          <p:cNvPr id="1112" name="Group 1111"/>
          <p:cNvGrpSpPr/>
          <p:nvPr/>
        </p:nvGrpSpPr>
        <p:grpSpPr>
          <a:xfrm>
            <a:off x="6217444" y="1333766"/>
            <a:ext cx="5022602" cy="5167633"/>
            <a:chOff x="3567753" y="-39210"/>
            <a:chExt cx="8612373" cy="7620001"/>
          </a:xfrm>
        </p:grpSpPr>
        <p:grpSp>
          <p:nvGrpSpPr>
            <p:cNvPr id="1113" name="Group 1112"/>
            <p:cNvGrpSpPr/>
            <p:nvPr/>
          </p:nvGrpSpPr>
          <p:grpSpPr>
            <a:xfrm>
              <a:off x="4008437" y="-39210"/>
              <a:ext cx="8171689" cy="7620001"/>
              <a:chOff x="3877883" y="203692"/>
              <a:chExt cx="8171689" cy="7620001"/>
            </a:xfrm>
          </p:grpSpPr>
          <p:grpSp>
            <p:nvGrpSpPr>
              <p:cNvPr id="1117" name="Group 1116"/>
              <p:cNvGrpSpPr/>
              <p:nvPr/>
            </p:nvGrpSpPr>
            <p:grpSpPr>
              <a:xfrm>
                <a:off x="3877883" y="203692"/>
                <a:ext cx="8171689" cy="7620001"/>
                <a:chOff x="2880909" y="-554108"/>
                <a:chExt cx="9539338" cy="8775770"/>
              </a:xfrm>
            </p:grpSpPr>
            <p:grpSp>
              <p:nvGrpSpPr>
                <p:cNvPr id="1130" name="Group 1129"/>
                <p:cNvGrpSpPr/>
                <p:nvPr/>
              </p:nvGrpSpPr>
              <p:grpSpPr>
                <a:xfrm>
                  <a:off x="2880909" y="1058863"/>
                  <a:ext cx="9539338" cy="5549828"/>
                  <a:chOff x="2880909" y="1058863"/>
                  <a:chExt cx="9539338" cy="5549828"/>
                </a:xfrm>
              </p:grpSpPr>
              <p:sp>
                <p:nvSpPr>
                  <p:cNvPr id="1133" name="Oval 1132"/>
                  <p:cNvSpPr/>
                  <p:nvPr/>
                </p:nvSpPr>
                <p:spPr bwMode="auto">
                  <a:xfrm>
                    <a:off x="3756544" y="1477963"/>
                    <a:ext cx="7162800" cy="4800599"/>
                  </a:xfrm>
                  <a:prstGeom prst="ellipse">
                    <a:avLst/>
                  </a:prstGeom>
                  <a:noFill/>
                  <a:ln w="38100" cap="flat" cmpd="sng" algn="ctr">
                    <a:solidFill>
                      <a:srgbClr val="00BCF2"/>
                    </a:solidFill>
                    <a:prstDash val="solid"/>
                    <a:headEnd type="none" w="med" len="med"/>
                    <a:tailEnd type="none" w="med" len="med"/>
                  </a:ln>
                  <a:effectLst/>
                </p:spPr>
                <p:txBody>
                  <a:bodyPr rot="0" spcFirstLastPara="0" vert="horz" wrap="square" lIns="182857" tIns="146285" rIns="182857" bIns="146285"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379" fontAlgn="base">
                      <a:lnSpc>
                        <a:spcPct val="90000"/>
                      </a:lnSpc>
                      <a:spcBef>
                        <a:spcPct val="0"/>
                      </a:spcBef>
                      <a:spcAft>
                        <a:spcPct val="0"/>
                      </a:spcAft>
                      <a:defRPr/>
                    </a:pPr>
                    <a:endParaRPr lang="en-US" sz="12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134" name="Picture 1133"/>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2880909" y="1058863"/>
                    <a:ext cx="3326213" cy="3505200"/>
                  </a:xfrm>
                  <a:prstGeom prst="rect">
                    <a:avLst/>
                  </a:prstGeom>
                </p:spPr>
              </p:pic>
              <p:pic>
                <p:nvPicPr>
                  <p:cNvPr id="1135" name="Picture 1134"/>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2921242" y="3027159"/>
                    <a:ext cx="3326213" cy="3505200"/>
                  </a:xfrm>
                  <a:prstGeom prst="rect">
                    <a:avLst/>
                  </a:prstGeom>
                </p:spPr>
              </p:pic>
              <p:pic>
                <p:nvPicPr>
                  <p:cNvPr id="1136" name="Picture 1135"/>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8964012" y="1058863"/>
                    <a:ext cx="3326213" cy="3505200"/>
                  </a:xfrm>
                  <a:prstGeom prst="rect">
                    <a:avLst/>
                  </a:prstGeom>
                </p:spPr>
              </p:pic>
              <p:pic>
                <p:nvPicPr>
                  <p:cNvPr id="1137" name="Picture 1136"/>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9094035" y="3103491"/>
                    <a:ext cx="3326212" cy="3505200"/>
                  </a:xfrm>
                  <a:prstGeom prst="rect">
                    <a:avLst/>
                  </a:prstGeom>
                </p:spPr>
              </p:pic>
            </p:grpSp>
            <p:pic>
              <p:nvPicPr>
                <p:cNvPr id="1131" name="Picture 1130"/>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5866534" y="-554108"/>
                  <a:ext cx="3326213" cy="3505200"/>
                </a:xfrm>
                <a:prstGeom prst="rect">
                  <a:avLst/>
                </a:prstGeom>
              </p:spPr>
            </p:pic>
            <p:pic>
              <p:nvPicPr>
                <p:cNvPr id="1132" name="Picture 1131"/>
                <p:cNvPicPr>
                  <a:picLocks noChangeAspect="1"/>
                </p:cNvPicPr>
                <p:nvPr/>
              </p:nvPicPr>
              <p:blipFill>
                <a:blip r:embed="rId3" cstate="screen">
                  <a:duotone>
                    <a:srgbClr val="00BCF2">
                      <a:shade val="45000"/>
                      <a:satMod val="135000"/>
                    </a:srgbClr>
                    <a:prstClr val="white"/>
                  </a:duotone>
                  <a:extLst>
                    <a:ext uri="{28A0092B-C50C-407E-A947-70E740481C1C}">
                      <a14:useLocalDpi xmlns:a14="http://schemas.microsoft.com/office/drawing/2010/main"/>
                    </a:ext>
                  </a:extLst>
                </a:blip>
                <a:stretch>
                  <a:fillRect/>
                </a:stretch>
              </p:blipFill>
              <p:spPr>
                <a:xfrm>
                  <a:off x="5851501" y="4716462"/>
                  <a:ext cx="3326213" cy="3505200"/>
                </a:xfrm>
                <a:prstGeom prst="rect">
                  <a:avLst/>
                </a:prstGeom>
              </p:spPr>
            </p:pic>
          </p:grpSp>
          <p:sp>
            <p:nvSpPr>
              <p:cNvPr id="1118" name="Oval 1117"/>
              <p:cNvSpPr/>
              <p:nvPr/>
            </p:nvSpPr>
            <p:spPr>
              <a:xfrm>
                <a:off x="7412958" y="6019341"/>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19" name="Oval 1118"/>
              <p:cNvSpPr/>
              <p:nvPr/>
            </p:nvSpPr>
            <p:spPr>
              <a:xfrm>
                <a:off x="10024059" y="4664770"/>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20" name="Oval 1119"/>
              <p:cNvSpPr/>
              <p:nvPr/>
            </p:nvSpPr>
            <p:spPr>
              <a:xfrm>
                <a:off x="9889919" y="286364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21" name="Oval 1120"/>
              <p:cNvSpPr/>
              <p:nvPr/>
            </p:nvSpPr>
            <p:spPr>
              <a:xfrm>
                <a:off x="4618622" y="2803015"/>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22" name="Oval 1121"/>
              <p:cNvSpPr/>
              <p:nvPr/>
            </p:nvSpPr>
            <p:spPr>
              <a:xfrm>
                <a:off x="4445582" y="4479883"/>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23" name="Oval 1122"/>
              <p:cNvSpPr/>
              <p:nvPr/>
            </p:nvSpPr>
            <p:spPr>
              <a:xfrm>
                <a:off x="7338888" y="1572798"/>
                <a:ext cx="863522" cy="532910"/>
              </a:xfrm>
              <a:prstGeom prst="ellipse">
                <a:avLst/>
              </a:prstGeom>
              <a:solidFill>
                <a:srgbClr val="00BCF2"/>
              </a:solidFill>
              <a:ln w="10795" cap="flat" cmpd="sng" algn="ctr">
                <a:solidFill>
                  <a:srgbClr val="0070C0"/>
                </a:solidFill>
                <a:prstDash val="solid"/>
              </a:ln>
              <a:effectLst/>
            </p:spPr>
            <p:txBody>
              <a:bodyPr rtlCol="0" anchor="ct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649">
                  <a:defRPr/>
                </a:pPr>
                <a:r>
                  <a:rPr lang="en-US" sz="900" dirty="0">
                    <a:solidFill>
                      <a:srgbClr val="FFFFFF"/>
                    </a:solidFill>
                    <a:latin typeface="Segoe UI"/>
                  </a:rPr>
                  <a:t>Node</a:t>
                </a:r>
              </a:p>
            </p:txBody>
          </p:sp>
          <p:sp>
            <p:nvSpPr>
              <p:cNvPr id="1124" name="TextBox 64"/>
              <p:cNvSpPr txBox="1"/>
              <p:nvPr/>
            </p:nvSpPr>
            <p:spPr>
              <a:xfrm>
                <a:off x="5403633" y="2583654"/>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FD0/UD0</a:t>
                </a:r>
              </a:p>
            </p:txBody>
          </p:sp>
          <p:sp>
            <p:nvSpPr>
              <p:cNvPr id="1125" name="TextBox 65"/>
              <p:cNvSpPr txBox="1"/>
              <p:nvPr/>
            </p:nvSpPr>
            <p:spPr>
              <a:xfrm>
                <a:off x="5512073" y="4246360"/>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FD0/UD1</a:t>
                </a:r>
              </a:p>
            </p:txBody>
          </p:sp>
          <p:sp>
            <p:nvSpPr>
              <p:cNvPr id="1126" name="TextBox 66"/>
              <p:cNvSpPr txBox="1"/>
              <p:nvPr/>
            </p:nvSpPr>
            <p:spPr>
              <a:xfrm>
                <a:off x="8114753" y="5783262"/>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FD2/UD3</a:t>
                </a:r>
              </a:p>
            </p:txBody>
          </p:sp>
          <p:sp>
            <p:nvSpPr>
              <p:cNvPr id="1127" name="TextBox 67"/>
              <p:cNvSpPr txBox="1"/>
              <p:nvPr/>
            </p:nvSpPr>
            <p:spPr>
              <a:xfrm>
                <a:off x="8003622" y="1136723"/>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FD1/UD6</a:t>
                </a:r>
              </a:p>
            </p:txBody>
          </p:sp>
          <p:sp>
            <p:nvSpPr>
              <p:cNvPr id="1128" name="TextBox 68"/>
              <p:cNvSpPr txBox="1"/>
              <p:nvPr/>
            </p:nvSpPr>
            <p:spPr>
              <a:xfrm>
                <a:off x="10634307" y="2596924"/>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FD1/UD5</a:t>
                </a:r>
              </a:p>
            </p:txBody>
          </p:sp>
          <p:sp>
            <p:nvSpPr>
              <p:cNvPr id="1129" name="TextBox 69"/>
              <p:cNvSpPr txBox="1"/>
              <p:nvPr/>
            </p:nvSpPr>
            <p:spPr>
              <a:xfrm>
                <a:off x="10714037" y="4335462"/>
                <a:ext cx="1237143" cy="507693"/>
              </a:xfrm>
              <a:prstGeom prst="rect">
                <a:avLst/>
              </a:prstGeom>
              <a:noFill/>
            </p:spPr>
            <p:txBody>
              <a:bodyPr wrap="none" lIns="182857" tIns="146285" rIns="182857" bIns="146285"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lnSpc>
                    <a:spcPct val="90000"/>
                  </a:lnSpc>
                  <a:spcAft>
                    <a:spcPts val="600"/>
                  </a:spcAft>
                  <a:defRPr/>
                </a:pPr>
                <a:r>
                  <a:rPr lang="en-US" sz="1050" dirty="0">
                    <a:gradFill>
                      <a:gsLst>
                        <a:gs pos="2917">
                          <a:srgbClr val="FFFFFF"/>
                        </a:gs>
                        <a:gs pos="30000">
                          <a:srgbClr val="FFFFFF"/>
                        </a:gs>
                      </a:gsLst>
                      <a:lin ang="5400000" scaled="0"/>
                    </a:gradFill>
                    <a:latin typeface="Segoe UI"/>
                  </a:rPr>
                  <a:t>FD2/UD4</a:t>
                </a:r>
              </a:p>
            </p:txBody>
          </p:sp>
        </p:grpSp>
        <p:sp>
          <p:nvSpPr>
            <p:cNvPr id="1114" name="Arc 1113"/>
            <p:cNvSpPr/>
            <p:nvPr/>
          </p:nvSpPr>
          <p:spPr>
            <a:xfrm rot="6714129">
              <a:off x="7904271" y="-1044346"/>
              <a:ext cx="2046251" cy="6476287"/>
            </a:xfrm>
            <a:prstGeom prst="arc">
              <a:avLst>
                <a:gd name="adj1" fmla="val 16630267"/>
                <a:gd name="adj2" fmla="val 5066703"/>
              </a:avLst>
            </a:prstGeom>
            <a:noFill/>
            <a:ln w="15875" cap="flat" cmpd="sng" algn="ctr">
              <a:solidFill>
                <a:schemeClr val="accent1">
                  <a:lumMod val="50000"/>
                </a:schemeClr>
              </a:solidFill>
              <a:prstDash val="dash"/>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649">
                <a:defRPr/>
              </a:pPr>
              <a:endParaRPr lang="en-US" sz="1050">
                <a:solidFill>
                  <a:srgbClr val="FFFFFF"/>
                </a:solidFill>
                <a:latin typeface="Segoe UI"/>
              </a:endParaRPr>
            </a:p>
          </p:txBody>
        </p:sp>
        <p:sp>
          <p:nvSpPr>
            <p:cNvPr id="1115" name="Arc 1114"/>
            <p:cNvSpPr/>
            <p:nvPr/>
          </p:nvSpPr>
          <p:spPr>
            <a:xfrm rot="14597496">
              <a:off x="7494774" y="2360794"/>
              <a:ext cx="2272326" cy="6476287"/>
            </a:xfrm>
            <a:prstGeom prst="arc">
              <a:avLst>
                <a:gd name="adj1" fmla="val 16630267"/>
                <a:gd name="adj2" fmla="val 5066703"/>
              </a:avLst>
            </a:prstGeom>
            <a:noFill/>
            <a:ln w="15875" cap="flat" cmpd="sng" algn="ctr">
              <a:solidFill>
                <a:schemeClr val="accent1">
                  <a:lumMod val="50000"/>
                </a:schemeClr>
              </a:solidFill>
              <a:prstDash val="dash"/>
              <a:headEnd type="none"/>
              <a:tailEnd type="none"/>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649"/>
              <a:endParaRPr lang="en-US" sz="1050">
                <a:solidFill>
                  <a:srgbClr val="FFFFFF"/>
                </a:solidFill>
                <a:latin typeface="Segoe UI"/>
              </a:endParaRPr>
            </a:p>
          </p:txBody>
        </p:sp>
        <p:sp>
          <p:nvSpPr>
            <p:cNvPr id="1116" name="Arc 1115"/>
            <p:cNvSpPr/>
            <p:nvPr/>
          </p:nvSpPr>
          <p:spPr>
            <a:xfrm rot="2128995">
              <a:off x="3567753" y="2017122"/>
              <a:ext cx="3847871" cy="3931729"/>
            </a:xfrm>
            <a:prstGeom prst="arc">
              <a:avLst>
                <a:gd name="adj1" fmla="val 13615535"/>
                <a:gd name="adj2" fmla="val 3790941"/>
              </a:avLst>
            </a:prstGeom>
            <a:noFill/>
            <a:ln w="22225" cap="flat" cmpd="sng" algn="ctr">
              <a:solidFill>
                <a:srgbClr val="B4A0FF"/>
              </a:solidFill>
              <a:prstDash val="sysDash"/>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649">
                <a:defRPr/>
              </a:pPr>
              <a:endParaRPr lang="en-US" sz="1050">
                <a:solidFill>
                  <a:srgbClr val="FFFFFF"/>
                </a:solidFill>
                <a:latin typeface="Segoe UI"/>
              </a:endParaRPr>
            </a:p>
          </p:txBody>
        </p:sp>
      </p:grpSp>
    </p:spTree>
    <p:extLst>
      <p:ext uri="{BB962C8B-B14F-4D97-AF65-F5344CB8AC3E}">
        <p14:creationId xmlns:p14="http://schemas.microsoft.com/office/powerpoint/2010/main" val="4017540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7583733" cy="2012859"/>
          </a:xfrm>
        </p:spPr>
        <p:txBody>
          <a:bodyPr/>
          <a:lstStyle/>
          <a:p>
            <a:r>
              <a:rPr lang="en-US" dirty="0"/>
              <a:t>Building Service Fabric applications</a:t>
            </a:r>
          </a:p>
        </p:txBody>
      </p:sp>
    </p:spTree>
    <p:extLst>
      <p:ext uri="{BB962C8B-B14F-4D97-AF65-F5344CB8AC3E}">
        <p14:creationId xmlns:p14="http://schemas.microsoft.com/office/powerpoint/2010/main" val="43191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Azure Developer Platform</a:t>
            </a:r>
          </a:p>
        </p:txBody>
      </p:sp>
      <p:grpSp>
        <p:nvGrpSpPr>
          <p:cNvPr id="3" name="Group 2"/>
          <p:cNvGrpSpPr/>
          <p:nvPr/>
        </p:nvGrpSpPr>
        <p:grpSpPr>
          <a:xfrm>
            <a:off x="2206616" y="1718485"/>
            <a:ext cx="7729345" cy="1343270"/>
            <a:chOff x="2348683" y="2272272"/>
            <a:chExt cx="7748693" cy="1258082"/>
          </a:xfrm>
          <a:solidFill>
            <a:srgbClr val="0078D7"/>
          </a:solidFill>
        </p:grpSpPr>
        <p:sp>
          <p:nvSpPr>
            <p:cNvPr id="4" name="Rectangle 3"/>
            <p:cNvSpPr/>
            <p:nvPr/>
          </p:nvSpPr>
          <p:spPr bwMode="auto">
            <a:xfrm>
              <a:off x="2348683" y="2272272"/>
              <a:ext cx="7748693" cy="118188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t" anchorCtr="0" compatLnSpc="1">
              <a:prstTxWarp prst="textNoShape">
                <a:avLst/>
              </a:prstTxWarp>
            </a:bodyPr>
            <a:lstStyle/>
            <a:p>
              <a:pPr defTabSz="932200" fontAlgn="base">
                <a:spcBef>
                  <a:spcPct val="0"/>
                </a:spcBef>
                <a:spcAft>
                  <a:spcPct val="0"/>
                </a:spcAft>
                <a:defRPr/>
              </a:pPr>
              <a:r>
                <a:rPr lang="en-US" sz="2000" b="1" dirty="0">
                  <a:gradFill>
                    <a:gsLst>
                      <a:gs pos="5417">
                        <a:srgbClr val="FFB900"/>
                      </a:gs>
                      <a:gs pos="100000">
                        <a:srgbClr val="FFB900"/>
                      </a:gs>
                    </a:gsLst>
                    <a:lin ang="5400000" scaled="0"/>
                  </a:gradFill>
                  <a:latin typeface="Segoe UI"/>
                </a:rPr>
                <a:t> </a:t>
              </a:r>
              <a:r>
                <a:rPr lang="en-US" sz="1399" b="1" dirty="0">
                  <a:solidFill>
                    <a:srgbClr val="FFFFFF"/>
                  </a:solidFill>
                  <a:latin typeface="Segoe UI"/>
                </a:rPr>
                <a:t>Azure Platform Services</a:t>
              </a:r>
              <a:endParaRPr lang="en-US" sz="2000" b="1" dirty="0">
                <a:solidFill>
                  <a:srgbClr val="FFFFFF"/>
                </a:solidFill>
                <a:latin typeface="Segoe UI"/>
              </a:endParaRPr>
            </a:p>
          </p:txBody>
        </p:sp>
        <p:sp>
          <p:nvSpPr>
            <p:cNvPr id="6" name="Isosceles Triangle 5"/>
            <p:cNvSpPr/>
            <p:nvPr/>
          </p:nvSpPr>
          <p:spPr bwMode="auto">
            <a:xfrm rot="10800000">
              <a:off x="2398275"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Isosceles Triangle 6"/>
            <p:cNvSpPr/>
            <p:nvPr/>
          </p:nvSpPr>
          <p:spPr bwMode="auto">
            <a:xfrm rot="10800000">
              <a:off x="2931682"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Isosceles Triangle 7"/>
            <p:cNvSpPr/>
            <p:nvPr/>
          </p:nvSpPr>
          <p:spPr bwMode="auto">
            <a:xfrm rot="10800000">
              <a:off x="3465089"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Isosceles Triangle 8"/>
            <p:cNvSpPr/>
            <p:nvPr/>
          </p:nvSpPr>
          <p:spPr bwMode="auto">
            <a:xfrm rot="10800000">
              <a:off x="3998496"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Isosceles Triangle 9"/>
            <p:cNvSpPr/>
            <p:nvPr/>
          </p:nvSpPr>
          <p:spPr bwMode="auto">
            <a:xfrm rot="10800000">
              <a:off x="4531903"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Isosceles Triangle 10"/>
            <p:cNvSpPr/>
            <p:nvPr/>
          </p:nvSpPr>
          <p:spPr bwMode="auto">
            <a:xfrm rot="10800000">
              <a:off x="5065310" y="3365101"/>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Isosceles Triangle 11"/>
            <p:cNvSpPr/>
            <p:nvPr/>
          </p:nvSpPr>
          <p:spPr bwMode="auto">
            <a:xfrm rot="10800000">
              <a:off x="5598717" y="3365101"/>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Isosceles Triangle 12"/>
            <p:cNvSpPr/>
            <p:nvPr/>
          </p:nvSpPr>
          <p:spPr bwMode="auto">
            <a:xfrm rot="10800000">
              <a:off x="6132124" y="3365101"/>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Isosceles Triangle 13"/>
            <p:cNvSpPr/>
            <p:nvPr/>
          </p:nvSpPr>
          <p:spPr bwMode="auto">
            <a:xfrm rot="10800000">
              <a:off x="6665531"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Isosceles Triangle 14"/>
            <p:cNvSpPr/>
            <p:nvPr/>
          </p:nvSpPr>
          <p:spPr bwMode="auto">
            <a:xfrm rot="10800000">
              <a:off x="7198938"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Isosceles Triangle 15"/>
            <p:cNvSpPr/>
            <p:nvPr/>
          </p:nvSpPr>
          <p:spPr bwMode="auto">
            <a:xfrm rot="10800000">
              <a:off x="7732345"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 name="Isosceles Triangle 16"/>
            <p:cNvSpPr/>
            <p:nvPr/>
          </p:nvSpPr>
          <p:spPr bwMode="auto">
            <a:xfrm rot="10800000">
              <a:off x="8265752"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Isosceles Triangle 17"/>
            <p:cNvSpPr/>
            <p:nvPr/>
          </p:nvSpPr>
          <p:spPr bwMode="auto">
            <a:xfrm rot="10800000">
              <a:off x="8799159"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Isosceles Triangle 18"/>
            <p:cNvSpPr/>
            <p:nvPr/>
          </p:nvSpPr>
          <p:spPr bwMode="auto">
            <a:xfrm rot="10800000">
              <a:off x="9332566"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Isosceles Triangle 19"/>
            <p:cNvSpPr/>
            <p:nvPr/>
          </p:nvSpPr>
          <p:spPr bwMode="auto">
            <a:xfrm rot="10800000">
              <a:off x="9865978"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1" name="Rectangle 20"/>
          <p:cNvSpPr/>
          <p:nvPr/>
        </p:nvSpPr>
        <p:spPr bwMode="auto">
          <a:xfrm>
            <a:off x="2206619" y="5357463"/>
            <a:ext cx="7737372" cy="387048"/>
          </a:xfrm>
          <a:prstGeom prst="rect">
            <a:avLst/>
          </a:prstGeom>
          <a:solidFill>
            <a:srgbClr val="00569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000" dirty="0">
                <a:solidFill>
                  <a:srgbClr val="FFFFFF"/>
                </a:solidFill>
                <a:latin typeface="Segoe UI"/>
              </a:rPr>
              <a:t> </a:t>
            </a:r>
          </a:p>
        </p:txBody>
      </p:sp>
      <p:sp>
        <p:nvSpPr>
          <p:cNvPr id="22" name="Rectangle 21"/>
          <p:cNvSpPr/>
          <p:nvPr/>
        </p:nvSpPr>
        <p:spPr bwMode="auto">
          <a:xfrm>
            <a:off x="2206617" y="4888790"/>
            <a:ext cx="4993911" cy="398335"/>
          </a:xfrm>
          <a:prstGeom prst="rect">
            <a:avLst/>
          </a:prstGeom>
          <a:solidFill>
            <a:srgbClr val="00569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b" anchorCtr="0" compatLnSpc="1">
            <a:prstTxWarp prst="textNoShape">
              <a:avLst/>
            </a:prstTxWarp>
          </a:bodyPr>
          <a:lstStyle/>
          <a:p>
            <a:pPr algn="ctr" defTabSz="932200" fontAlgn="base">
              <a:spcBef>
                <a:spcPct val="0"/>
              </a:spcBef>
              <a:spcAft>
                <a:spcPct val="0"/>
              </a:spcAft>
              <a:defRPr/>
            </a:pPr>
            <a:r>
              <a:rPr lang="en-US" sz="2000" dirty="0">
                <a:solidFill>
                  <a:srgbClr val="FFFFFF"/>
                </a:solidFill>
                <a:latin typeface="Segoe UI"/>
              </a:rPr>
              <a:t> </a:t>
            </a:r>
          </a:p>
        </p:txBody>
      </p:sp>
      <p:sp>
        <p:nvSpPr>
          <p:cNvPr id="23" name="Rectangle 22"/>
          <p:cNvSpPr/>
          <p:nvPr/>
        </p:nvSpPr>
        <p:spPr bwMode="auto">
          <a:xfrm>
            <a:off x="2206616" y="4421782"/>
            <a:ext cx="2621797" cy="363296"/>
          </a:xfrm>
          <a:prstGeom prst="rect">
            <a:avLst/>
          </a:prstGeom>
          <a:solidFill>
            <a:srgbClr val="00569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dirty="0">
              <a:solidFill>
                <a:srgbClr val="FFFFFF"/>
              </a:solidFill>
              <a:latin typeface="Segoe UI"/>
            </a:endParaRPr>
          </a:p>
        </p:txBody>
      </p:sp>
      <p:pic>
        <p:nvPicPr>
          <p:cNvPr id="24" name="Picture 23"/>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9478466" y="5768030"/>
            <a:ext cx="470801" cy="368541"/>
          </a:xfrm>
          <a:prstGeom prst="rect">
            <a:avLst/>
          </a:prstGeom>
        </p:spPr>
      </p:pic>
      <p:pic>
        <p:nvPicPr>
          <p:cNvPr id="25" name="Picture 24"/>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8993235" y="5768030"/>
            <a:ext cx="470801" cy="368541"/>
          </a:xfrm>
          <a:prstGeom prst="rect">
            <a:avLst/>
          </a:prstGeom>
        </p:spPr>
      </p:pic>
      <p:pic>
        <p:nvPicPr>
          <p:cNvPr id="26" name="Picture 25"/>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8508004" y="5768030"/>
            <a:ext cx="470801" cy="368541"/>
          </a:xfrm>
          <a:prstGeom prst="rect">
            <a:avLst/>
          </a:prstGeom>
        </p:spPr>
      </p:pic>
      <p:pic>
        <p:nvPicPr>
          <p:cNvPr id="27" name="Picture 26"/>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8022774" y="5768030"/>
            <a:ext cx="470801" cy="368541"/>
          </a:xfrm>
          <a:prstGeom prst="rect">
            <a:avLst/>
          </a:prstGeom>
        </p:spPr>
      </p:pic>
      <p:pic>
        <p:nvPicPr>
          <p:cNvPr id="28" name="Picture 27"/>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7537544" y="5768030"/>
            <a:ext cx="470801" cy="368541"/>
          </a:xfrm>
          <a:prstGeom prst="rect">
            <a:avLst/>
          </a:prstGeom>
        </p:spPr>
      </p:pic>
      <p:pic>
        <p:nvPicPr>
          <p:cNvPr id="29" name="Picture 28"/>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7052314" y="5768030"/>
            <a:ext cx="470801" cy="368541"/>
          </a:xfrm>
          <a:prstGeom prst="rect">
            <a:avLst/>
          </a:prstGeom>
        </p:spPr>
      </p:pic>
      <p:pic>
        <p:nvPicPr>
          <p:cNvPr id="30" name="Picture 29"/>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6567084" y="5768030"/>
            <a:ext cx="470801" cy="368541"/>
          </a:xfrm>
          <a:prstGeom prst="rect">
            <a:avLst/>
          </a:prstGeom>
        </p:spPr>
      </p:pic>
      <p:pic>
        <p:nvPicPr>
          <p:cNvPr id="31" name="Picture 30"/>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6081854" y="5768030"/>
            <a:ext cx="470801" cy="368541"/>
          </a:xfrm>
          <a:prstGeom prst="rect">
            <a:avLst/>
          </a:prstGeom>
        </p:spPr>
      </p:pic>
      <p:pic>
        <p:nvPicPr>
          <p:cNvPr id="32" name="Picture 31"/>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5596623" y="5768030"/>
            <a:ext cx="470801" cy="368541"/>
          </a:xfrm>
          <a:prstGeom prst="rect">
            <a:avLst/>
          </a:prstGeom>
        </p:spPr>
      </p:pic>
      <p:pic>
        <p:nvPicPr>
          <p:cNvPr id="33" name="Picture 32"/>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5111393" y="5768030"/>
            <a:ext cx="470801" cy="368541"/>
          </a:xfrm>
          <a:prstGeom prst="rect">
            <a:avLst/>
          </a:prstGeom>
        </p:spPr>
      </p:pic>
      <p:pic>
        <p:nvPicPr>
          <p:cNvPr id="34" name="Picture 33"/>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4626164" y="5768030"/>
            <a:ext cx="470801" cy="368541"/>
          </a:xfrm>
          <a:prstGeom prst="rect">
            <a:avLst/>
          </a:prstGeom>
        </p:spPr>
      </p:pic>
      <p:pic>
        <p:nvPicPr>
          <p:cNvPr id="35" name="Picture 34"/>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4140933" y="5768030"/>
            <a:ext cx="470801" cy="368541"/>
          </a:xfrm>
          <a:prstGeom prst="rect">
            <a:avLst/>
          </a:prstGeom>
        </p:spPr>
      </p:pic>
      <p:pic>
        <p:nvPicPr>
          <p:cNvPr id="36" name="Picture 35"/>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3655702" y="5768030"/>
            <a:ext cx="470801" cy="368541"/>
          </a:xfrm>
          <a:prstGeom prst="rect">
            <a:avLst/>
          </a:prstGeom>
        </p:spPr>
      </p:pic>
      <p:pic>
        <p:nvPicPr>
          <p:cNvPr id="37" name="Picture 36"/>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3170472" y="5768030"/>
            <a:ext cx="470801" cy="368541"/>
          </a:xfrm>
          <a:prstGeom prst="rect">
            <a:avLst/>
          </a:prstGeom>
        </p:spPr>
      </p:pic>
      <p:pic>
        <p:nvPicPr>
          <p:cNvPr id="38" name="Picture 37"/>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2685241" y="5768030"/>
            <a:ext cx="470801" cy="368541"/>
          </a:xfrm>
          <a:prstGeom prst="rect">
            <a:avLst/>
          </a:prstGeom>
        </p:spPr>
      </p:pic>
      <p:pic>
        <p:nvPicPr>
          <p:cNvPr id="39" name="Picture 38"/>
          <p:cNvPicPr>
            <a:picLocks noChangeAspect="1"/>
          </p:cNvPicPr>
          <p:nvPr/>
        </p:nvPicPr>
        <p:blipFill rotWithShape="1">
          <a:blip r:embed="rId3" cstate="screen">
            <a:lum bright="70000" contrast="-70000"/>
            <a:extLst>
              <a:ext uri="{28A0092B-C50C-407E-A947-70E740481C1C}">
                <a14:useLocalDpi xmlns:a14="http://schemas.microsoft.com/office/drawing/2010/main"/>
              </a:ext>
            </a:extLst>
          </a:blip>
          <a:srcRect b="33593"/>
          <a:stretch/>
        </p:blipFill>
        <p:spPr>
          <a:xfrm>
            <a:off x="2200011" y="5768030"/>
            <a:ext cx="470801" cy="368541"/>
          </a:xfrm>
          <a:prstGeom prst="rect">
            <a:avLst/>
          </a:prstGeom>
        </p:spPr>
      </p:pic>
      <p:sp>
        <p:nvSpPr>
          <p:cNvPr id="40" name="Rectangle 39"/>
          <p:cNvSpPr/>
          <p:nvPr/>
        </p:nvSpPr>
        <p:spPr bwMode="auto">
          <a:xfrm>
            <a:off x="2206616" y="3077199"/>
            <a:ext cx="7737374" cy="1265630"/>
          </a:xfrm>
          <a:prstGeom prst="rect">
            <a:avLst/>
          </a:prstGeom>
          <a:solidFill>
            <a:srgbClr val="5C2D91">
              <a:alpha val="8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000" dirty="0">
                <a:solidFill>
                  <a:srgbClr val="FFFFFF"/>
                </a:solidFill>
                <a:latin typeface="Segoe UI"/>
              </a:rPr>
              <a:t>    Application Code</a:t>
            </a:r>
          </a:p>
        </p:txBody>
      </p:sp>
      <p:sp>
        <p:nvSpPr>
          <p:cNvPr id="41" name="Rectangle 40"/>
          <p:cNvSpPr/>
          <p:nvPr/>
        </p:nvSpPr>
        <p:spPr bwMode="auto">
          <a:xfrm>
            <a:off x="4921360" y="4340861"/>
            <a:ext cx="5022630" cy="466846"/>
          </a:xfrm>
          <a:prstGeom prst="rect">
            <a:avLst/>
          </a:prstGeom>
          <a:solidFill>
            <a:srgbClr val="5C2D91">
              <a:alpha val="8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dirty="0">
              <a:solidFill>
                <a:srgbClr val="FFFFFF"/>
              </a:solidFill>
              <a:latin typeface="Segoe UI"/>
            </a:endParaRPr>
          </a:p>
        </p:txBody>
      </p:sp>
      <p:sp>
        <p:nvSpPr>
          <p:cNvPr id="42" name="Rectangle 41"/>
          <p:cNvSpPr/>
          <p:nvPr/>
        </p:nvSpPr>
        <p:spPr bwMode="auto">
          <a:xfrm>
            <a:off x="7289340" y="4807707"/>
            <a:ext cx="2654650" cy="481132"/>
          </a:xfrm>
          <a:prstGeom prst="rect">
            <a:avLst/>
          </a:prstGeom>
          <a:solidFill>
            <a:srgbClr val="5C2D91">
              <a:alpha val="87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dirty="0">
              <a:solidFill>
                <a:srgbClr val="FFFFFF"/>
              </a:solidFill>
              <a:latin typeface="Segoe UI"/>
            </a:endParaRPr>
          </a:p>
        </p:txBody>
      </p:sp>
      <p:grpSp>
        <p:nvGrpSpPr>
          <p:cNvPr id="43" name="Group 42"/>
          <p:cNvGrpSpPr/>
          <p:nvPr/>
        </p:nvGrpSpPr>
        <p:grpSpPr>
          <a:xfrm>
            <a:off x="4974044" y="4395420"/>
            <a:ext cx="4103923" cy="977448"/>
            <a:chOff x="5134152" y="5170255"/>
            <a:chExt cx="4105029" cy="977712"/>
          </a:xfrm>
        </p:grpSpPr>
        <p:sp>
          <p:nvSpPr>
            <p:cNvPr id="44" name="Bent-Up Arrow 211"/>
            <p:cNvSpPr/>
            <p:nvPr/>
          </p:nvSpPr>
          <p:spPr bwMode="auto">
            <a:xfrm rot="10800000" flipH="1">
              <a:off x="5134152" y="5302167"/>
              <a:ext cx="370462" cy="250389"/>
            </a:xfrm>
            <a:prstGeom prst="bentUp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5" name="Bent-Up Arrow 212"/>
            <p:cNvSpPr/>
            <p:nvPr/>
          </p:nvSpPr>
          <p:spPr bwMode="auto">
            <a:xfrm rot="10800000" flipH="1">
              <a:off x="7498678" y="5783262"/>
              <a:ext cx="370462" cy="250389"/>
            </a:xfrm>
            <a:prstGeom prst="bentUp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sp>
          <p:nvSpPr>
            <p:cNvPr id="46" name="TextBox 45"/>
            <p:cNvSpPr txBox="1"/>
            <p:nvPr/>
          </p:nvSpPr>
          <p:spPr>
            <a:xfrm>
              <a:off x="5370275" y="5170255"/>
              <a:ext cx="1495608" cy="489365"/>
            </a:xfrm>
            <a:prstGeom prst="rect">
              <a:avLst/>
            </a:prstGeom>
            <a:noFill/>
          </p:spPr>
          <p:txBody>
            <a:bodyPr wrap="square" lIns="182831" tIns="146264" rIns="182831" bIns="146264" rtlCol="0">
              <a:spAutoFit/>
            </a:bodyPr>
            <a:lstStyle/>
            <a:p>
              <a:pPr defTabSz="932470">
                <a:lnSpc>
                  <a:spcPct val="90000"/>
                </a:lnSpc>
                <a:spcAft>
                  <a:spcPts val="600"/>
                </a:spcAft>
                <a:defRPr/>
              </a:pPr>
              <a:r>
                <a:rPr lang="en-US" sz="1399" dirty="0">
                  <a:solidFill>
                    <a:srgbClr val="FFFFFF"/>
                  </a:solidFill>
                  <a:latin typeface="Segoe UI"/>
                  <a:ea typeface="MS PGothic" panose="020B0600070205080204" pitchFamily="34" charset="-128"/>
                </a:rPr>
                <a:t>More control</a:t>
              </a:r>
            </a:p>
          </p:txBody>
        </p:sp>
        <p:sp>
          <p:nvSpPr>
            <p:cNvPr id="47" name="TextBox 46"/>
            <p:cNvSpPr txBox="1"/>
            <p:nvPr/>
          </p:nvSpPr>
          <p:spPr>
            <a:xfrm>
              <a:off x="7743573" y="5658602"/>
              <a:ext cx="1495608" cy="489365"/>
            </a:xfrm>
            <a:prstGeom prst="rect">
              <a:avLst/>
            </a:prstGeom>
            <a:noFill/>
          </p:spPr>
          <p:txBody>
            <a:bodyPr wrap="square" lIns="182831" tIns="146264" rIns="182831" bIns="146264" rtlCol="0">
              <a:spAutoFit/>
            </a:bodyPr>
            <a:lstStyle/>
            <a:p>
              <a:pPr defTabSz="932470">
                <a:lnSpc>
                  <a:spcPct val="90000"/>
                </a:lnSpc>
                <a:spcAft>
                  <a:spcPts val="600"/>
                </a:spcAft>
                <a:defRPr/>
              </a:pPr>
              <a:r>
                <a:rPr lang="en-US" sz="1399" dirty="0">
                  <a:solidFill>
                    <a:srgbClr val="FFFFFF"/>
                  </a:solidFill>
                  <a:latin typeface="Segoe UI"/>
                  <a:ea typeface="MS PGothic" panose="020B0600070205080204" pitchFamily="34" charset="-128"/>
                </a:rPr>
                <a:t>Max control</a:t>
              </a:r>
            </a:p>
          </p:txBody>
        </p:sp>
      </p:grpSp>
      <p:grpSp>
        <p:nvGrpSpPr>
          <p:cNvPr id="51" name="Group 50"/>
          <p:cNvGrpSpPr/>
          <p:nvPr/>
        </p:nvGrpSpPr>
        <p:grpSpPr>
          <a:xfrm>
            <a:off x="7483050" y="5363302"/>
            <a:ext cx="844458" cy="348921"/>
            <a:chOff x="1815887" y="5237334"/>
            <a:chExt cx="861746" cy="356066"/>
          </a:xfrm>
        </p:grpSpPr>
        <p:sp>
          <p:nvSpPr>
            <p:cNvPr id="52" name="Rectangle 51"/>
            <p:cNvSpPr/>
            <p:nvPr/>
          </p:nvSpPr>
          <p:spPr bwMode="auto">
            <a:xfrm>
              <a:off x="1815887" y="5237334"/>
              <a:ext cx="861746" cy="356066"/>
            </a:xfrm>
            <a:prstGeom prst="rect">
              <a:avLst/>
            </a:prstGeom>
            <a:solidFill>
              <a:srgbClr val="005695"/>
            </a:solidFill>
            <a:ln w="6350" cap="flat" cmpd="sng" algn="ctr">
              <a:noFill/>
              <a:prstDash val="solid"/>
              <a:miter lim="800000"/>
              <a:headEnd type="none" w="med" len="med"/>
              <a:tailEnd type="none" w="med" len="med"/>
            </a:ln>
            <a:effectLst/>
          </p:spPr>
          <p:txBody>
            <a:bodyPr rot="0" spcFirstLastPara="0" vertOverflow="overflow" horzOverflow="overflow" vert="horz" wrap="square" lIns="304657" tIns="44802" rIns="0" bIns="140551" numCol="1" spcCol="0" rtlCol="0" fromWordArt="0" anchor="t" anchorCtr="0" forceAA="0" compatLnSpc="1">
              <a:prstTxWarp prst="textNoShape">
                <a:avLst/>
              </a:prstTxWarp>
              <a:noAutofit/>
            </a:bodyPr>
            <a:lstStyle/>
            <a:p>
              <a:pPr defTabSz="895489" fontAlgn="base">
                <a:lnSpc>
                  <a:spcPct val="90000"/>
                </a:lnSpc>
                <a:defRPr/>
              </a:pPr>
              <a:r>
                <a:rPr lang="en-US" sz="900" kern="0" dirty="0">
                  <a:gradFill>
                    <a:gsLst>
                      <a:gs pos="0">
                        <a:srgbClr val="FFFFFF"/>
                      </a:gs>
                      <a:gs pos="100000">
                        <a:srgbClr val="FFFFFF"/>
                      </a:gs>
                    </a:gsLst>
                    <a:lin ang="5400000" scaled="0"/>
                  </a:gradFill>
                  <a:latin typeface="Segoe UI"/>
                  <a:ea typeface="Segoe UI" pitchFamily="34" charset="0"/>
                  <a:cs typeface="Segoe UI" pitchFamily="34" charset="0"/>
                </a:rPr>
                <a:t>Container Service</a:t>
              </a:r>
            </a:p>
          </p:txBody>
        </p:sp>
        <p:grpSp>
          <p:nvGrpSpPr>
            <p:cNvPr id="53" name="Group 52"/>
            <p:cNvGrpSpPr/>
            <p:nvPr/>
          </p:nvGrpSpPr>
          <p:grpSpPr>
            <a:xfrm>
              <a:off x="1854319" y="5310201"/>
              <a:ext cx="221053" cy="170255"/>
              <a:chOff x="1410342" y="5288934"/>
              <a:chExt cx="294653" cy="226942"/>
            </a:xfrm>
          </p:grpSpPr>
          <p:grpSp>
            <p:nvGrpSpPr>
              <p:cNvPr id="54" name="Group 53"/>
              <p:cNvGrpSpPr/>
              <p:nvPr/>
            </p:nvGrpSpPr>
            <p:grpSpPr>
              <a:xfrm>
                <a:off x="1428991" y="5308456"/>
                <a:ext cx="97032" cy="104039"/>
                <a:chOff x="1286878" y="3925073"/>
                <a:chExt cx="291844" cy="312918"/>
              </a:xfrm>
              <a:solidFill>
                <a:schemeClr val="bg1"/>
              </a:solidFill>
            </p:grpSpPr>
            <p:sp>
              <p:nvSpPr>
                <p:cNvPr id="64" name="Diamond 63"/>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5" name="Diamond 64"/>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6" name="Diamond 65"/>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grpSp>
          <p:sp>
            <p:nvSpPr>
              <p:cNvPr id="55" name="Rounded Rectangle 222"/>
              <p:cNvSpPr/>
              <p:nvPr/>
            </p:nvSpPr>
            <p:spPr bwMode="auto">
              <a:xfrm>
                <a:off x="1410342" y="5288934"/>
                <a:ext cx="294653" cy="226942"/>
              </a:xfrm>
              <a:prstGeom prst="roundRect">
                <a:avLst>
                  <a:gd name="adj" fmla="val 9184"/>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grpSp>
            <p:nvGrpSpPr>
              <p:cNvPr id="56" name="Group 55"/>
              <p:cNvGrpSpPr/>
              <p:nvPr/>
            </p:nvGrpSpPr>
            <p:grpSpPr>
              <a:xfrm>
                <a:off x="1573839" y="5308987"/>
                <a:ext cx="97032" cy="104039"/>
                <a:chOff x="1286878" y="3925073"/>
                <a:chExt cx="291844" cy="312918"/>
              </a:xfrm>
              <a:solidFill>
                <a:schemeClr val="bg1"/>
              </a:solidFill>
            </p:grpSpPr>
            <p:sp>
              <p:nvSpPr>
                <p:cNvPr id="61" name="Diamond 60"/>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2" name="Diamond 61"/>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3" name="Diamond 62"/>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grpSp>
          <p:grpSp>
            <p:nvGrpSpPr>
              <p:cNvPr id="57" name="Group 56"/>
              <p:cNvGrpSpPr/>
              <p:nvPr/>
            </p:nvGrpSpPr>
            <p:grpSpPr>
              <a:xfrm>
                <a:off x="1505369" y="5390438"/>
                <a:ext cx="97032" cy="104039"/>
                <a:chOff x="1286878" y="3925073"/>
                <a:chExt cx="291844" cy="312918"/>
              </a:xfrm>
              <a:solidFill>
                <a:schemeClr val="bg1"/>
              </a:solidFill>
            </p:grpSpPr>
            <p:sp>
              <p:nvSpPr>
                <p:cNvPr id="58" name="Diamond 57"/>
                <p:cNvSpPr/>
                <p:nvPr/>
              </p:nvSpPr>
              <p:spPr bwMode="auto">
                <a:xfrm rot="19690132">
                  <a:off x="1286878" y="3991205"/>
                  <a:ext cx="148048" cy="245585"/>
                </a:xfrm>
                <a:prstGeom prst="diamond">
                  <a:avLst/>
                </a:prstGeom>
                <a:solidFill>
                  <a:schemeClr val="tx1"/>
                </a:solidFill>
                <a:ln>
                  <a:noFill/>
                  <a:headEnd type="none" w="med" len="med"/>
                  <a:tailEnd type="none" w="med" len="med"/>
                </a:ln>
                <a:effectLst/>
                <a:scene3d>
                  <a:camera prst="orthographicFront">
                    <a:rot lat="899860" lon="21583921" rev="2154000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59" name="Diamond 58"/>
                <p:cNvSpPr/>
                <p:nvPr/>
              </p:nvSpPr>
              <p:spPr bwMode="auto">
                <a:xfrm rot="1935408">
                  <a:off x="1424781" y="3991343"/>
                  <a:ext cx="153941" cy="246648"/>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sp>
              <p:nvSpPr>
                <p:cNvPr id="60" name="Diamond 59"/>
                <p:cNvSpPr/>
                <p:nvPr/>
              </p:nvSpPr>
              <p:spPr bwMode="auto">
                <a:xfrm rot="5400000">
                  <a:off x="1355358" y="3879251"/>
                  <a:ext cx="153941" cy="245585"/>
                </a:xfrm>
                <a:prstGeom prst="diamond">
                  <a:avLst/>
                </a:prstGeom>
                <a:solidFill>
                  <a:schemeClr val="tx1"/>
                </a:solidFill>
                <a:ln>
                  <a:noFill/>
                  <a:headEnd type="none" w="med" len="med"/>
                  <a:tailEnd type="none" w="med" len="med"/>
                </a:ln>
                <a:effectLst/>
                <a:scene3d>
                  <a:camera prst="orthographicFront">
                    <a:rot lat="21599979" lon="24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0" tIns="143369" rIns="179210" bIns="143369" numCol="1" spcCol="0" rtlCol="0" fromWordArt="0" anchor="t" anchorCtr="0" forceAA="0" compatLnSpc="1">
                  <a:prstTxWarp prst="textNoShape">
                    <a:avLst/>
                  </a:prstTxWarp>
                  <a:noAutofit/>
                </a:bodyPr>
                <a:lstStyle/>
                <a:p>
                  <a:pPr algn="ctr" defTabSz="913661" fontAlgn="base">
                    <a:lnSpc>
                      <a:spcPct val="90000"/>
                    </a:lnSpc>
                    <a:spcBef>
                      <a:spcPct val="0"/>
                    </a:spcBef>
                    <a:spcAft>
                      <a:spcPct val="0"/>
                    </a:spcAft>
                    <a:defRPr/>
                  </a:pPr>
                  <a:endParaRPr lang="en-US" sz="1960" b="1" dirty="0">
                    <a:solidFill>
                      <a:srgbClr val="FFFFFF"/>
                    </a:solidFill>
                    <a:latin typeface="Segoe UI Light"/>
                    <a:ea typeface="Segoe UI" pitchFamily="34" charset="0"/>
                    <a:cs typeface="Segoe UI" pitchFamily="34" charset="0"/>
                  </a:endParaRPr>
                </a:p>
              </p:txBody>
            </p:sp>
          </p:grpSp>
        </p:grpSp>
      </p:grpSp>
      <p:grpSp>
        <p:nvGrpSpPr>
          <p:cNvPr id="67" name="Group 66"/>
          <p:cNvGrpSpPr/>
          <p:nvPr/>
        </p:nvGrpSpPr>
        <p:grpSpPr>
          <a:xfrm>
            <a:off x="2348546" y="2138338"/>
            <a:ext cx="897066" cy="345742"/>
            <a:chOff x="3003353" y="5231315"/>
            <a:chExt cx="915430" cy="363427"/>
          </a:xfrm>
          <a:solidFill>
            <a:srgbClr val="0078D7"/>
          </a:solidFill>
        </p:grpSpPr>
        <p:sp>
          <p:nvSpPr>
            <p:cNvPr id="68" name="Rectangle 67"/>
            <p:cNvSpPr/>
            <p:nvPr/>
          </p:nvSpPr>
          <p:spPr bwMode="auto">
            <a:xfrm>
              <a:off x="3003353" y="5231315"/>
              <a:ext cx="915430" cy="363427"/>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304657" tIns="44802" rIns="0" bIns="140551" numCol="1" spcCol="0" rtlCol="0" fromWordArt="0" anchor="t" anchorCtr="0" forceAA="0" compatLnSpc="1">
              <a:prstTxWarp prst="textNoShape">
                <a:avLst/>
              </a:prstTxWarp>
              <a:noAutofit/>
            </a:bodyPr>
            <a:lstStyle/>
            <a:p>
              <a:pPr defTabSz="895489" fontAlgn="base">
                <a:lnSpc>
                  <a:spcPct val="90000"/>
                </a:lnSpc>
                <a:defRPr/>
              </a:pPr>
              <a:r>
                <a:rPr lang="en-US" sz="800" kern="0" dirty="0">
                  <a:gradFill>
                    <a:gsLst>
                      <a:gs pos="0">
                        <a:srgbClr val="FFFFFF"/>
                      </a:gs>
                      <a:gs pos="100000">
                        <a:srgbClr val="FFFFFF"/>
                      </a:gs>
                    </a:gsLst>
                    <a:lin ang="5400000" scaled="0"/>
                  </a:gradFill>
                  <a:latin typeface="Segoe UI"/>
                  <a:ea typeface="Segoe UI" pitchFamily="34" charset="0"/>
                  <a:cs typeface="Segoe UI" pitchFamily="34" charset="0"/>
                </a:rPr>
                <a:t>BLOB Storage</a:t>
              </a:r>
            </a:p>
          </p:txBody>
        </p:sp>
        <p:pic>
          <p:nvPicPr>
            <p:cNvPr id="69" name="Picture 68" descr="Storage blob.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032767" y="5271308"/>
              <a:ext cx="247169" cy="247170"/>
            </a:xfrm>
            <a:prstGeom prst="rect">
              <a:avLst/>
            </a:prstGeom>
            <a:grpFill/>
          </p:spPr>
        </p:pic>
      </p:grpSp>
      <p:grpSp>
        <p:nvGrpSpPr>
          <p:cNvPr id="70" name="Group 69"/>
          <p:cNvGrpSpPr/>
          <p:nvPr/>
        </p:nvGrpSpPr>
        <p:grpSpPr>
          <a:xfrm>
            <a:off x="2378884" y="2512533"/>
            <a:ext cx="818468" cy="345742"/>
            <a:chOff x="3995042" y="5231314"/>
            <a:chExt cx="835223" cy="363427"/>
          </a:xfrm>
          <a:solidFill>
            <a:srgbClr val="0078D7"/>
          </a:solidFill>
        </p:grpSpPr>
        <p:sp>
          <p:nvSpPr>
            <p:cNvPr id="71" name="Rectangle 70"/>
            <p:cNvSpPr/>
            <p:nvPr/>
          </p:nvSpPr>
          <p:spPr bwMode="auto">
            <a:xfrm>
              <a:off x="3995042" y="5231314"/>
              <a:ext cx="835223" cy="363427"/>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304657" tIns="44802" rIns="0" bIns="140551" numCol="1" spcCol="0" rtlCol="0" fromWordArt="0" anchor="t" anchorCtr="0" forceAA="0" compatLnSpc="1">
              <a:prstTxWarp prst="textNoShape">
                <a:avLst/>
              </a:prstTxWarp>
              <a:noAutofit/>
            </a:bodyPr>
            <a:lstStyle/>
            <a:p>
              <a:pPr defTabSz="895489"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Azure Files</a:t>
              </a:r>
            </a:p>
          </p:txBody>
        </p:sp>
        <p:pic>
          <p:nvPicPr>
            <p:cNvPr id="72" name="Picture 71" descr="Storage blob.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024079" y="5271308"/>
              <a:ext cx="247169" cy="247170"/>
            </a:xfrm>
            <a:prstGeom prst="rect">
              <a:avLst/>
            </a:prstGeom>
            <a:grpFill/>
          </p:spPr>
        </p:pic>
      </p:grpSp>
      <p:grpSp>
        <p:nvGrpSpPr>
          <p:cNvPr id="73" name="Group 72"/>
          <p:cNvGrpSpPr/>
          <p:nvPr/>
        </p:nvGrpSpPr>
        <p:grpSpPr>
          <a:xfrm>
            <a:off x="3551959" y="2464917"/>
            <a:ext cx="819449" cy="345742"/>
            <a:chOff x="4925592" y="5231313"/>
            <a:chExt cx="836224" cy="363427"/>
          </a:xfrm>
          <a:solidFill>
            <a:srgbClr val="0078D7"/>
          </a:solidFill>
        </p:grpSpPr>
        <p:sp>
          <p:nvSpPr>
            <p:cNvPr id="74" name="Rectangle 73"/>
            <p:cNvSpPr/>
            <p:nvPr/>
          </p:nvSpPr>
          <p:spPr bwMode="auto">
            <a:xfrm>
              <a:off x="4925592" y="5231313"/>
              <a:ext cx="836224" cy="363427"/>
            </a:xfrm>
            <a:prstGeom prst="rect">
              <a:avLst/>
            </a:prstGeom>
            <a:grpFill/>
            <a:ln w="6350" cap="flat" cmpd="sng" algn="ctr">
              <a:noFill/>
              <a:prstDash val="solid"/>
              <a:miter lim="800000"/>
              <a:headEnd type="none" w="med" len="med"/>
              <a:tailEnd type="none" w="med" len="med"/>
            </a:ln>
            <a:effectLst/>
          </p:spPr>
          <p:txBody>
            <a:bodyPr rot="0" spcFirstLastPara="0" vertOverflow="overflow" horzOverflow="overflow" vert="horz" wrap="square" lIns="304657" tIns="44802" rIns="0" bIns="140551" numCol="1" spcCol="0" rtlCol="0" fromWordArt="0" anchor="t" anchorCtr="0" forceAA="0" compatLnSpc="1">
              <a:prstTxWarp prst="textNoShape">
                <a:avLst/>
              </a:prstTxWarp>
              <a:noAutofit/>
            </a:bodyPr>
            <a:lstStyle/>
            <a:p>
              <a:pPr defTabSz="895489" fontAlgn="base">
                <a:lnSpc>
                  <a:spcPct val="90000"/>
                </a:lnSpc>
                <a:defRPr/>
              </a:pPr>
              <a:r>
                <a:rPr lang="en-US" sz="784" kern="0" dirty="0">
                  <a:gradFill>
                    <a:gsLst>
                      <a:gs pos="0">
                        <a:srgbClr val="FFFFFF"/>
                      </a:gs>
                      <a:gs pos="100000">
                        <a:srgbClr val="FFFFFF"/>
                      </a:gs>
                    </a:gsLst>
                    <a:lin ang="5400000" scaled="0"/>
                  </a:gradFill>
                  <a:latin typeface="Segoe UI"/>
                  <a:ea typeface="Segoe UI" pitchFamily="34" charset="0"/>
                  <a:cs typeface="Segoe UI" pitchFamily="34" charset="0"/>
                </a:rPr>
                <a:t>Premium Storage</a:t>
              </a:r>
            </a:p>
          </p:txBody>
        </p:sp>
        <p:pic>
          <p:nvPicPr>
            <p:cNvPr id="75" name="Picture 74" descr="Storage blob.png"/>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4947024" y="5271308"/>
              <a:ext cx="247169" cy="247170"/>
            </a:xfrm>
            <a:prstGeom prst="rect">
              <a:avLst/>
            </a:prstGeom>
            <a:grpFill/>
          </p:spPr>
        </p:pic>
      </p:grpSp>
      <p:grpSp>
        <p:nvGrpSpPr>
          <p:cNvPr id="76" name="Group 75"/>
          <p:cNvGrpSpPr/>
          <p:nvPr/>
        </p:nvGrpSpPr>
        <p:grpSpPr>
          <a:xfrm>
            <a:off x="3357193" y="4923118"/>
            <a:ext cx="981276" cy="331233"/>
            <a:chOff x="2427400" y="5697787"/>
            <a:chExt cx="981540" cy="331322"/>
          </a:xfrm>
        </p:grpSpPr>
        <p:sp>
          <p:nvSpPr>
            <p:cNvPr id="77" name="TextBox 76"/>
            <p:cNvSpPr txBox="1"/>
            <p:nvPr/>
          </p:nvSpPr>
          <p:spPr>
            <a:xfrm>
              <a:off x="2762833" y="5733964"/>
              <a:ext cx="646107" cy="295145"/>
            </a:xfrm>
            <a:prstGeom prst="rect">
              <a:avLst/>
            </a:prstGeom>
            <a:noFill/>
            <a:ln>
              <a:noFill/>
            </a:ln>
          </p:spPr>
          <p:txBody>
            <a:bodyPr wrap="none" lIns="0" tIns="27410" rIns="0" bIns="0" rtlCol="0" anchor="t">
              <a:noAutofit/>
            </a:bodyPr>
            <a:lstStyle/>
            <a:p>
              <a:pPr defTabSz="913509" eaLnBrk="0" fontAlgn="base" hangingPunct="0">
                <a:lnSpc>
                  <a:spcPts val="800"/>
                </a:lnSpc>
                <a:spcBef>
                  <a:spcPct val="0"/>
                </a:spcBef>
                <a:spcAft>
                  <a:spcPct val="0"/>
                </a:spcAft>
                <a:defRPr/>
              </a:pPr>
              <a:r>
                <a:rPr lang="en-US" sz="100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Cloud</a:t>
              </a:r>
            </a:p>
            <a:p>
              <a:pPr defTabSz="913509" eaLnBrk="0" fontAlgn="base" hangingPunct="0">
                <a:lnSpc>
                  <a:spcPts val="800"/>
                </a:lnSpc>
                <a:spcBef>
                  <a:spcPct val="0"/>
                </a:spcBef>
                <a:spcAft>
                  <a:spcPct val="0"/>
                </a:spcAft>
                <a:defRPr/>
              </a:pPr>
              <a:r>
                <a:rPr lang="en-US" sz="100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78" name="Picture 77"/>
            <p:cNvPicPr>
              <a:picLocks noChangeAspect="1"/>
            </p:cNvPicPr>
            <p:nvPr/>
          </p:nvPicPr>
          <p:blipFill>
            <a:blip r:embed="rId5" cstate="screen">
              <a:biLevel thresh="25000"/>
              <a:extLst>
                <a:ext uri="{28A0092B-C50C-407E-A947-70E740481C1C}">
                  <a14:useLocalDpi xmlns:a14="http://schemas.microsoft.com/office/drawing/2010/main"/>
                </a:ext>
              </a:extLst>
            </a:blip>
            <a:stretch>
              <a:fillRect/>
            </a:stretch>
          </p:blipFill>
          <p:spPr>
            <a:xfrm>
              <a:off x="2427400" y="5697787"/>
              <a:ext cx="284065" cy="284065"/>
            </a:xfrm>
            <a:prstGeom prst="rect">
              <a:avLst/>
            </a:prstGeom>
          </p:spPr>
        </p:pic>
      </p:grpSp>
      <p:sp>
        <p:nvSpPr>
          <p:cNvPr id="79" name="TextBox 78"/>
          <p:cNvSpPr txBox="1"/>
          <p:nvPr/>
        </p:nvSpPr>
        <p:spPr>
          <a:xfrm>
            <a:off x="5932668" y="4965188"/>
            <a:ext cx="645934" cy="295065"/>
          </a:xfrm>
          <a:prstGeom prst="rect">
            <a:avLst/>
          </a:prstGeom>
          <a:noFill/>
          <a:ln>
            <a:noFill/>
          </a:ln>
        </p:spPr>
        <p:txBody>
          <a:bodyPr wrap="none" lIns="0" tIns="27410" rIns="0" bIns="0" rtlCol="0" anchor="t">
            <a:noAutofit/>
          </a:bodyPr>
          <a:lstStyle/>
          <a:p>
            <a:pPr defTabSz="913509" eaLnBrk="0" fontAlgn="base" hangingPunct="0">
              <a:lnSpc>
                <a:spcPts val="800"/>
              </a:lnSpc>
              <a:spcBef>
                <a:spcPct val="0"/>
              </a:spcBef>
              <a:spcAft>
                <a:spcPct val="0"/>
              </a:spcAft>
              <a:defRPr/>
            </a:pPr>
            <a:r>
              <a:rPr lang="en-US" sz="10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509" eaLnBrk="0" fontAlgn="base" hangingPunct="0">
              <a:lnSpc>
                <a:spcPts val="800"/>
              </a:lnSpc>
              <a:spcBef>
                <a:spcPct val="0"/>
              </a:spcBef>
              <a:spcAft>
                <a:spcPct val="0"/>
              </a:spcAft>
              <a:defRPr/>
            </a:pPr>
            <a:r>
              <a:rPr lang="en-US" sz="10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Fabic</a:t>
            </a:r>
            <a:endParaRPr lang="en-US" sz="10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sp>
        <p:nvSpPr>
          <p:cNvPr id="80" name="TextBox 79"/>
          <p:cNvSpPr txBox="1"/>
          <p:nvPr/>
        </p:nvSpPr>
        <p:spPr>
          <a:xfrm>
            <a:off x="3395759" y="4536693"/>
            <a:ext cx="645933" cy="295065"/>
          </a:xfrm>
          <a:prstGeom prst="rect">
            <a:avLst/>
          </a:prstGeom>
          <a:noFill/>
          <a:ln>
            <a:noFill/>
          </a:ln>
        </p:spPr>
        <p:txBody>
          <a:bodyPr wrap="none" lIns="0" tIns="27410" rIns="0" bIns="0" rtlCol="0" anchor="t">
            <a:noAutofit/>
          </a:bodyPr>
          <a:lstStyle/>
          <a:p>
            <a:pPr defTabSz="913509" eaLnBrk="0" fontAlgn="base" hangingPunct="0">
              <a:lnSpc>
                <a:spcPts val="800"/>
              </a:lnSpc>
              <a:spcBef>
                <a:spcPct val="0"/>
              </a:spcBef>
              <a:spcAft>
                <a:spcPct val="0"/>
              </a:spcAft>
              <a:defRPr/>
            </a:pPr>
            <a:r>
              <a:rPr lang="en-US" sz="10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Web Apps</a:t>
            </a:r>
          </a:p>
        </p:txBody>
      </p:sp>
      <p:pic>
        <p:nvPicPr>
          <p:cNvPr id="81" name="Picture 80"/>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3062044" y="4466149"/>
            <a:ext cx="281031" cy="250595"/>
          </a:xfrm>
          <a:prstGeom prst="rect">
            <a:avLst/>
          </a:prstGeom>
        </p:spPr>
      </p:pic>
      <p:sp>
        <p:nvSpPr>
          <p:cNvPr id="82" name="TextBox 81"/>
          <p:cNvSpPr txBox="1"/>
          <p:nvPr/>
        </p:nvSpPr>
        <p:spPr>
          <a:xfrm>
            <a:off x="5421491" y="1883327"/>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Database</a:t>
            </a:r>
          </a:p>
        </p:txBody>
      </p:sp>
      <p:pic>
        <p:nvPicPr>
          <p:cNvPr id="83" name="Picture 82"/>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5078882" y="1860708"/>
            <a:ext cx="290855" cy="290855"/>
          </a:xfrm>
          <a:prstGeom prst="rect">
            <a:avLst/>
          </a:prstGeom>
        </p:spPr>
      </p:pic>
      <p:sp>
        <p:nvSpPr>
          <p:cNvPr id="84" name="TextBox 83"/>
          <p:cNvSpPr txBox="1"/>
          <p:nvPr/>
        </p:nvSpPr>
        <p:spPr>
          <a:xfrm>
            <a:off x="5407351" y="2256648"/>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Redis</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Cache</a:t>
            </a:r>
          </a:p>
        </p:txBody>
      </p:sp>
      <p:pic>
        <p:nvPicPr>
          <p:cNvPr id="85" name="Picture 84"/>
          <p:cNvPicPr>
            <a:picLocks noChangeAspect="1"/>
          </p:cNvPicPr>
          <p:nvPr/>
        </p:nvPicPr>
        <p:blipFill>
          <a:blip r:embed="rId8" cstate="screen">
            <a:biLevel thresh="25000"/>
            <a:extLst>
              <a:ext uri="{28A0092B-C50C-407E-A947-70E740481C1C}">
                <a14:useLocalDpi xmlns:a14="http://schemas.microsoft.com/office/drawing/2010/main"/>
              </a:ext>
            </a:extLst>
          </a:blip>
          <a:stretch>
            <a:fillRect/>
          </a:stretch>
        </p:blipFill>
        <p:spPr>
          <a:xfrm>
            <a:off x="5061818" y="2239270"/>
            <a:ext cx="283479" cy="283479"/>
          </a:xfrm>
          <a:prstGeom prst="rect">
            <a:avLst/>
          </a:prstGeom>
        </p:spPr>
      </p:pic>
      <p:sp>
        <p:nvSpPr>
          <p:cNvPr id="86" name="TextBox 85"/>
          <p:cNvSpPr txBox="1"/>
          <p:nvPr/>
        </p:nvSpPr>
        <p:spPr>
          <a:xfrm>
            <a:off x="5402107" y="2654064"/>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DocumentDB</a:t>
            </a:r>
          </a:p>
        </p:txBody>
      </p:sp>
      <p:pic>
        <p:nvPicPr>
          <p:cNvPr id="87" name="Picture 86"/>
          <p:cNvPicPr>
            <a:picLocks noChangeAspect="1"/>
          </p:cNvPicPr>
          <p:nvPr/>
        </p:nvPicPr>
        <p:blipFill>
          <a:blip r:embed="rId9" cstate="screen">
            <a:biLevel thresh="25000"/>
            <a:extLst>
              <a:ext uri="{28A0092B-C50C-407E-A947-70E740481C1C}">
                <a14:useLocalDpi xmlns:a14="http://schemas.microsoft.com/office/drawing/2010/main"/>
              </a:ext>
            </a:extLst>
          </a:blip>
          <a:stretch>
            <a:fillRect/>
          </a:stretch>
        </p:blipFill>
        <p:spPr>
          <a:xfrm>
            <a:off x="5038988" y="2637358"/>
            <a:ext cx="284790" cy="284788"/>
          </a:xfrm>
          <a:prstGeom prst="rect">
            <a:avLst/>
          </a:prstGeom>
        </p:spPr>
      </p:pic>
      <p:pic>
        <p:nvPicPr>
          <p:cNvPr id="88" name="Picture 8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087815" y="1837740"/>
            <a:ext cx="314184" cy="284729"/>
          </a:xfrm>
          <a:prstGeom prst="rect">
            <a:avLst/>
          </a:prstGeom>
        </p:spPr>
      </p:pic>
      <p:sp>
        <p:nvSpPr>
          <p:cNvPr id="89" name="TextBox 88"/>
          <p:cNvSpPr txBox="1"/>
          <p:nvPr/>
        </p:nvSpPr>
        <p:spPr>
          <a:xfrm>
            <a:off x="6434741" y="1858857"/>
            <a:ext cx="389833" cy="319535"/>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SQL Data</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Warehouse</a:t>
            </a:r>
          </a:p>
        </p:txBody>
      </p:sp>
      <p:sp>
        <p:nvSpPr>
          <p:cNvPr id="90" name="TextBox 89"/>
          <p:cNvSpPr txBox="1"/>
          <p:nvPr/>
        </p:nvSpPr>
        <p:spPr>
          <a:xfrm>
            <a:off x="6389511" y="2299799"/>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Search</a:t>
            </a:r>
          </a:p>
          <a:p>
            <a:pPr defTabSz="913509" eaLnBrk="0" fontAlgn="base" hangingPunct="0">
              <a:lnSpc>
                <a:spcPts val="800"/>
              </a:lnSpc>
              <a:spcBef>
                <a:spcPct val="0"/>
              </a:spcBef>
              <a:spcAft>
                <a:spcPct val="0"/>
              </a:spcAft>
              <a:defRPr/>
            </a:pP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91" name="Picture 90"/>
          <p:cNvPicPr>
            <a:picLocks noChangeAspect="1"/>
          </p:cNvPicPr>
          <p:nvPr/>
        </p:nvPicPr>
        <p:blipFill>
          <a:blip r:embed="rId11" cstate="screen">
            <a:biLevel thresh="25000"/>
            <a:extLst>
              <a:ext uri="{28A0092B-C50C-407E-A947-70E740481C1C}">
                <a14:useLocalDpi xmlns:a14="http://schemas.microsoft.com/office/drawing/2010/main"/>
              </a:ext>
            </a:extLst>
          </a:blip>
          <a:stretch>
            <a:fillRect/>
          </a:stretch>
        </p:blipFill>
        <p:spPr>
          <a:xfrm>
            <a:off x="6044176" y="2239353"/>
            <a:ext cx="288095" cy="288095"/>
          </a:xfrm>
          <a:prstGeom prst="rect">
            <a:avLst/>
          </a:prstGeom>
        </p:spPr>
      </p:pic>
      <p:sp>
        <p:nvSpPr>
          <p:cNvPr id="92" name="TextBox 91"/>
          <p:cNvSpPr txBox="1"/>
          <p:nvPr/>
        </p:nvSpPr>
        <p:spPr>
          <a:xfrm>
            <a:off x="6419141" y="2669472"/>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Tables</a:t>
            </a:r>
          </a:p>
        </p:txBody>
      </p:sp>
      <p:pic>
        <p:nvPicPr>
          <p:cNvPr id="93" name="Picture 92" descr="Storage table.png"/>
          <p:cNvPicPr>
            <a:picLocks noChangeAspect="1"/>
          </p:cNvPicPr>
          <p:nvPr/>
        </p:nvPicPr>
        <p:blipFill>
          <a:blip r:embed="rId12" cstate="screen">
            <a:biLevel thresh="25000"/>
            <a:extLst>
              <a:ext uri="{28A0092B-C50C-407E-A947-70E740481C1C}">
                <a14:useLocalDpi xmlns:a14="http://schemas.microsoft.com/office/drawing/2010/main"/>
              </a:ext>
            </a:extLst>
          </a:blip>
          <a:stretch>
            <a:fillRect/>
          </a:stretch>
        </p:blipFill>
        <p:spPr>
          <a:xfrm>
            <a:off x="6070657" y="2642376"/>
            <a:ext cx="282772" cy="282772"/>
          </a:xfrm>
          <a:prstGeom prst="rect">
            <a:avLst/>
          </a:prstGeom>
        </p:spPr>
      </p:pic>
      <p:sp>
        <p:nvSpPr>
          <p:cNvPr id="94" name="TextBox 93"/>
          <p:cNvSpPr txBox="1"/>
          <p:nvPr/>
        </p:nvSpPr>
        <p:spPr>
          <a:xfrm>
            <a:off x="7370077" y="1883327"/>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HDInsight</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p:txBody>
      </p:sp>
      <p:pic>
        <p:nvPicPr>
          <p:cNvPr id="95" name="Picture 94"/>
          <p:cNvPicPr>
            <a:picLocks noChangeAspect="1"/>
          </p:cNvPicPr>
          <p:nvPr/>
        </p:nvPicPr>
        <p:blipFill>
          <a:blip r:embed="rId13" cstate="screen">
            <a:biLevel thresh="25000"/>
            <a:extLst>
              <a:ext uri="{28A0092B-C50C-407E-A947-70E740481C1C}">
                <a14:useLocalDpi xmlns:a14="http://schemas.microsoft.com/office/drawing/2010/main"/>
              </a:ext>
            </a:extLst>
          </a:blip>
          <a:stretch>
            <a:fillRect/>
          </a:stretch>
        </p:blipFill>
        <p:spPr>
          <a:xfrm>
            <a:off x="7024623" y="1837999"/>
            <a:ext cx="290859" cy="290859"/>
          </a:xfrm>
          <a:prstGeom prst="rect">
            <a:avLst/>
          </a:prstGeom>
        </p:spPr>
      </p:pic>
      <p:sp>
        <p:nvSpPr>
          <p:cNvPr id="96" name="TextBox 95"/>
          <p:cNvSpPr txBox="1"/>
          <p:nvPr/>
        </p:nvSpPr>
        <p:spPr>
          <a:xfrm>
            <a:off x="7337932" y="2259347"/>
            <a:ext cx="645932"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Data</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Factory</a:t>
            </a:r>
          </a:p>
        </p:txBody>
      </p:sp>
      <p:pic>
        <p:nvPicPr>
          <p:cNvPr id="97" name="Picture 96"/>
          <p:cNvPicPr>
            <a:picLocks noChangeAspect="1"/>
          </p:cNvPicPr>
          <p:nvPr/>
        </p:nvPicPr>
        <p:blipFill>
          <a:blip r:embed="rId14" cstate="screen">
            <a:biLevel thresh="25000"/>
            <a:extLst>
              <a:ext uri="{28A0092B-C50C-407E-A947-70E740481C1C}">
                <a14:useLocalDpi xmlns:a14="http://schemas.microsoft.com/office/drawing/2010/main"/>
              </a:ext>
            </a:extLst>
          </a:blip>
          <a:stretch>
            <a:fillRect/>
          </a:stretch>
        </p:blipFill>
        <p:spPr>
          <a:xfrm>
            <a:off x="7001020" y="2226552"/>
            <a:ext cx="296060" cy="296060"/>
          </a:xfrm>
          <a:prstGeom prst="rect">
            <a:avLst/>
          </a:prstGeom>
        </p:spPr>
      </p:pic>
      <p:sp>
        <p:nvSpPr>
          <p:cNvPr id="98" name="TextBox 97"/>
          <p:cNvSpPr txBox="1"/>
          <p:nvPr/>
        </p:nvSpPr>
        <p:spPr>
          <a:xfrm>
            <a:off x="7317911" y="2671828"/>
            <a:ext cx="645932"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Stream</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Analytics</a:t>
            </a:r>
          </a:p>
        </p:txBody>
      </p:sp>
      <p:pic>
        <p:nvPicPr>
          <p:cNvPr id="99" name="Picture 98"/>
          <p:cNvPicPr>
            <a:picLocks noChangeAspect="1"/>
          </p:cNvPicPr>
          <p:nvPr/>
        </p:nvPicPr>
        <p:blipFill>
          <a:blip r:embed="rId15" cstate="screen">
            <a:biLevel thresh="25000"/>
            <a:extLst>
              <a:ext uri="{28A0092B-C50C-407E-A947-70E740481C1C}">
                <a14:useLocalDpi xmlns:a14="http://schemas.microsoft.com/office/drawing/2010/main"/>
              </a:ext>
            </a:extLst>
          </a:blip>
          <a:stretch>
            <a:fillRect/>
          </a:stretch>
        </p:blipFill>
        <p:spPr>
          <a:xfrm>
            <a:off x="6961656" y="2628363"/>
            <a:ext cx="304317" cy="304316"/>
          </a:xfrm>
          <a:prstGeom prst="rect">
            <a:avLst/>
          </a:prstGeom>
        </p:spPr>
      </p:pic>
      <p:sp>
        <p:nvSpPr>
          <p:cNvPr id="100" name="TextBox 99"/>
          <p:cNvSpPr txBox="1"/>
          <p:nvPr/>
        </p:nvSpPr>
        <p:spPr>
          <a:xfrm>
            <a:off x="8287968" y="1815105"/>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Machine</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Learning</a:t>
            </a:r>
          </a:p>
        </p:txBody>
      </p:sp>
      <p:pic>
        <p:nvPicPr>
          <p:cNvPr id="101" name="Picture 100"/>
          <p:cNvPicPr>
            <a:picLocks noChangeAspect="1"/>
          </p:cNvPicPr>
          <p:nvPr/>
        </p:nvPicPr>
        <p:blipFill>
          <a:blip r:embed="rId16" cstate="screen">
            <a:biLevel thresh="25000"/>
            <a:extLst>
              <a:ext uri="{28A0092B-C50C-407E-A947-70E740481C1C}">
                <a14:useLocalDpi xmlns:a14="http://schemas.microsoft.com/office/drawing/2010/main"/>
              </a:ext>
            </a:extLst>
          </a:blip>
          <a:stretch>
            <a:fillRect/>
          </a:stretch>
        </p:blipFill>
        <p:spPr>
          <a:xfrm>
            <a:off x="7942069" y="1797234"/>
            <a:ext cx="280021" cy="280021"/>
          </a:xfrm>
          <a:prstGeom prst="rect">
            <a:avLst/>
          </a:prstGeom>
        </p:spPr>
      </p:pic>
      <p:sp>
        <p:nvSpPr>
          <p:cNvPr id="102" name="TextBox 101"/>
          <p:cNvSpPr txBox="1"/>
          <p:nvPr/>
        </p:nvSpPr>
        <p:spPr>
          <a:xfrm>
            <a:off x="8281633" y="2239260"/>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Event</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Hubs</a:t>
            </a:r>
          </a:p>
        </p:txBody>
      </p:sp>
      <p:pic>
        <p:nvPicPr>
          <p:cNvPr id="103" name="Picture 102"/>
          <p:cNvPicPr>
            <a:picLocks noChangeAspect="1"/>
          </p:cNvPicPr>
          <p:nvPr/>
        </p:nvPicPr>
        <p:blipFill>
          <a:blip r:embed="rId17" cstate="screen">
            <a:biLevel thresh="25000"/>
            <a:extLst>
              <a:ext uri="{28A0092B-C50C-407E-A947-70E740481C1C}">
                <a14:useLocalDpi xmlns:a14="http://schemas.microsoft.com/office/drawing/2010/main"/>
              </a:ext>
            </a:extLst>
          </a:blip>
          <a:stretch>
            <a:fillRect/>
          </a:stretch>
        </p:blipFill>
        <p:spPr>
          <a:xfrm>
            <a:off x="7942070" y="2213222"/>
            <a:ext cx="290470" cy="290470"/>
          </a:xfrm>
          <a:prstGeom prst="rect">
            <a:avLst/>
          </a:prstGeom>
        </p:spPr>
      </p:pic>
      <p:sp>
        <p:nvSpPr>
          <p:cNvPr id="104" name="TextBox 103"/>
          <p:cNvSpPr txBox="1"/>
          <p:nvPr/>
        </p:nvSpPr>
        <p:spPr>
          <a:xfrm>
            <a:off x="8249645" y="2636012"/>
            <a:ext cx="645933" cy="253273"/>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Mobile</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Engagement</a:t>
            </a:r>
          </a:p>
        </p:txBody>
      </p:sp>
      <p:pic>
        <p:nvPicPr>
          <p:cNvPr id="105" name="Picture 104"/>
          <p:cNvPicPr>
            <a:picLocks noChangeAspect="1"/>
          </p:cNvPicPr>
          <p:nvPr/>
        </p:nvPicPr>
        <p:blipFill>
          <a:blip r:embed="rId18" cstate="screen">
            <a:biLevel thresh="25000"/>
            <a:extLst>
              <a:ext uri="{28A0092B-C50C-407E-A947-70E740481C1C}">
                <a14:useLocalDpi xmlns:a14="http://schemas.microsoft.com/office/drawing/2010/main"/>
              </a:ext>
            </a:extLst>
          </a:blip>
          <a:stretch>
            <a:fillRect/>
          </a:stretch>
        </p:blipFill>
        <p:spPr>
          <a:xfrm>
            <a:off x="7926088" y="2620828"/>
            <a:ext cx="290705" cy="290705"/>
          </a:xfrm>
          <a:prstGeom prst="rect">
            <a:avLst/>
          </a:prstGeom>
        </p:spPr>
      </p:pic>
      <p:sp>
        <p:nvSpPr>
          <p:cNvPr id="106" name="TextBox 105"/>
          <p:cNvSpPr txBox="1"/>
          <p:nvPr/>
        </p:nvSpPr>
        <p:spPr>
          <a:xfrm>
            <a:off x="9253494" y="1842510"/>
            <a:ext cx="645933" cy="295065"/>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Bus</a:t>
            </a:r>
          </a:p>
        </p:txBody>
      </p:sp>
      <p:pic>
        <p:nvPicPr>
          <p:cNvPr id="107" name="Picture 106" descr="Service Bus.png"/>
          <p:cNvPicPr>
            <a:picLocks noChangeAspect="1"/>
          </p:cNvPicPr>
          <p:nvPr/>
        </p:nvPicPr>
        <p:blipFill>
          <a:blip r:embed="rId19" cstate="screen">
            <a:biLevel thresh="25000"/>
            <a:extLst>
              <a:ext uri="{28A0092B-C50C-407E-A947-70E740481C1C}">
                <a14:useLocalDpi xmlns:a14="http://schemas.microsoft.com/office/drawing/2010/main"/>
              </a:ext>
            </a:extLst>
          </a:blip>
          <a:stretch>
            <a:fillRect/>
          </a:stretch>
        </p:blipFill>
        <p:spPr>
          <a:xfrm>
            <a:off x="8921029" y="1820304"/>
            <a:ext cx="286520" cy="286520"/>
          </a:xfrm>
          <a:prstGeom prst="rect">
            <a:avLst/>
          </a:prstGeom>
        </p:spPr>
      </p:pic>
      <p:sp>
        <p:nvSpPr>
          <p:cNvPr id="108" name="TextBox 107"/>
          <p:cNvSpPr txBox="1"/>
          <p:nvPr/>
        </p:nvSpPr>
        <p:spPr>
          <a:xfrm>
            <a:off x="9243284" y="2221593"/>
            <a:ext cx="645933" cy="295065"/>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Storage</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Queues</a:t>
            </a:r>
          </a:p>
        </p:txBody>
      </p:sp>
      <p:pic>
        <p:nvPicPr>
          <p:cNvPr id="109" name="Picture 108" descr="Storage queue.png"/>
          <p:cNvPicPr>
            <a:picLocks noChangeAspect="1"/>
          </p:cNvPicPr>
          <p:nvPr/>
        </p:nvPicPr>
        <p:blipFill>
          <a:blip r:embed="rId20" cstate="screen">
            <a:biLevel thresh="25000"/>
            <a:extLst>
              <a:ext uri="{28A0092B-C50C-407E-A947-70E740481C1C}">
                <a14:useLocalDpi xmlns:a14="http://schemas.microsoft.com/office/drawing/2010/main"/>
              </a:ext>
            </a:extLst>
          </a:blip>
          <a:stretch>
            <a:fillRect/>
          </a:stretch>
        </p:blipFill>
        <p:spPr>
          <a:xfrm>
            <a:off x="8904630" y="2203544"/>
            <a:ext cx="286750" cy="286751"/>
          </a:xfrm>
          <a:prstGeom prst="rect">
            <a:avLst/>
          </a:prstGeom>
        </p:spPr>
      </p:pic>
      <p:sp>
        <p:nvSpPr>
          <p:cNvPr id="110" name="TextBox 109"/>
          <p:cNvSpPr txBox="1"/>
          <p:nvPr/>
        </p:nvSpPr>
        <p:spPr>
          <a:xfrm>
            <a:off x="9253494" y="2646818"/>
            <a:ext cx="645933" cy="295064"/>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err="1">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Biztalk</a:t>
            </a:r>
            <a:endPar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endParaRP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Services</a:t>
            </a:r>
          </a:p>
        </p:txBody>
      </p:sp>
      <p:pic>
        <p:nvPicPr>
          <p:cNvPr id="111" name="Picture 110" descr="BizTalk Services.png"/>
          <p:cNvPicPr>
            <a:picLocks noChangeAspect="1"/>
          </p:cNvPicPr>
          <p:nvPr/>
        </p:nvPicPr>
        <p:blipFill>
          <a:blip r:embed="rId21" cstate="screen">
            <a:biLevel thresh="25000"/>
            <a:extLst>
              <a:ext uri="{28A0092B-C50C-407E-A947-70E740481C1C}">
                <a14:useLocalDpi xmlns:a14="http://schemas.microsoft.com/office/drawing/2010/main"/>
              </a:ext>
            </a:extLst>
          </a:blip>
          <a:stretch>
            <a:fillRect/>
          </a:stretch>
        </p:blipFill>
        <p:spPr>
          <a:xfrm>
            <a:off x="8914012" y="2627599"/>
            <a:ext cx="287921" cy="287921"/>
          </a:xfrm>
          <a:prstGeom prst="rect">
            <a:avLst/>
          </a:prstGeom>
        </p:spPr>
      </p:pic>
      <p:grpSp>
        <p:nvGrpSpPr>
          <p:cNvPr id="112" name="Group 111"/>
          <p:cNvGrpSpPr/>
          <p:nvPr/>
        </p:nvGrpSpPr>
        <p:grpSpPr>
          <a:xfrm>
            <a:off x="3574044" y="2122900"/>
            <a:ext cx="992272" cy="314981"/>
            <a:chOff x="6813227" y="457506"/>
            <a:chExt cx="1012585" cy="321430"/>
          </a:xfrm>
        </p:grpSpPr>
        <p:sp>
          <p:nvSpPr>
            <p:cNvPr id="113" name="TextBox 112"/>
            <p:cNvSpPr txBox="1"/>
            <p:nvPr/>
          </p:nvSpPr>
          <p:spPr>
            <a:xfrm>
              <a:off x="7166655" y="477831"/>
              <a:ext cx="659157" cy="301105"/>
            </a:xfrm>
            <a:prstGeom prst="rect">
              <a:avLst/>
            </a:prstGeom>
            <a:noFill/>
            <a:ln>
              <a:noFill/>
            </a:ln>
          </p:spPr>
          <p:txBody>
            <a:bodyPr wrap="none" lIns="0" tIns="27410" rIns="0" bIns="0" rtlCol="0">
              <a:noAutofit/>
            </a:bodyPr>
            <a:lstStyle/>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Active</a:t>
              </a:r>
            </a:p>
            <a:p>
              <a:pPr defTabSz="913509" eaLnBrk="0" fontAlgn="base" hangingPunct="0">
                <a:lnSpc>
                  <a:spcPts val="800"/>
                </a:lnSpc>
                <a:spcBef>
                  <a:spcPct val="0"/>
                </a:spcBef>
                <a:spcAft>
                  <a:spcPct val="0"/>
                </a:spcAft>
                <a:defRPr/>
              </a:pPr>
              <a:r>
                <a:rPr lang="en-US" sz="750" dirty="0">
                  <a:solidFill>
                    <a:prstClr val="white"/>
                  </a:solidFill>
                  <a:latin typeface="Segoe UI Light" panose="020B0502040204020203" pitchFamily="34" charset="0"/>
                  <a:ea typeface="Arial Unicode MS" panose="020B0604020202020204" pitchFamily="34" charset="-128"/>
                  <a:cs typeface="Segoe UI Light" panose="020B0502040204020203" pitchFamily="34" charset="0"/>
                </a:rPr>
                <a:t>Directory</a:t>
              </a:r>
            </a:p>
          </p:txBody>
        </p:sp>
        <p:pic>
          <p:nvPicPr>
            <p:cNvPr id="114" name="Picture 113" descr="Azure Active Directory.png"/>
            <p:cNvPicPr>
              <a:picLocks noChangeAspect="1"/>
            </p:cNvPicPr>
            <p:nvPr/>
          </p:nvPicPr>
          <p:blipFill>
            <a:blip r:embed="rId22" cstate="screen">
              <a:biLevel thresh="25000"/>
              <a:extLst>
                <a:ext uri="{28A0092B-C50C-407E-A947-70E740481C1C}">
                  <a14:useLocalDpi xmlns:a14="http://schemas.microsoft.com/office/drawing/2010/main"/>
                </a:ext>
              </a:extLst>
            </a:blip>
            <a:stretch>
              <a:fillRect/>
            </a:stretch>
          </p:blipFill>
          <p:spPr>
            <a:xfrm>
              <a:off x="6813227" y="457506"/>
              <a:ext cx="298103" cy="298102"/>
            </a:xfrm>
            <a:prstGeom prst="rect">
              <a:avLst/>
            </a:prstGeom>
          </p:spPr>
        </p:pic>
      </p:grpSp>
      <p:sp>
        <p:nvSpPr>
          <p:cNvPr id="115" name="Up Arrow 282"/>
          <p:cNvSpPr/>
          <p:nvPr/>
        </p:nvSpPr>
        <p:spPr bwMode="auto">
          <a:xfrm>
            <a:off x="1544908" y="4422349"/>
            <a:ext cx="594939" cy="1302702"/>
          </a:xfrm>
          <a:prstGeom prst="up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1199" dirty="0">
                <a:solidFill>
                  <a:srgbClr val="FFFFFF"/>
                </a:solidFill>
                <a:latin typeface="Segoe UI"/>
              </a:rPr>
              <a:t>Productivity</a:t>
            </a:r>
          </a:p>
        </p:txBody>
      </p:sp>
      <p:sp>
        <p:nvSpPr>
          <p:cNvPr id="116" name="Down Arrow 283"/>
          <p:cNvSpPr/>
          <p:nvPr/>
        </p:nvSpPr>
        <p:spPr bwMode="auto">
          <a:xfrm>
            <a:off x="9956200" y="4465175"/>
            <a:ext cx="607154" cy="1262123"/>
          </a:xfrm>
          <a:prstGeom prst="downArrow">
            <a:avLst/>
          </a:pr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vert270"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1199" dirty="0">
                <a:solidFill>
                  <a:srgbClr val="FFFFFF"/>
                </a:solidFill>
                <a:latin typeface="Segoe UI"/>
              </a:rPr>
              <a:t>Control</a:t>
            </a:r>
          </a:p>
        </p:txBody>
      </p:sp>
      <p:sp>
        <p:nvSpPr>
          <p:cNvPr id="117" name="Freeform 9"/>
          <p:cNvSpPr>
            <a:spLocks noChangeAspect="1" noEditPoints="1"/>
          </p:cNvSpPr>
          <p:nvPr/>
        </p:nvSpPr>
        <p:spPr bwMode="black">
          <a:xfrm>
            <a:off x="4868967" y="3577633"/>
            <a:ext cx="383559" cy="311001"/>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FFFFFF"/>
          </a:solidFill>
          <a:ln>
            <a:noFill/>
          </a:ln>
        </p:spPr>
        <p:txBody>
          <a:bodyPr vert="horz" wrap="square" lIns="91415" tIns="45707" rIns="91415" bIns="45707" numCol="1" anchor="t" anchorCtr="0" compatLnSpc="1">
            <a:prstTxWarp prst="textNoShape">
              <a:avLst/>
            </a:prstTxWarp>
          </a:bodyPr>
          <a:lstStyle/>
          <a:p>
            <a:pPr defTabSz="932649">
              <a:defRPr/>
            </a:pPr>
            <a:endParaRPr lang="en-US" kern="0" dirty="0">
              <a:solidFill>
                <a:srgbClr val="FFFFFF"/>
              </a:solidFill>
              <a:latin typeface="Segoe UI"/>
              <a:ea typeface="MS PGothic" panose="020B0600070205080204" pitchFamily="34" charset="-128"/>
            </a:endParaRPr>
          </a:p>
        </p:txBody>
      </p:sp>
      <p:grpSp>
        <p:nvGrpSpPr>
          <p:cNvPr id="118" name="Group 117"/>
          <p:cNvGrpSpPr/>
          <p:nvPr/>
        </p:nvGrpSpPr>
        <p:grpSpPr>
          <a:xfrm>
            <a:off x="2206616" y="222309"/>
            <a:ext cx="15181765" cy="2757621"/>
            <a:chOff x="-5709003" y="3365100"/>
            <a:chExt cx="15228856" cy="2582738"/>
          </a:xfrm>
          <a:solidFill>
            <a:srgbClr val="0078D7"/>
          </a:solidFill>
        </p:grpSpPr>
        <p:sp>
          <p:nvSpPr>
            <p:cNvPr id="119" name="Rectangle 118"/>
            <p:cNvSpPr/>
            <p:nvPr/>
          </p:nvSpPr>
          <p:spPr bwMode="auto">
            <a:xfrm>
              <a:off x="-5709003" y="4765956"/>
              <a:ext cx="7763878" cy="1181882"/>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000" dirty="0">
                  <a:gradFill>
                    <a:gsLst>
                      <a:gs pos="5417">
                        <a:srgbClr val="FFB900"/>
                      </a:gs>
                      <a:gs pos="100000">
                        <a:srgbClr val="FFB900"/>
                      </a:gs>
                    </a:gsLst>
                    <a:lin ang="5400000" scaled="0"/>
                  </a:gradFill>
                  <a:latin typeface="Segoe UI"/>
                </a:rPr>
                <a:t> </a:t>
              </a:r>
              <a:r>
                <a:rPr lang="en-US" sz="2000" dirty="0">
                  <a:solidFill>
                    <a:srgbClr val="FFFFFF"/>
                  </a:solidFill>
                  <a:latin typeface="Segoe UI"/>
                </a:rPr>
                <a:t>Platform Services</a:t>
              </a:r>
            </a:p>
          </p:txBody>
        </p:sp>
        <p:sp>
          <p:nvSpPr>
            <p:cNvPr id="120" name="Isosceles Triangle 119"/>
            <p:cNvSpPr/>
            <p:nvPr/>
          </p:nvSpPr>
          <p:spPr bwMode="auto">
            <a:xfrm rot="10800000">
              <a:off x="9332566" y="3365100"/>
              <a:ext cx="187287" cy="165253"/>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21" name="Rectangle 120"/>
          <p:cNvSpPr/>
          <p:nvPr/>
        </p:nvSpPr>
        <p:spPr bwMode="auto">
          <a:xfrm>
            <a:off x="2206619" y="4421782"/>
            <a:ext cx="2618270" cy="363296"/>
          </a:xfrm>
          <a:prstGeom prst="rect">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eaLnBrk="0" fontAlgn="base" hangingPunct="0">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22" name="Picture 121"/>
          <p:cNvPicPr>
            <a:picLocks noChangeAspect="1"/>
          </p:cNvPicPr>
          <p:nvPr/>
        </p:nvPicPr>
        <p:blipFill>
          <a:blip r:embed="rId6" cstate="screen">
            <a:biLevel thresh="25000"/>
            <a:extLst>
              <a:ext uri="{28A0092B-C50C-407E-A947-70E740481C1C}">
                <a14:useLocalDpi xmlns:a14="http://schemas.microsoft.com/office/drawing/2010/main"/>
              </a:ext>
            </a:extLst>
          </a:blip>
          <a:stretch>
            <a:fillRect/>
          </a:stretch>
        </p:blipFill>
        <p:spPr>
          <a:xfrm>
            <a:off x="2267723" y="4478132"/>
            <a:ext cx="281031" cy="250595"/>
          </a:xfrm>
          <a:prstGeom prst="rect">
            <a:avLst/>
          </a:prstGeom>
        </p:spPr>
      </p:pic>
      <p:pic>
        <p:nvPicPr>
          <p:cNvPr id="123" name="Picture 122"/>
          <p:cNvPicPr>
            <a:picLocks noChangeAspect="1"/>
          </p:cNvPicPr>
          <p:nvPr/>
        </p:nvPicPr>
        <p:blipFill>
          <a:blip r:embed="rId23" cstate="screen">
            <a:biLevel thresh="25000"/>
            <a:extLst>
              <a:ext uri="{28A0092B-C50C-407E-A947-70E740481C1C}">
                <a14:useLocalDpi xmlns:a14="http://schemas.microsoft.com/office/drawing/2010/main"/>
              </a:ext>
            </a:extLst>
          </a:blip>
          <a:stretch>
            <a:fillRect/>
          </a:stretch>
        </p:blipFill>
        <p:spPr>
          <a:xfrm>
            <a:off x="2660943" y="4455727"/>
            <a:ext cx="285252" cy="285254"/>
          </a:xfrm>
          <a:prstGeom prst="rect">
            <a:avLst/>
          </a:prstGeom>
        </p:spPr>
      </p:pic>
      <p:pic>
        <p:nvPicPr>
          <p:cNvPr id="124" name="Picture 123"/>
          <p:cNvPicPr>
            <a:picLocks noChangeAspect="1"/>
          </p:cNvPicPr>
          <p:nvPr/>
        </p:nvPicPr>
        <p:blipFill>
          <a:blip r:embed="rId24" cstate="screen">
            <a:biLevel thresh="25000"/>
            <a:extLst>
              <a:ext uri="{28A0092B-C50C-407E-A947-70E740481C1C}">
                <a14:useLocalDpi xmlns:a14="http://schemas.microsoft.com/office/drawing/2010/main"/>
              </a:ext>
            </a:extLst>
          </a:blip>
          <a:stretch>
            <a:fillRect/>
          </a:stretch>
        </p:blipFill>
        <p:spPr>
          <a:xfrm>
            <a:off x="4094377" y="4438422"/>
            <a:ext cx="286556" cy="286556"/>
          </a:xfrm>
          <a:prstGeom prst="rect">
            <a:avLst/>
          </a:prstGeom>
        </p:spPr>
      </p:pic>
      <p:pic>
        <p:nvPicPr>
          <p:cNvPr id="125" name="Picture 124"/>
          <p:cNvPicPr>
            <a:picLocks noChangeAspect="1"/>
          </p:cNvPicPr>
          <p:nvPr/>
        </p:nvPicPr>
        <p:blipFill>
          <a:blip r:embed="rId25" cstate="screen">
            <a:biLevel thresh="25000"/>
            <a:extLst>
              <a:ext uri="{28A0092B-C50C-407E-A947-70E740481C1C}">
                <a14:useLocalDpi xmlns:a14="http://schemas.microsoft.com/office/drawing/2010/main"/>
              </a:ext>
            </a:extLst>
          </a:blip>
          <a:stretch>
            <a:fillRect/>
          </a:stretch>
        </p:blipFill>
        <p:spPr>
          <a:xfrm>
            <a:off x="4463735" y="4447000"/>
            <a:ext cx="288890" cy="288891"/>
          </a:xfrm>
          <a:prstGeom prst="rect">
            <a:avLst/>
          </a:prstGeom>
        </p:spPr>
      </p:pic>
      <p:sp>
        <p:nvSpPr>
          <p:cNvPr id="126" name="TextBox 125"/>
          <p:cNvSpPr txBox="1"/>
          <p:nvPr/>
        </p:nvSpPr>
        <p:spPr>
          <a:xfrm>
            <a:off x="2967133" y="4369866"/>
            <a:ext cx="1275322" cy="447758"/>
          </a:xfrm>
          <a:prstGeom prst="rect">
            <a:avLst/>
          </a:prstGeom>
          <a:noFill/>
        </p:spPr>
        <p:txBody>
          <a:bodyPr wrap="square" lIns="182857" tIns="146285" rIns="182857" bIns="146285" rtlCol="0">
            <a:spAutoFit/>
          </a:bodyPr>
          <a:lstStyle/>
          <a:p>
            <a:pPr defTabSz="931770" eaLnBrk="0" fontAlgn="base" hangingPunct="0">
              <a:lnSpc>
                <a:spcPct val="90000"/>
              </a:lnSpc>
              <a:spcBef>
                <a:spcPct val="0"/>
              </a:spcBef>
              <a:spcAft>
                <a:spcPts val="600"/>
              </a:spcAft>
              <a:defRPr/>
            </a:pPr>
            <a:r>
              <a:rPr lang="en-US" sz="1100" dirty="0">
                <a:gradFill>
                  <a:gsLst>
                    <a:gs pos="2917">
                      <a:srgbClr val="FFFFFF"/>
                    </a:gs>
                    <a:gs pos="30000">
                      <a:srgbClr val="FFFFFF"/>
                    </a:gs>
                  </a:gsLst>
                  <a:lin ang="5400000" scaled="0"/>
                </a:gradFill>
                <a:latin typeface="Segoe UI" panose="020B0502040204020203" pitchFamily="34" charset="0"/>
                <a:ea typeface="MS PGothic" panose="020B0600070205080204" pitchFamily="34" charset="-128"/>
              </a:rPr>
              <a:t>App Service</a:t>
            </a:r>
          </a:p>
        </p:txBody>
      </p:sp>
      <p:grpSp>
        <p:nvGrpSpPr>
          <p:cNvPr id="127" name="Group 126"/>
          <p:cNvGrpSpPr/>
          <p:nvPr/>
        </p:nvGrpSpPr>
        <p:grpSpPr>
          <a:xfrm>
            <a:off x="5439234" y="4907892"/>
            <a:ext cx="392788" cy="369400"/>
            <a:chOff x="513213" y="1516062"/>
            <a:chExt cx="4163327" cy="4158599"/>
          </a:xfrm>
          <a:solidFill>
            <a:srgbClr val="FFA800"/>
          </a:solidFill>
        </p:grpSpPr>
        <p:sp>
          <p:nvSpPr>
            <p:cNvPr id="128" name="Oval 127"/>
            <p:cNvSpPr/>
            <p:nvPr/>
          </p:nvSpPr>
          <p:spPr bwMode="auto">
            <a:xfrm>
              <a:off x="1943819" y="1516062"/>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Oval 128"/>
            <p:cNvSpPr/>
            <p:nvPr/>
          </p:nvSpPr>
          <p:spPr bwMode="auto">
            <a:xfrm>
              <a:off x="3382324" y="2583244"/>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Oval 129"/>
            <p:cNvSpPr/>
            <p:nvPr/>
          </p:nvSpPr>
          <p:spPr bwMode="auto">
            <a:xfrm>
              <a:off x="2823741" y="434176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Oval 130"/>
            <p:cNvSpPr/>
            <p:nvPr/>
          </p:nvSpPr>
          <p:spPr bwMode="auto">
            <a:xfrm>
              <a:off x="1076574" y="434002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Oval 131"/>
            <p:cNvSpPr/>
            <p:nvPr/>
          </p:nvSpPr>
          <p:spPr bwMode="auto">
            <a:xfrm>
              <a:off x="513213" y="2605980"/>
              <a:ext cx="1294216" cy="1332901"/>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rot="6441055">
              <a:off x="3148580" y="3866168"/>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rot="8563381">
              <a:off x="1215635" y="2519037"/>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rot="4358614">
              <a:off x="746155" y="391023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p:cNvSpPr/>
            <p:nvPr/>
          </p:nvSpPr>
          <p:spPr bwMode="auto">
            <a:xfrm>
              <a:off x="1870237" y="4862094"/>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p:cNvSpPr/>
            <p:nvPr/>
          </p:nvSpPr>
          <p:spPr bwMode="auto">
            <a:xfrm rot="13043729" flipH="1">
              <a:off x="2710216" y="2544992"/>
              <a:ext cx="1295400" cy="39443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2206617" y="4145172"/>
            <a:ext cx="7737374" cy="1564733"/>
            <a:chOff x="2352152" y="5115680"/>
            <a:chExt cx="7758563" cy="1386475"/>
          </a:xfrm>
        </p:grpSpPr>
        <p:sp>
          <p:nvSpPr>
            <p:cNvPr id="141" name="Rectangle 140"/>
            <p:cNvSpPr/>
            <p:nvPr/>
          </p:nvSpPr>
          <p:spPr bwMode="auto">
            <a:xfrm>
              <a:off x="2352152" y="5209675"/>
              <a:ext cx="7758563" cy="1292480"/>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r>
                <a:rPr lang="en-US" sz="2000" dirty="0">
                  <a:solidFill>
                    <a:srgbClr val="FFFFFF"/>
                  </a:solidFill>
                  <a:latin typeface="Segoe UI"/>
                </a:rPr>
                <a:t>Application Platform</a:t>
              </a:r>
            </a:p>
          </p:txBody>
        </p:sp>
        <p:sp>
          <p:nvSpPr>
            <p:cNvPr id="140" name="Rectangle 139"/>
            <p:cNvSpPr/>
            <p:nvPr/>
          </p:nvSpPr>
          <p:spPr bwMode="auto">
            <a:xfrm>
              <a:off x="2352152" y="5115680"/>
              <a:ext cx="7758563" cy="90550"/>
            </a:xfrm>
            <a:prstGeom prst="rect">
              <a:avLst/>
            </a:prstGeom>
            <a:solidFill>
              <a:srgbClr val="002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24" rIns="0" bIns="46624" numCol="1" spcCol="0" rtlCol="0" fromWordArt="0" anchor="ctr" anchorCtr="0" forceAA="0" compatLnSpc="1">
              <a:prstTxWarp prst="textNoShape">
                <a:avLst/>
              </a:prstTxWarp>
              <a:noAutofit/>
            </a:bodyPr>
            <a:lstStyle/>
            <a:p>
              <a:pPr algn="ctr" defTabSz="932200" fontAlgn="base">
                <a:spcBef>
                  <a:spcPct val="0"/>
                </a:spcBef>
                <a:spcAft>
                  <a:spcPct val="0"/>
                </a:spcAft>
                <a:defRPr/>
              </a:pPr>
              <a:endParaRPr lang="en-US" sz="2000" dirty="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37575377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nodeType="clickEffect">
                                  <p:stCondLst>
                                    <p:cond delay="0"/>
                                  </p:stCondLst>
                                  <p:childTnLst>
                                    <p:animEffect transition="out" filter="wipe(up)">
                                      <p:cBhvr>
                                        <p:cTn id="6" dur="500"/>
                                        <p:tgtEl>
                                          <p:spTgt spid="138"/>
                                        </p:tgtEl>
                                      </p:cBhvr>
                                    </p:animEffect>
                                    <p:set>
                                      <p:cBhvr>
                                        <p:cTn id="7" dur="1" fill="hold">
                                          <p:stCondLst>
                                            <p:cond delay="499"/>
                                          </p:stCondLst>
                                        </p:cTn>
                                        <p:tgtEl>
                                          <p:spTgt spid="13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5"/>
                                        </p:tgtEl>
                                        <p:attrNameLst>
                                          <p:attrName>style.visibility</p:attrName>
                                        </p:attrNameLst>
                                      </p:cBhvr>
                                      <p:to>
                                        <p:strVal val="visible"/>
                                      </p:to>
                                    </p:set>
                                    <p:animEffect transition="in" filter="wipe(down)">
                                      <p:cBhvr>
                                        <p:cTn id="12" dur="500"/>
                                        <p:tgtEl>
                                          <p:spTgt spid="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16"/>
                                        </p:tgtEl>
                                        <p:attrNameLst>
                                          <p:attrName>style.visibility</p:attrName>
                                        </p:attrNameLst>
                                      </p:cBhvr>
                                      <p:to>
                                        <p:strVal val="visible"/>
                                      </p:to>
                                    </p:set>
                                    <p:animEffect transition="in" filter="wipe(up)">
                                      <p:cBhvr>
                                        <p:cTn id="17" dur="500"/>
                                        <p:tgtEl>
                                          <p:spTgt spid="116"/>
                                        </p:tgtEl>
                                      </p:cBhvr>
                                    </p:animEffect>
                                  </p:childTnLst>
                                </p:cTn>
                              </p:par>
                              <p:par>
                                <p:cTn id="18" presetID="22" presetClass="entr" presetSubtype="1" fill="hold"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up)">
                                      <p:cBhvr>
                                        <p:cTn id="20" dur="500"/>
                                        <p:tgtEl>
                                          <p:spTgt spid="4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1" fill="hold" nodeType="clickEffect">
                                  <p:stCondLst>
                                    <p:cond delay="0"/>
                                  </p:stCondLst>
                                  <p:childTnLst>
                                    <p:animEffect transition="out" filter="wipe(up)">
                                      <p:cBhvr>
                                        <p:cTn id="24" dur="500"/>
                                        <p:tgtEl>
                                          <p:spTgt spid="118"/>
                                        </p:tgtEl>
                                      </p:cBhvr>
                                    </p:animEffect>
                                    <p:set>
                                      <p:cBhvr>
                                        <p:cTn id="25" dur="1" fill="hold">
                                          <p:stCondLst>
                                            <p:cond delay="499"/>
                                          </p:stCondLst>
                                        </p:cTn>
                                        <p:tgtEl>
                                          <p:spTgt spid="1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6" grpId="0" animBg="1"/>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Traditional service pattern</a:t>
            </a:r>
          </a:p>
        </p:txBody>
      </p:sp>
      <p:sp>
        <p:nvSpPr>
          <p:cNvPr id="3" name="Rectangle 2"/>
          <p:cNvSpPr/>
          <p:nvPr/>
        </p:nvSpPr>
        <p:spPr bwMode="auto">
          <a:xfrm>
            <a:off x="5257800" y="5577723"/>
            <a:ext cx="6203776" cy="87599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Queues                                                	   Storage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75452" y="5632123"/>
            <a:ext cx="780190" cy="78019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98391" y="780470"/>
            <a:ext cx="840578" cy="840578"/>
          </a:xfrm>
          <a:prstGeom prst="rect">
            <a:avLst/>
          </a:prstGeom>
        </p:spPr>
      </p:pic>
      <p:grpSp>
        <p:nvGrpSpPr>
          <p:cNvPr id="7" name="Group 6"/>
          <p:cNvGrpSpPr/>
          <p:nvPr/>
        </p:nvGrpSpPr>
        <p:grpSpPr>
          <a:xfrm>
            <a:off x="5607922" y="1940228"/>
            <a:ext cx="5853654" cy="875996"/>
            <a:chOff x="3246437" y="2183594"/>
            <a:chExt cx="5854401" cy="876108"/>
          </a:xfrm>
        </p:grpSpPr>
        <p:sp>
          <p:nvSpPr>
            <p:cNvPr id="8" name="Rectangle 7"/>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Front-end</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(stateless</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web)</a:t>
              </a:r>
            </a:p>
          </p:txBody>
        </p:sp>
        <p:pic>
          <p:nvPicPr>
            <p:cNvPr id="9" name="Pictur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73381" y="2221625"/>
              <a:ext cx="780290" cy="780290"/>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85584" y="2221625"/>
              <a:ext cx="780290" cy="780290"/>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90547" y="2221625"/>
              <a:ext cx="780290" cy="780290"/>
            </a:xfrm>
            <a:prstGeom prst="rect">
              <a:avLst/>
            </a:prstGeom>
          </p:spPr>
        </p:pic>
      </p:grpSp>
      <p:cxnSp>
        <p:nvCxnSpPr>
          <p:cNvPr id="12" name="Straight Arrow Connector 11"/>
          <p:cNvCxnSpPr>
            <a:endCxn id="9" idx="0"/>
          </p:cNvCxnSpPr>
          <p:nvPr/>
        </p:nvCxnSpPr>
        <p:spPr>
          <a:xfrm flipH="1">
            <a:off x="7224805" y="1656150"/>
            <a:ext cx="1226787" cy="32210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01315" y="5653706"/>
            <a:ext cx="780190" cy="780190"/>
          </a:xfrm>
          <a:prstGeom prst="rect">
            <a:avLst/>
          </a:prstGeom>
        </p:spPr>
      </p:pic>
      <p:grpSp>
        <p:nvGrpSpPr>
          <p:cNvPr id="14" name="Group 13"/>
          <p:cNvGrpSpPr/>
          <p:nvPr/>
        </p:nvGrpSpPr>
        <p:grpSpPr>
          <a:xfrm>
            <a:off x="5607922" y="3626079"/>
            <a:ext cx="5853654" cy="875996"/>
            <a:chOff x="3246437" y="3869660"/>
            <a:chExt cx="5854401" cy="876108"/>
          </a:xfrm>
        </p:grpSpPr>
        <p:sp>
          <p:nvSpPr>
            <p:cNvPr id="15" name="Rectangle 14"/>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Stateless</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middle-tier</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compute</a:t>
              </a:r>
            </a:p>
          </p:txBody>
        </p:sp>
        <p:pic>
          <p:nvPicPr>
            <p:cNvPr id="16" name="Picture 1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40268" y="3917569"/>
              <a:ext cx="780290" cy="780290"/>
            </a:xfrm>
            <a:prstGeom prst="rect">
              <a:avLst/>
            </a:prstGeom>
          </p:spPr>
        </p:pic>
        <p:pic>
          <p:nvPicPr>
            <p:cNvPr id="17" name="Pictur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783492" y="3917569"/>
              <a:ext cx="780290" cy="780290"/>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0547" y="3917569"/>
              <a:ext cx="780290" cy="780290"/>
            </a:xfrm>
            <a:prstGeom prst="rect">
              <a:avLst/>
            </a:prstGeom>
          </p:spPr>
        </p:pic>
      </p:grpSp>
      <p:cxnSp>
        <p:nvCxnSpPr>
          <p:cNvPr id="19" name="Straight Arrow Connector 18"/>
          <p:cNvCxnSpPr>
            <a:endCxn id="11" idx="0"/>
          </p:cNvCxnSpPr>
          <p:nvPr/>
        </p:nvCxnSpPr>
        <p:spPr>
          <a:xfrm>
            <a:off x="8841687" y="1656150"/>
            <a:ext cx="1099937" cy="32210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77870" y="1672298"/>
            <a:ext cx="5312" cy="35004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7207917" y="2720397"/>
            <a:ext cx="2742850" cy="991354"/>
            <a:chOff x="4846637" y="2963862"/>
            <a:chExt cx="2743200" cy="991481"/>
          </a:xfrm>
        </p:grpSpPr>
        <p:cxnSp>
          <p:nvCxnSpPr>
            <p:cNvPr id="22" name="Straight Arrow Connector 21"/>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5" name="Curved Connector 52"/>
          <p:cNvCxnSpPr/>
          <p:nvPr/>
        </p:nvCxnSpPr>
        <p:spPr>
          <a:xfrm rot="16200000" flipH="1">
            <a:off x="6932084" y="4849065"/>
            <a:ext cx="1199534" cy="409748"/>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6" name="Curved Connector 53"/>
          <p:cNvCxnSpPr/>
          <p:nvPr/>
        </p:nvCxnSpPr>
        <p:spPr>
          <a:xfrm rot="5400000" flipH="1" flipV="1">
            <a:off x="7223063" y="4758391"/>
            <a:ext cx="1589629" cy="201000"/>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27" name="Curved Connector 54"/>
          <p:cNvCxnSpPr>
            <a:stCxn id="9" idx="1"/>
            <a:endCxn id="4" idx="1"/>
          </p:cNvCxnSpPr>
          <p:nvPr/>
        </p:nvCxnSpPr>
        <p:spPr>
          <a:xfrm rot="10800000" flipV="1">
            <a:off x="6375452" y="2368348"/>
            <a:ext cx="459257" cy="3653869"/>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28" name="Curved Connector 55"/>
          <p:cNvCxnSpPr>
            <a:stCxn id="4" idx="0"/>
          </p:cNvCxnSpPr>
          <p:nvPr/>
        </p:nvCxnSpPr>
        <p:spPr>
          <a:xfrm rot="5400000" flipH="1" flipV="1">
            <a:off x="6316695" y="4862675"/>
            <a:ext cx="1218300" cy="320596"/>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29" name="Picture 28"/>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865816" y="5653706"/>
            <a:ext cx="780190" cy="780190"/>
          </a:xfrm>
          <a:prstGeom prst="rect">
            <a:avLst/>
          </a:prstGeom>
        </p:spPr>
      </p:pic>
      <p:pic>
        <p:nvPicPr>
          <p:cNvPr id="30" name="Picture 29"/>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789243" y="5653706"/>
            <a:ext cx="780190" cy="780190"/>
          </a:xfrm>
          <a:prstGeom prst="rect">
            <a:avLst/>
          </a:prstGeom>
        </p:spPr>
      </p:pic>
      <p:pic>
        <p:nvPicPr>
          <p:cNvPr id="31" name="Picture 30"/>
          <p:cNvPicPr>
            <a:picLocks noChangeAspect="1"/>
          </p:cNvPicPr>
          <p:nvPr/>
        </p:nvPicPr>
        <p:blipFill>
          <a:blip r:embed="rId7"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10673858" y="5647145"/>
            <a:ext cx="780190" cy="780190"/>
          </a:xfrm>
          <a:prstGeom prst="rect">
            <a:avLst/>
          </a:prstGeom>
        </p:spPr>
      </p:pic>
      <p:cxnSp>
        <p:nvCxnSpPr>
          <p:cNvPr id="32" name="Straight Arrow Connector 31"/>
          <p:cNvCxnSpPr/>
          <p:nvPr/>
        </p:nvCxnSpPr>
        <p:spPr>
          <a:xfrm>
            <a:off x="7581791" y="4363214"/>
            <a:ext cx="1457178" cy="1290492"/>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8626373" y="4417989"/>
            <a:ext cx="1357116" cy="1229156"/>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10560290" y="4601901"/>
            <a:ext cx="1447615" cy="875996"/>
            <a:chOff x="8439044" y="4841586"/>
            <a:chExt cx="1447800" cy="876108"/>
          </a:xfrm>
        </p:grpSpPr>
        <p:sp>
          <p:nvSpPr>
            <p:cNvPr id="35" name="Rectangle 34"/>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Cache</a:t>
              </a:r>
            </a:p>
          </p:txBody>
        </p:sp>
        <p:pic>
          <p:nvPicPr>
            <p:cNvPr id="36" name="Picture 3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30353" y="4889495"/>
              <a:ext cx="780290" cy="780290"/>
            </a:xfrm>
            <a:prstGeom prst="rect">
              <a:avLst/>
            </a:prstGeom>
          </p:spPr>
        </p:pic>
      </p:grpSp>
      <p:sp>
        <p:nvSpPr>
          <p:cNvPr id="37" name="Content Placeholder 6"/>
          <p:cNvSpPr txBox="1">
            <a:spLocks/>
          </p:cNvSpPr>
          <p:nvPr/>
        </p:nvSpPr>
        <p:spPr>
          <a:xfrm>
            <a:off x="553269" y="1629222"/>
            <a:ext cx="4998624" cy="499184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32594"/>
            <a:r>
              <a:rPr lang="en-US" dirty="0"/>
              <a:t>Scale – Partition storage</a:t>
            </a:r>
          </a:p>
          <a:p>
            <a:pPr marL="342900" lvl="1" indent="-342900" defTabSz="932594"/>
            <a:endParaRPr lang="en-US" dirty="0"/>
          </a:p>
          <a:p>
            <a:pPr marL="342900" lvl="1" indent="-342900" defTabSz="932594"/>
            <a:r>
              <a:rPr lang="en-US" dirty="0"/>
              <a:t>Reliability – Use queues</a:t>
            </a:r>
          </a:p>
          <a:p>
            <a:pPr marL="342900" lvl="1" indent="-342900" defTabSz="932594"/>
            <a:endParaRPr lang="en-US" dirty="0"/>
          </a:p>
          <a:p>
            <a:pPr marL="342900" lvl="1" indent="-342900" defTabSz="932594"/>
            <a:r>
              <a:rPr lang="en-US" dirty="0"/>
              <a:t>Latency – Use caches</a:t>
            </a:r>
          </a:p>
          <a:p>
            <a:pPr marL="342900" lvl="1" indent="-342900" defTabSz="932594"/>
            <a:endParaRPr lang="en-US" dirty="0"/>
          </a:p>
          <a:p>
            <a:pPr marL="342900" lvl="1" indent="-342900" defTabSz="932594"/>
            <a:r>
              <a:rPr lang="en-US" dirty="0"/>
              <a:t>State consistency – Manage tx</a:t>
            </a:r>
          </a:p>
          <a:p>
            <a:endParaRPr lang="en-US" sz="2400" dirty="0">
              <a:solidFill>
                <a:schemeClr val="tx1"/>
              </a:solidFill>
              <a:latin typeface="Segoe UI"/>
            </a:endParaRPr>
          </a:p>
        </p:txBody>
      </p:sp>
      <p:cxnSp>
        <p:nvCxnSpPr>
          <p:cNvPr id="38" name="Straight Arrow Connector 37"/>
          <p:cNvCxnSpPr/>
          <p:nvPr/>
        </p:nvCxnSpPr>
        <p:spPr>
          <a:xfrm>
            <a:off x="9722801" y="4413822"/>
            <a:ext cx="1282911" cy="12069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8164682" y="1509662"/>
            <a:ext cx="874287" cy="253329"/>
          </a:xfrm>
          <a:prstGeom prst="rect">
            <a:avLst/>
          </a:prstGeom>
          <a:noFill/>
          <a:ln>
            <a:noFill/>
          </a:ln>
        </p:spPr>
        <p:txBody>
          <a:bodyPr wrap="none" lIns="0" tIns="27428" rIns="0" bIns="0" rtlCol="0">
            <a:noAutofit/>
          </a:bodyPr>
          <a:lstStyle/>
          <a:p>
            <a:pPr algn="ctr">
              <a:lnSpc>
                <a:spcPts val="800"/>
              </a:lnSpc>
            </a:pPr>
            <a:r>
              <a:rPr lang="en-US" sz="1000" dirty="0">
                <a:ea typeface="Arial Unicode MS" panose="020B0604020202020204" pitchFamily="34" charset="-128"/>
                <a:cs typeface="Segoe UI" panose="020B0502040204020203" pitchFamily="34" charset="0"/>
              </a:rPr>
              <a:t>Load Balancer</a:t>
            </a:r>
          </a:p>
        </p:txBody>
      </p:sp>
      <p:sp>
        <p:nvSpPr>
          <p:cNvPr id="40" name="Rectangle 39"/>
          <p:cNvSpPr/>
          <p:nvPr/>
        </p:nvSpPr>
        <p:spPr>
          <a:xfrm>
            <a:off x="857218" y="5303236"/>
            <a:ext cx="4855141" cy="1077080"/>
          </a:xfrm>
          <a:prstGeom prst="rect">
            <a:avLst/>
          </a:prstGeom>
        </p:spPr>
        <p:txBody>
          <a:bodyPr wrap="square">
            <a:spAutoFit/>
          </a:bodyPr>
          <a:lstStyle/>
          <a:p>
            <a:r>
              <a:rPr lang="en-US" sz="3200" dirty="0">
                <a:solidFill>
                  <a:schemeClr val="tx2"/>
                </a:solidFill>
                <a:latin typeface="+mj-lt"/>
              </a:rPr>
              <a:t>Many moving parts managed differently</a:t>
            </a:r>
          </a:p>
        </p:txBody>
      </p:sp>
    </p:spTree>
    <p:extLst>
      <p:ext uri="{BB962C8B-B14F-4D97-AF65-F5344CB8AC3E}">
        <p14:creationId xmlns:p14="http://schemas.microsoft.com/office/powerpoint/2010/main" val="3962928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7">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7">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4364272"/>
          </a:xfrm>
        </p:spPr>
        <p:txBody>
          <a:bodyPr/>
          <a:lstStyle/>
          <a:p>
            <a:pPr marL="0" indent="0">
              <a:buNone/>
            </a:pPr>
            <a:r>
              <a:rPr lang="en-US" dirty="0"/>
              <a:t>Familiar and fast</a:t>
            </a:r>
            <a:endParaRPr lang="en-US" sz="1050" dirty="0">
              <a:solidFill>
                <a:schemeClr val="tx1"/>
              </a:solidFill>
            </a:endParaRPr>
          </a:p>
          <a:p>
            <a:pPr marL="342900" lvl="1" indent="-342900"/>
            <a:r>
              <a:rPr lang="en-US" dirty="0"/>
              <a:t>Leverage existing skills in languages, frameworks, etc.</a:t>
            </a:r>
          </a:p>
          <a:p>
            <a:pPr marL="342900" lvl="1" indent="-342900"/>
            <a:r>
              <a:rPr lang="en-US" dirty="0"/>
              <a:t>Easily add versioning, SSO, monitoring, etc.</a:t>
            </a:r>
          </a:p>
          <a:p>
            <a:pPr marL="342900" lvl="1" indent="-342900"/>
            <a:r>
              <a:rPr lang="en-US" dirty="0"/>
              <a:t>Gallery contains common building blocks/templates</a:t>
            </a:r>
          </a:p>
          <a:p>
            <a:pPr marL="0" indent="0">
              <a:buNone/>
            </a:pPr>
            <a:r>
              <a:rPr lang="en-US" dirty="0"/>
              <a:t>Enterprise grade</a:t>
            </a:r>
            <a:endParaRPr lang="en-US" sz="1050" dirty="0">
              <a:solidFill>
                <a:schemeClr val="tx1"/>
              </a:solidFill>
            </a:endParaRPr>
          </a:p>
          <a:p>
            <a:pPr marL="342900" lvl="1" indent="-342900"/>
            <a:r>
              <a:rPr lang="en-US" dirty="0"/>
              <a:t>Securely connect to on-premises resources with AD integration</a:t>
            </a:r>
          </a:p>
          <a:p>
            <a:pPr marL="342900" lvl="1" indent="-342900"/>
            <a:r>
              <a:rPr lang="en-US" dirty="0"/>
              <a:t>Compliance – ISO, SOC2, PCI</a:t>
            </a:r>
          </a:p>
          <a:p>
            <a:pPr marL="342900" lvl="1" indent="-342900"/>
            <a:r>
              <a:rPr lang="en-US" dirty="0"/>
              <a:t>Enterprise-level SLAs</a:t>
            </a:r>
          </a:p>
          <a:p>
            <a:pPr marL="0" indent="0">
              <a:buNone/>
            </a:pPr>
            <a:r>
              <a:rPr lang="en-US" dirty="0"/>
              <a:t>Global scale</a:t>
            </a:r>
          </a:p>
          <a:p>
            <a:pPr marL="342900" lvl="1" indent="-342900"/>
            <a:r>
              <a:rPr lang="en-US" dirty="0"/>
              <a:t>Auto scaling within and across different geographical regions</a:t>
            </a:r>
          </a:p>
        </p:txBody>
      </p:sp>
      <p:sp>
        <p:nvSpPr>
          <p:cNvPr id="2" name="Title 1"/>
          <p:cNvSpPr>
            <a:spLocks noGrp="1"/>
          </p:cNvSpPr>
          <p:nvPr>
            <p:ph type="title"/>
          </p:nvPr>
        </p:nvSpPr>
        <p:spPr/>
        <p:txBody>
          <a:bodyPr/>
          <a:lstStyle/>
          <a:p>
            <a:r>
              <a:rPr lang="en-US" dirty="0"/>
              <a:t>Overview</a:t>
            </a:r>
          </a:p>
        </p:txBody>
      </p:sp>
    </p:spTree>
    <p:extLst>
      <p:ext uri="{BB962C8B-B14F-4D97-AF65-F5344CB8AC3E}">
        <p14:creationId xmlns:p14="http://schemas.microsoft.com/office/powerpoint/2010/main" val="1510676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An alternative approach – </a:t>
            </a:r>
            <a:r>
              <a:rPr lang="en-US" dirty="0" err="1"/>
              <a:t>Stateful</a:t>
            </a:r>
            <a:r>
              <a:rPr lang="en-US" dirty="0"/>
              <a:t> services</a:t>
            </a:r>
          </a:p>
        </p:txBody>
      </p:sp>
      <p:sp>
        <p:nvSpPr>
          <p:cNvPr id="3" name="Rectangle 2"/>
          <p:cNvSpPr/>
          <p:nvPr/>
        </p:nvSpPr>
        <p:spPr bwMode="auto">
          <a:xfrm>
            <a:off x="6005583" y="3887877"/>
            <a:ext cx="5853654" cy="101293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Stateful</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middle-tier</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compute</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596053" y="1042269"/>
            <a:ext cx="840578" cy="840578"/>
          </a:xfrm>
          <a:prstGeom prst="rect">
            <a:avLst/>
          </a:prstGeom>
        </p:spPr>
      </p:pic>
      <p:grpSp>
        <p:nvGrpSpPr>
          <p:cNvPr id="6" name="Group 5"/>
          <p:cNvGrpSpPr/>
          <p:nvPr/>
        </p:nvGrpSpPr>
        <p:grpSpPr>
          <a:xfrm>
            <a:off x="6005583" y="2202027"/>
            <a:ext cx="5853654" cy="875996"/>
            <a:chOff x="3246437" y="2183594"/>
            <a:chExt cx="5854401" cy="876108"/>
          </a:xfrm>
        </p:grpSpPr>
        <p:sp>
          <p:nvSpPr>
            <p:cNvPr id="7" name="Rectangle 6"/>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0" tIns="34966" rIns="34966" bIns="69930" numCol="1" spcCol="0" rtlCol="0" fromWordArt="0" anchor="ctr" anchorCtr="0" forceAA="0" compatLnSpc="1">
              <a:prstTxWarp prst="textNoShape">
                <a:avLst/>
              </a:prstTxWarp>
              <a:noAutofit/>
            </a:bodyPr>
            <a:lstStyle/>
            <a:p>
              <a:pPr defTabSz="699054" fontAlgn="base">
                <a:spcBef>
                  <a:spcPct val="0"/>
                </a:spcBef>
                <a:spcAft>
                  <a:spcPct val="0"/>
                </a:spcAft>
              </a:pPr>
              <a:r>
                <a:rPr lang="en-US" sz="1377" spc="-38" dirty="0">
                  <a:solidFill>
                    <a:schemeClr val="tx1"/>
                  </a:solidFill>
                  <a:ea typeface="Segoe UI" pitchFamily="34" charset="0"/>
                  <a:cs typeface="Segoe UI" pitchFamily="34" charset="0"/>
                </a:rPr>
                <a:t>Front-end</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(stateless</a:t>
              </a:r>
            </a:p>
            <a:p>
              <a:pPr defTabSz="699054" fontAlgn="base">
                <a:spcBef>
                  <a:spcPct val="0"/>
                </a:spcBef>
                <a:spcAft>
                  <a:spcPct val="0"/>
                </a:spcAft>
              </a:pPr>
              <a:r>
                <a:rPr lang="en-US" sz="1377" spc="-38" dirty="0">
                  <a:solidFill>
                    <a:schemeClr val="tx1"/>
                  </a:solidFill>
                  <a:ea typeface="Segoe UI" pitchFamily="34" charset="0"/>
                  <a:cs typeface="Segoe UI" pitchFamily="34" charset="0"/>
                </a:rPr>
                <a:t>web)</a:t>
              </a:r>
            </a:p>
          </p:txBody>
        </p:sp>
        <p:pic>
          <p:nvPicPr>
            <p:cNvPr id="8" name="Pictur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3381" y="2221625"/>
              <a:ext cx="780290" cy="780290"/>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85584" y="2221625"/>
              <a:ext cx="780290" cy="780290"/>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90547" y="2221625"/>
              <a:ext cx="780290" cy="780290"/>
            </a:xfrm>
            <a:prstGeom prst="rect">
              <a:avLst/>
            </a:prstGeom>
          </p:spPr>
        </p:pic>
      </p:grpSp>
      <p:cxnSp>
        <p:nvCxnSpPr>
          <p:cNvPr id="11" name="Straight Arrow Connector 10"/>
          <p:cNvCxnSpPr>
            <a:endCxn id="8" idx="0"/>
          </p:cNvCxnSpPr>
          <p:nvPr/>
        </p:nvCxnSpPr>
        <p:spPr>
          <a:xfrm flipH="1">
            <a:off x="7622466" y="1917950"/>
            <a:ext cx="1226787" cy="32210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0" idx="0"/>
          </p:cNvCxnSpPr>
          <p:nvPr/>
        </p:nvCxnSpPr>
        <p:spPr>
          <a:xfrm>
            <a:off x="9239348" y="1917950"/>
            <a:ext cx="1099937" cy="32210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975532" y="1934098"/>
            <a:ext cx="5312" cy="35004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932409" y="2982196"/>
            <a:ext cx="0" cy="99135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7605579" y="2982196"/>
            <a:ext cx="0" cy="99135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10348429" y="2982196"/>
            <a:ext cx="0" cy="99135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8179375" y="6087710"/>
            <a:ext cx="654117" cy="654117"/>
          </a:xfrm>
          <a:prstGeom prst="rect">
            <a:avLst/>
          </a:prstGeom>
        </p:spPr>
      </p:pic>
      <p:pic>
        <p:nvPicPr>
          <p:cNvPr id="18" name="Picture 17"/>
          <p:cNvPicPr>
            <a:picLocks noChangeAspect="1"/>
          </p:cNvPicPr>
          <p:nvPr/>
        </p:nvPicPr>
        <p:blipFill>
          <a:blip r:embed="rId5" cstate="screen">
            <a:duotone>
              <a:schemeClr val="accent2">
                <a:shade val="45000"/>
                <a:satMod val="135000"/>
              </a:schemeClr>
              <a:prstClr val="white"/>
            </a:duotone>
            <a:extLst>
              <a:ext uri="{28A0092B-C50C-407E-A947-70E740481C1C}">
                <a14:useLocalDpi xmlns:a14="http://schemas.microsoft.com/office/drawing/2010/main"/>
              </a:ext>
            </a:extLst>
          </a:blip>
          <a:stretch>
            <a:fillRect/>
          </a:stretch>
        </p:blipFill>
        <p:spPr>
          <a:xfrm>
            <a:off x="9042721" y="6087710"/>
            <a:ext cx="654117" cy="654117"/>
          </a:xfrm>
          <a:prstGeom prst="rect">
            <a:avLst/>
          </a:prstGeom>
        </p:spPr>
      </p:pic>
      <p:sp>
        <p:nvSpPr>
          <p:cNvPr id="19" name="Right Arrow 40"/>
          <p:cNvSpPr/>
          <p:nvPr/>
        </p:nvSpPr>
        <p:spPr>
          <a:xfrm rot="5400000">
            <a:off x="8664904" y="4997545"/>
            <a:ext cx="535011" cy="540705"/>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446"/>
            <a:endParaRPr lang="en-US" sz="1377">
              <a:solidFill>
                <a:schemeClr val="tx1"/>
              </a:solidFill>
            </a:endParaRPr>
          </a:p>
        </p:txBody>
      </p:sp>
      <p:sp>
        <p:nvSpPr>
          <p:cNvPr id="20" name="TextBox 19"/>
          <p:cNvSpPr txBox="1"/>
          <p:nvPr/>
        </p:nvSpPr>
        <p:spPr>
          <a:xfrm>
            <a:off x="5870609" y="5515318"/>
            <a:ext cx="6291463" cy="572391"/>
          </a:xfrm>
          <a:prstGeom prst="rect">
            <a:avLst/>
          </a:prstGeom>
          <a:noFill/>
        </p:spPr>
        <p:txBody>
          <a:bodyPr wrap="square" lIns="182857" tIns="146285" rIns="182857" bIns="146285" rtlCol="0">
            <a:spAutoFit/>
          </a:bodyPr>
          <a:lstStyle/>
          <a:p>
            <a:pPr>
              <a:lnSpc>
                <a:spcPct val="90000"/>
              </a:lnSpc>
              <a:spcAft>
                <a:spcPts val="600"/>
              </a:spcAft>
            </a:pPr>
            <a:r>
              <a:rPr lang="en-US" sz="2000" dirty="0"/>
              <a:t>Data stores used for analytics and disaster recovery</a:t>
            </a:r>
          </a:p>
        </p:txBody>
      </p:sp>
      <p:sp>
        <p:nvSpPr>
          <p:cNvPr id="21" name="Content Placeholder 6"/>
          <p:cNvSpPr txBox="1">
            <a:spLocks/>
          </p:cNvSpPr>
          <p:nvPr/>
        </p:nvSpPr>
        <p:spPr>
          <a:xfrm>
            <a:off x="429361" y="1794001"/>
            <a:ext cx="5627156" cy="518093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tx1"/>
                </a:solidFill>
                <a:latin typeface="Segoe UI"/>
              </a:rPr>
              <a:t>Latency – App state </a:t>
            </a:r>
            <a:br>
              <a:rPr lang="en-US" sz="2400" dirty="0">
                <a:solidFill>
                  <a:schemeClr val="tx1"/>
                </a:solidFill>
                <a:latin typeface="Segoe UI"/>
              </a:rPr>
            </a:br>
            <a:r>
              <a:rPr lang="en-US" sz="2400" dirty="0">
                <a:solidFill>
                  <a:schemeClr val="tx2"/>
                </a:solidFill>
                <a:latin typeface="Segoe UI Semibold" panose="020B0702040204020203" pitchFamily="34" charset="0"/>
                <a:cs typeface="Segoe UI Semibold" panose="020B0702040204020203" pitchFamily="34" charset="0"/>
              </a:rPr>
              <a:t>is in the compute tier</a:t>
            </a:r>
          </a:p>
          <a:p>
            <a:endParaRPr lang="en-US" sz="2400" dirty="0">
              <a:solidFill>
                <a:schemeClr val="tx1"/>
              </a:solidFill>
              <a:latin typeface="Segoe UI"/>
            </a:endParaRPr>
          </a:p>
          <a:p>
            <a:r>
              <a:rPr lang="en-US" sz="2400" dirty="0">
                <a:solidFill>
                  <a:schemeClr val="tx1"/>
                </a:solidFill>
                <a:latin typeface="Segoe UI"/>
              </a:rPr>
              <a:t>Scale – First class partition support</a:t>
            </a:r>
          </a:p>
          <a:p>
            <a:endParaRPr lang="en-US" sz="2400" dirty="0">
              <a:solidFill>
                <a:schemeClr val="tx1"/>
              </a:solidFill>
              <a:latin typeface="Segoe UI"/>
            </a:endParaRPr>
          </a:p>
          <a:p>
            <a:r>
              <a:rPr lang="en-US" sz="2400" dirty="0">
                <a:solidFill>
                  <a:schemeClr val="tx1"/>
                </a:solidFill>
                <a:latin typeface="Segoe UI"/>
              </a:rPr>
              <a:t>Reliability – Inbuilt in platform</a:t>
            </a:r>
          </a:p>
          <a:p>
            <a:endParaRPr lang="en-US" sz="2400" dirty="0">
              <a:solidFill>
                <a:schemeClr val="tx1"/>
              </a:solidFill>
              <a:latin typeface="Segoe UI"/>
            </a:endParaRPr>
          </a:p>
          <a:p>
            <a:r>
              <a:rPr lang="en-US" sz="2400" dirty="0">
                <a:solidFill>
                  <a:schemeClr val="tx1"/>
                </a:solidFill>
                <a:latin typeface="Segoe UI"/>
              </a:rPr>
              <a:t>State consistency – Built-in transactions</a:t>
            </a:r>
          </a:p>
          <a:p>
            <a:endParaRPr lang="en-US" sz="2400" dirty="0">
              <a:solidFill>
                <a:schemeClr val="tx1"/>
              </a:solidFill>
              <a:latin typeface="Segoe UI"/>
            </a:endParaRPr>
          </a:p>
          <a:p>
            <a:pPr marL="0" indent="0">
              <a:buNone/>
            </a:pPr>
            <a:endParaRPr lang="en-US" sz="2400" dirty="0">
              <a:solidFill>
                <a:schemeClr val="tx1"/>
              </a:solidFill>
              <a:latin typeface="Segoe UI"/>
            </a:endParaRPr>
          </a:p>
        </p:txBody>
      </p:sp>
      <p:sp>
        <p:nvSpPr>
          <p:cNvPr id="22" name="TextBox 21"/>
          <p:cNvSpPr txBox="1"/>
          <p:nvPr/>
        </p:nvSpPr>
        <p:spPr>
          <a:xfrm>
            <a:off x="8562343" y="1771462"/>
            <a:ext cx="874287" cy="253329"/>
          </a:xfrm>
          <a:prstGeom prst="rect">
            <a:avLst/>
          </a:prstGeom>
          <a:noFill/>
          <a:ln>
            <a:noFill/>
          </a:ln>
        </p:spPr>
        <p:txBody>
          <a:bodyPr wrap="none" lIns="0" tIns="27428" rIns="0" bIns="0" rtlCol="0">
            <a:noAutofit/>
          </a:bodyPr>
          <a:lstStyle/>
          <a:p>
            <a:pPr algn="ctr">
              <a:lnSpc>
                <a:spcPts val="800"/>
              </a:lnSpc>
            </a:pPr>
            <a:r>
              <a:rPr lang="en-US" sz="1000" dirty="0">
                <a:ea typeface="Arial Unicode MS" panose="020B0604020202020204" pitchFamily="34" charset="-128"/>
                <a:cs typeface="Segoe UI" panose="020B0502040204020203" pitchFamily="34" charset="0"/>
              </a:rPr>
              <a:t>Load Balancer</a:t>
            </a:r>
          </a:p>
        </p:txBody>
      </p:sp>
      <p:pic>
        <p:nvPicPr>
          <p:cNvPr id="23" name="Picture 22"/>
          <p:cNvPicPr>
            <a:picLocks noChangeAspect="1"/>
          </p:cNvPicPr>
          <p:nvPr/>
        </p:nvPicPr>
        <p:blipFill>
          <a:blip r:embed="rId6"/>
          <a:stretch>
            <a:fillRect/>
          </a:stretch>
        </p:blipFill>
        <p:spPr>
          <a:xfrm>
            <a:off x="7120106" y="3971279"/>
            <a:ext cx="883525" cy="715235"/>
          </a:xfrm>
          <a:prstGeom prst="rect">
            <a:avLst/>
          </a:prstGeom>
        </p:spPr>
      </p:pic>
      <p:pic>
        <p:nvPicPr>
          <p:cNvPr id="24" name="Picture 23"/>
          <p:cNvPicPr>
            <a:picLocks noChangeAspect="1"/>
          </p:cNvPicPr>
          <p:nvPr/>
        </p:nvPicPr>
        <p:blipFill>
          <a:blip r:embed="rId6"/>
          <a:stretch>
            <a:fillRect/>
          </a:stretch>
        </p:blipFill>
        <p:spPr>
          <a:xfrm>
            <a:off x="7257478" y="4048644"/>
            <a:ext cx="883525" cy="715235"/>
          </a:xfrm>
          <a:prstGeom prst="rect">
            <a:avLst/>
          </a:prstGeom>
        </p:spPr>
      </p:pic>
      <p:pic>
        <p:nvPicPr>
          <p:cNvPr id="25" name="Picture 24"/>
          <p:cNvPicPr>
            <a:picLocks noChangeAspect="1"/>
          </p:cNvPicPr>
          <p:nvPr/>
        </p:nvPicPr>
        <p:blipFill>
          <a:blip r:embed="rId6"/>
          <a:stretch>
            <a:fillRect/>
          </a:stretch>
        </p:blipFill>
        <p:spPr>
          <a:xfrm>
            <a:off x="7394851" y="4123739"/>
            <a:ext cx="883525" cy="715235"/>
          </a:xfrm>
          <a:prstGeom prst="rect">
            <a:avLst/>
          </a:prstGeom>
        </p:spPr>
      </p:pic>
      <p:pic>
        <p:nvPicPr>
          <p:cNvPr id="26" name="Picture 25"/>
          <p:cNvPicPr>
            <a:picLocks noChangeAspect="1"/>
          </p:cNvPicPr>
          <p:nvPr/>
        </p:nvPicPr>
        <p:blipFill>
          <a:blip r:embed="rId6"/>
          <a:stretch>
            <a:fillRect/>
          </a:stretch>
        </p:blipFill>
        <p:spPr>
          <a:xfrm>
            <a:off x="8486254" y="3972669"/>
            <a:ext cx="883525" cy="715235"/>
          </a:xfrm>
          <a:prstGeom prst="rect">
            <a:avLst/>
          </a:prstGeom>
        </p:spPr>
      </p:pic>
      <p:pic>
        <p:nvPicPr>
          <p:cNvPr id="27" name="Picture 26"/>
          <p:cNvPicPr>
            <a:picLocks noChangeAspect="1"/>
          </p:cNvPicPr>
          <p:nvPr/>
        </p:nvPicPr>
        <p:blipFill>
          <a:blip r:embed="rId6"/>
          <a:stretch>
            <a:fillRect/>
          </a:stretch>
        </p:blipFill>
        <p:spPr>
          <a:xfrm>
            <a:off x="8623627" y="4050034"/>
            <a:ext cx="883525" cy="715235"/>
          </a:xfrm>
          <a:prstGeom prst="rect">
            <a:avLst/>
          </a:prstGeom>
        </p:spPr>
      </p:pic>
      <p:pic>
        <p:nvPicPr>
          <p:cNvPr id="28" name="Picture 27"/>
          <p:cNvPicPr>
            <a:picLocks noChangeAspect="1"/>
          </p:cNvPicPr>
          <p:nvPr/>
        </p:nvPicPr>
        <p:blipFill>
          <a:blip r:embed="rId6"/>
          <a:stretch>
            <a:fillRect/>
          </a:stretch>
        </p:blipFill>
        <p:spPr>
          <a:xfrm>
            <a:off x="8760999" y="4125129"/>
            <a:ext cx="883525" cy="715235"/>
          </a:xfrm>
          <a:prstGeom prst="rect">
            <a:avLst/>
          </a:prstGeom>
        </p:spPr>
      </p:pic>
      <p:pic>
        <p:nvPicPr>
          <p:cNvPr id="29" name="Picture 28"/>
          <p:cNvPicPr>
            <a:picLocks noChangeAspect="1"/>
          </p:cNvPicPr>
          <p:nvPr/>
        </p:nvPicPr>
        <p:blipFill>
          <a:blip r:embed="rId6"/>
          <a:stretch>
            <a:fillRect/>
          </a:stretch>
        </p:blipFill>
        <p:spPr>
          <a:xfrm>
            <a:off x="9852403" y="3972669"/>
            <a:ext cx="883525" cy="715235"/>
          </a:xfrm>
          <a:prstGeom prst="rect">
            <a:avLst/>
          </a:prstGeom>
        </p:spPr>
      </p:pic>
      <p:pic>
        <p:nvPicPr>
          <p:cNvPr id="30" name="Picture 29"/>
          <p:cNvPicPr>
            <a:picLocks noChangeAspect="1"/>
          </p:cNvPicPr>
          <p:nvPr/>
        </p:nvPicPr>
        <p:blipFill>
          <a:blip r:embed="rId6"/>
          <a:stretch>
            <a:fillRect/>
          </a:stretch>
        </p:blipFill>
        <p:spPr>
          <a:xfrm>
            <a:off x="9989776" y="4050034"/>
            <a:ext cx="883525" cy="715235"/>
          </a:xfrm>
          <a:prstGeom prst="rect">
            <a:avLst/>
          </a:prstGeom>
        </p:spPr>
      </p:pic>
      <p:pic>
        <p:nvPicPr>
          <p:cNvPr id="31" name="Picture 30"/>
          <p:cNvPicPr>
            <a:picLocks noChangeAspect="1"/>
          </p:cNvPicPr>
          <p:nvPr/>
        </p:nvPicPr>
        <p:blipFill>
          <a:blip r:embed="rId6"/>
          <a:stretch>
            <a:fillRect/>
          </a:stretch>
        </p:blipFill>
        <p:spPr>
          <a:xfrm>
            <a:off x="10127148" y="4125129"/>
            <a:ext cx="883525" cy="715235"/>
          </a:xfrm>
          <a:prstGeom prst="rect">
            <a:avLst/>
          </a:prstGeom>
        </p:spPr>
      </p:pic>
      <p:sp>
        <p:nvSpPr>
          <p:cNvPr id="32" name="Rectangle 31"/>
          <p:cNvSpPr/>
          <p:nvPr/>
        </p:nvSpPr>
        <p:spPr>
          <a:xfrm>
            <a:off x="768682" y="5515318"/>
            <a:ext cx="4945459" cy="1077080"/>
          </a:xfrm>
          <a:prstGeom prst="rect">
            <a:avLst/>
          </a:prstGeom>
        </p:spPr>
        <p:txBody>
          <a:bodyPr wrap="square">
            <a:spAutoFit/>
          </a:bodyPr>
          <a:lstStyle/>
          <a:p>
            <a:r>
              <a:rPr lang="en-US" sz="3200" dirty="0">
                <a:solidFill>
                  <a:schemeClr val="tx2"/>
                </a:solidFill>
                <a:latin typeface="+mj-lt"/>
              </a:rPr>
              <a:t>Simplify design, reduce complexity and errors</a:t>
            </a:r>
          </a:p>
        </p:txBody>
      </p:sp>
    </p:spTree>
    <p:extLst>
      <p:ext uri="{BB962C8B-B14F-4D97-AF65-F5344CB8AC3E}">
        <p14:creationId xmlns:p14="http://schemas.microsoft.com/office/powerpoint/2010/main" val="112767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32" grpId="0"/>
    </p:bldLst>
  </p:timing>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3"/>
          <p:cNvSpPr txBox="1">
            <a:spLocks/>
          </p:cNvSpPr>
          <p:nvPr/>
        </p:nvSpPr>
        <p:spPr>
          <a:xfrm>
            <a:off x="517310" y="1212851"/>
            <a:ext cx="11702551" cy="5123403"/>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3200" dirty="0">
                <a:solidFill>
                  <a:schemeClr val="tx2"/>
                </a:solidFill>
              </a:rPr>
              <a:t>Stateless Services</a:t>
            </a:r>
          </a:p>
          <a:p>
            <a:pPr marL="342900" lvl="1" indent="-342900"/>
            <a:r>
              <a:rPr lang="en-US" sz="2000" dirty="0"/>
              <a:t>State persisted to external storage, such as Azure DBs </a:t>
            </a:r>
          </a:p>
          <a:p>
            <a:pPr marL="342900" lvl="1" indent="-342900"/>
            <a:r>
              <a:rPr lang="en-US" sz="2000" dirty="0"/>
              <a:t>Existing web (ASP.NET) and worker role applications</a:t>
            </a:r>
          </a:p>
          <a:p>
            <a:pPr marL="0" indent="0">
              <a:lnSpc>
                <a:spcPct val="114000"/>
              </a:lnSpc>
              <a:buNone/>
            </a:pPr>
            <a:r>
              <a:rPr lang="en-US" sz="3200" dirty="0">
                <a:solidFill>
                  <a:schemeClr val="tx2"/>
                </a:solidFill>
              </a:rPr>
              <a:t>Stateful Services</a:t>
            </a:r>
          </a:p>
          <a:p>
            <a:pPr marL="342900" lvl="1" indent="-342900">
              <a:defRPr/>
            </a:pPr>
            <a:r>
              <a:rPr lang="en-US" sz="2000" dirty="0"/>
              <a:t>Reliability of state through replication and local persistence</a:t>
            </a:r>
          </a:p>
          <a:p>
            <a:pPr marL="342900" lvl="1" indent="-342900">
              <a:defRPr/>
            </a:pPr>
            <a:r>
              <a:rPr lang="en-US" sz="2000" dirty="0"/>
              <a:t>Lowers latency</a:t>
            </a:r>
          </a:p>
          <a:p>
            <a:pPr marL="342900" lvl="1" indent="-342900">
              <a:defRPr/>
            </a:pPr>
            <a:r>
              <a:rPr lang="en-US" sz="2000" dirty="0"/>
              <a:t>Reduces complexity in traditional three tier architectures</a:t>
            </a:r>
          </a:p>
          <a:p>
            <a:pPr marL="0" indent="0">
              <a:lnSpc>
                <a:spcPct val="114000"/>
              </a:lnSpc>
              <a:buNone/>
            </a:pPr>
            <a:r>
              <a:rPr lang="en-US" sz="3200" dirty="0">
                <a:solidFill>
                  <a:schemeClr val="tx2"/>
                </a:solidFill>
              </a:rPr>
              <a:t>Supports applications using other frameworks</a:t>
            </a:r>
          </a:p>
          <a:p>
            <a:pPr marL="342900" lvl="1" indent="-342900">
              <a:defRPr/>
            </a:pPr>
            <a:r>
              <a:rPr lang="en-US" sz="2000" dirty="0"/>
              <a:t>Node.js, Java VMs, any EXE</a:t>
            </a:r>
          </a:p>
        </p:txBody>
      </p:sp>
      <p:sp>
        <p:nvSpPr>
          <p:cNvPr id="10" name="Title 9"/>
          <p:cNvSpPr>
            <a:spLocks noGrp="1"/>
          </p:cNvSpPr>
          <p:nvPr>
            <p:ph type="title"/>
          </p:nvPr>
        </p:nvSpPr>
        <p:spPr/>
        <p:txBody>
          <a:bodyPr/>
          <a:lstStyle/>
          <a:p>
            <a:r>
              <a:rPr lang="en-US" dirty="0"/>
              <a:t>Writing microservices with Service Fabric</a:t>
            </a:r>
          </a:p>
        </p:txBody>
      </p:sp>
    </p:spTree>
    <p:extLst>
      <p:ext uri="{BB962C8B-B14F-4D97-AF65-F5344CB8AC3E}">
        <p14:creationId xmlns:p14="http://schemas.microsoft.com/office/powerpoint/2010/main" val="1057943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Stateful microservice</a:t>
            </a:r>
          </a:p>
        </p:txBody>
      </p:sp>
      <p:pic>
        <p:nvPicPr>
          <p:cNvPr id="3" name="Picture 2"/>
          <p:cNvPicPr>
            <a:picLocks noChangeAspect="1"/>
          </p:cNvPicPr>
          <p:nvPr/>
        </p:nvPicPr>
        <p:blipFill>
          <a:blip r:embed="rId3"/>
          <a:stretch>
            <a:fillRect/>
          </a:stretch>
        </p:blipFill>
        <p:spPr>
          <a:xfrm>
            <a:off x="584362" y="2352692"/>
            <a:ext cx="2752374" cy="3104754"/>
          </a:xfrm>
          <a:prstGeom prst="rect">
            <a:avLst/>
          </a:prstGeom>
        </p:spPr>
      </p:pic>
      <p:sp>
        <p:nvSpPr>
          <p:cNvPr id="4" name="Oval 3"/>
          <p:cNvSpPr/>
          <p:nvPr/>
        </p:nvSpPr>
        <p:spPr bwMode="auto">
          <a:xfrm>
            <a:off x="5249700" y="1626880"/>
            <a:ext cx="5904309" cy="4041056"/>
          </a:xfrm>
          <a:prstGeom prst="ellipse">
            <a:avLst/>
          </a:prstGeom>
          <a:noFill/>
          <a:ln w="38100">
            <a:solidFill>
              <a:schemeClr val="bg2">
                <a:lumMod val="20000"/>
                <a:lumOff val="80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solidFill>
                <a:schemeClr val="tx1"/>
              </a:solidFill>
              <a:latin typeface="Segoe UI"/>
              <a:ea typeface="Segoe UI" pitchFamily="34" charset="0"/>
              <a:cs typeface="Segoe UI" pitchFamily="34" charset="0"/>
            </a:endParaRPr>
          </a:p>
        </p:txBody>
      </p:sp>
      <p:pic>
        <p:nvPicPr>
          <p:cNvPr id="6" name="Picture 5"/>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4561158" y="1189155"/>
            <a:ext cx="2741804" cy="2950613"/>
          </a:xfrm>
          <a:prstGeom prst="rect">
            <a:avLst/>
          </a:prstGeom>
        </p:spPr>
      </p:pic>
      <p:pic>
        <p:nvPicPr>
          <p:cNvPr id="7" name="Picture 6"/>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4561158" y="2930964"/>
            <a:ext cx="2741804" cy="2950613"/>
          </a:xfrm>
          <a:prstGeom prst="rect">
            <a:avLst/>
          </a:prstGeom>
        </p:spPr>
      </p:pic>
      <p:pic>
        <p:nvPicPr>
          <p:cNvPr id="8" name="Picture 7"/>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9542225" y="1274089"/>
            <a:ext cx="2741804" cy="2950613"/>
          </a:xfrm>
          <a:prstGeom prst="rect">
            <a:avLst/>
          </a:prstGeom>
        </p:spPr>
      </p:pic>
      <p:pic>
        <p:nvPicPr>
          <p:cNvPr id="9" name="Picture 8"/>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9542225" y="2992032"/>
            <a:ext cx="2741804" cy="2950613"/>
          </a:xfrm>
          <a:prstGeom prst="rect">
            <a:avLst/>
          </a:prstGeom>
        </p:spPr>
      </p:pic>
      <p:pic>
        <p:nvPicPr>
          <p:cNvPr id="10" name="Picture 9"/>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988967" y="-83681"/>
            <a:ext cx="2741804" cy="2950613"/>
          </a:xfrm>
          <a:prstGeom prst="rect">
            <a:avLst/>
          </a:prstGeom>
        </p:spPr>
      </p:pic>
      <p:pic>
        <p:nvPicPr>
          <p:cNvPr id="11" name="Picture 10"/>
          <p:cNvPicPr>
            <a:picLocks noChangeAspect="1"/>
          </p:cNvPicPr>
          <p:nvPr/>
        </p:nvPicPr>
        <p:blipFill>
          <a:blip r:embed="rId4" cstate="screen">
            <a:lum bright="70000" contrast="-70000"/>
            <a:extLst>
              <a:ext uri="{28A0092B-C50C-407E-A947-70E740481C1C}">
                <a14:useLocalDpi xmlns:a14="http://schemas.microsoft.com/office/drawing/2010/main"/>
              </a:ext>
            </a:extLst>
          </a:blip>
          <a:stretch>
            <a:fillRect/>
          </a:stretch>
        </p:blipFill>
        <p:spPr>
          <a:xfrm>
            <a:off x="6988967" y="4360093"/>
            <a:ext cx="2741804" cy="2950613"/>
          </a:xfrm>
          <a:prstGeom prst="rect">
            <a:avLst/>
          </a:prstGeom>
        </p:spPr>
      </p:pic>
      <p:sp>
        <p:nvSpPr>
          <p:cNvPr id="12" name="Hexagon 11"/>
          <p:cNvSpPr/>
          <p:nvPr/>
        </p:nvSpPr>
        <p:spPr bwMode="auto">
          <a:xfrm>
            <a:off x="2182931" y="3822243"/>
            <a:ext cx="390771" cy="325033"/>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13" name="Hexagon 12"/>
          <p:cNvSpPr/>
          <p:nvPr/>
        </p:nvSpPr>
        <p:spPr bwMode="auto">
          <a:xfrm>
            <a:off x="2197244" y="4778130"/>
            <a:ext cx="390771" cy="325033"/>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14" name="Hexagon 13"/>
          <p:cNvSpPr/>
          <p:nvPr/>
        </p:nvSpPr>
        <p:spPr bwMode="auto">
          <a:xfrm>
            <a:off x="2197244" y="3800384"/>
            <a:ext cx="390771" cy="325033"/>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15" name="Hexagon 14"/>
          <p:cNvSpPr/>
          <p:nvPr/>
        </p:nvSpPr>
        <p:spPr bwMode="auto">
          <a:xfrm>
            <a:off x="2206888" y="4781696"/>
            <a:ext cx="390771" cy="325033"/>
          </a:xfrm>
          <a:prstGeom prst="hexagon">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16" name="TextBox 15"/>
          <p:cNvSpPr txBox="1"/>
          <p:nvPr/>
        </p:nvSpPr>
        <p:spPr>
          <a:xfrm>
            <a:off x="630099" y="1505171"/>
            <a:ext cx="2066343" cy="960140"/>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dirty="0">
                <a:latin typeface="Segoe UI"/>
              </a:rPr>
              <a:t>Application Package</a:t>
            </a:r>
          </a:p>
        </p:txBody>
      </p:sp>
      <p:sp>
        <p:nvSpPr>
          <p:cNvPr id="17" name="Hexagon 16"/>
          <p:cNvSpPr/>
          <p:nvPr/>
        </p:nvSpPr>
        <p:spPr bwMode="auto">
          <a:xfrm>
            <a:off x="1559844" y="3795747"/>
            <a:ext cx="390771" cy="325033"/>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grpSp>
        <p:nvGrpSpPr>
          <p:cNvPr id="18" name="Group 17"/>
          <p:cNvGrpSpPr/>
          <p:nvPr/>
        </p:nvGrpSpPr>
        <p:grpSpPr>
          <a:xfrm>
            <a:off x="1561386" y="3717980"/>
            <a:ext cx="390771" cy="516999"/>
            <a:chOff x="913929" y="2513723"/>
            <a:chExt cx="390821" cy="517065"/>
          </a:xfrm>
        </p:grpSpPr>
        <p:sp>
          <p:nvSpPr>
            <p:cNvPr id="19" name="Hexagon 18"/>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20" name="TextBox 19"/>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P</a:t>
              </a:r>
            </a:p>
          </p:txBody>
        </p:sp>
      </p:grpSp>
      <p:grpSp>
        <p:nvGrpSpPr>
          <p:cNvPr id="21" name="Group 20"/>
          <p:cNvGrpSpPr/>
          <p:nvPr/>
        </p:nvGrpSpPr>
        <p:grpSpPr>
          <a:xfrm>
            <a:off x="1559845" y="3714929"/>
            <a:ext cx="390771" cy="516999"/>
            <a:chOff x="913929" y="2513723"/>
            <a:chExt cx="390821" cy="517065"/>
          </a:xfrm>
        </p:grpSpPr>
        <p:sp>
          <p:nvSpPr>
            <p:cNvPr id="22" name="Hexagon 21"/>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23" name="TextBox 22"/>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S</a:t>
              </a:r>
            </a:p>
          </p:txBody>
        </p:sp>
      </p:grpSp>
      <p:grpSp>
        <p:nvGrpSpPr>
          <p:cNvPr id="24" name="Group 23"/>
          <p:cNvGrpSpPr/>
          <p:nvPr/>
        </p:nvGrpSpPr>
        <p:grpSpPr>
          <a:xfrm>
            <a:off x="1559845" y="3707701"/>
            <a:ext cx="390771" cy="516999"/>
            <a:chOff x="913929" y="2513723"/>
            <a:chExt cx="390821" cy="517065"/>
          </a:xfrm>
        </p:grpSpPr>
        <p:sp>
          <p:nvSpPr>
            <p:cNvPr id="25" name="Hexagon 24"/>
            <p:cNvSpPr/>
            <p:nvPr/>
          </p:nvSpPr>
          <p:spPr bwMode="auto">
            <a:xfrm>
              <a:off x="913929" y="2609719"/>
              <a:ext cx="390821" cy="325074"/>
            </a:xfrm>
            <a:prstGeom prst="hexagon">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26" name="TextBox 25"/>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S</a:t>
              </a:r>
            </a:p>
          </p:txBody>
        </p:sp>
      </p:grpSp>
      <p:sp>
        <p:nvSpPr>
          <p:cNvPr id="27" name="Freeform 58"/>
          <p:cNvSpPr>
            <a:spLocks/>
          </p:cNvSpPr>
          <p:nvPr/>
        </p:nvSpPr>
        <p:spPr bwMode="auto">
          <a:xfrm flipH="1" flipV="1">
            <a:off x="7588869" y="1413236"/>
            <a:ext cx="2320673" cy="468979"/>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43369">
              <a:defRPr/>
            </a:pPr>
            <a:endParaRPr lang="en-US" sz="2448" kern="0">
              <a:latin typeface="Segoe UI"/>
            </a:endParaRPr>
          </a:p>
        </p:txBody>
      </p:sp>
      <p:sp>
        <p:nvSpPr>
          <p:cNvPr id="28" name="Freeform 58"/>
          <p:cNvSpPr>
            <a:spLocks/>
          </p:cNvSpPr>
          <p:nvPr/>
        </p:nvSpPr>
        <p:spPr bwMode="auto">
          <a:xfrm flipV="1">
            <a:off x="5494676" y="1413239"/>
            <a:ext cx="2094194" cy="468979"/>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43369">
              <a:defRPr/>
            </a:pPr>
            <a:endParaRPr lang="en-US" sz="2448" kern="0">
              <a:latin typeface="Segoe UI"/>
            </a:endParaRPr>
          </a:p>
        </p:txBody>
      </p:sp>
      <p:sp>
        <p:nvSpPr>
          <p:cNvPr id="29" name="TextBox 28"/>
          <p:cNvSpPr txBox="1"/>
          <p:nvPr/>
        </p:nvSpPr>
        <p:spPr>
          <a:xfrm>
            <a:off x="6654339" y="3388070"/>
            <a:ext cx="1371425" cy="516999"/>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replication</a:t>
            </a:r>
          </a:p>
        </p:txBody>
      </p:sp>
      <p:sp>
        <p:nvSpPr>
          <p:cNvPr id="30" name="TextBox 29"/>
          <p:cNvSpPr txBox="1"/>
          <p:nvPr/>
        </p:nvSpPr>
        <p:spPr>
          <a:xfrm>
            <a:off x="8714404" y="3331831"/>
            <a:ext cx="1371425" cy="516999"/>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replication</a:t>
            </a:r>
          </a:p>
        </p:txBody>
      </p:sp>
      <p:sp>
        <p:nvSpPr>
          <p:cNvPr id="31" name="Hexagon 30"/>
          <p:cNvSpPr/>
          <p:nvPr/>
        </p:nvSpPr>
        <p:spPr bwMode="auto">
          <a:xfrm>
            <a:off x="1501685" y="4781696"/>
            <a:ext cx="390771" cy="325033"/>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grpSp>
        <p:nvGrpSpPr>
          <p:cNvPr id="32" name="Group 31"/>
          <p:cNvGrpSpPr/>
          <p:nvPr/>
        </p:nvGrpSpPr>
        <p:grpSpPr>
          <a:xfrm>
            <a:off x="1508843" y="4685713"/>
            <a:ext cx="390771" cy="516999"/>
            <a:chOff x="913929" y="2513723"/>
            <a:chExt cx="390821" cy="517065"/>
          </a:xfrm>
        </p:grpSpPr>
        <p:sp>
          <p:nvSpPr>
            <p:cNvPr id="33" name="Hexagon 32"/>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34" name="TextBox 33"/>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P</a:t>
              </a:r>
            </a:p>
          </p:txBody>
        </p:sp>
      </p:grpSp>
      <p:grpSp>
        <p:nvGrpSpPr>
          <p:cNvPr id="35" name="Group 34"/>
          <p:cNvGrpSpPr/>
          <p:nvPr/>
        </p:nvGrpSpPr>
        <p:grpSpPr>
          <a:xfrm>
            <a:off x="1508842" y="4682148"/>
            <a:ext cx="390771" cy="516999"/>
            <a:chOff x="913929" y="2513723"/>
            <a:chExt cx="390821" cy="517065"/>
          </a:xfrm>
        </p:grpSpPr>
        <p:sp>
          <p:nvSpPr>
            <p:cNvPr id="36" name="Hexagon 35"/>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37" name="TextBox 36"/>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S</a:t>
              </a:r>
            </a:p>
          </p:txBody>
        </p:sp>
      </p:grpSp>
      <p:grpSp>
        <p:nvGrpSpPr>
          <p:cNvPr id="38" name="Group 37"/>
          <p:cNvGrpSpPr/>
          <p:nvPr/>
        </p:nvGrpSpPr>
        <p:grpSpPr>
          <a:xfrm>
            <a:off x="1511718" y="4685200"/>
            <a:ext cx="390771" cy="516999"/>
            <a:chOff x="913929" y="2513723"/>
            <a:chExt cx="390821" cy="517065"/>
          </a:xfrm>
        </p:grpSpPr>
        <p:sp>
          <p:nvSpPr>
            <p:cNvPr id="39" name="Hexagon 38"/>
            <p:cNvSpPr/>
            <p:nvPr/>
          </p:nvSpPr>
          <p:spPr bwMode="auto">
            <a:xfrm>
              <a:off x="913929" y="2609719"/>
              <a:ext cx="390821" cy="325074"/>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90" bIns="34290" rtlCol="0" anchor="b" anchorCtr="0"/>
            <a:lstStyle/>
            <a:p>
              <a:pPr algn="ctr" defTabSz="932313">
                <a:defRPr/>
              </a:pPr>
              <a:endParaRPr lang="en-US" sz="800" dirty="0">
                <a:solidFill>
                  <a:schemeClr val="tx1"/>
                </a:solidFill>
                <a:latin typeface="Segoe UI"/>
                <a:ea typeface="Segoe UI" pitchFamily="34" charset="0"/>
                <a:cs typeface="Segoe UI" pitchFamily="34" charset="0"/>
              </a:endParaRPr>
            </a:p>
          </p:txBody>
        </p:sp>
        <p:sp>
          <p:nvSpPr>
            <p:cNvPr id="40" name="TextBox 39"/>
            <p:cNvSpPr txBox="1"/>
            <p:nvPr/>
          </p:nvSpPr>
          <p:spPr>
            <a:xfrm>
              <a:off x="913929" y="2513723"/>
              <a:ext cx="304800" cy="517065"/>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1600" dirty="0">
                  <a:latin typeface="Segoe UI"/>
                </a:rPr>
                <a:t>S</a:t>
              </a:r>
            </a:p>
          </p:txBody>
        </p:sp>
      </p:grpSp>
      <p:sp>
        <p:nvSpPr>
          <p:cNvPr id="41" name="Freeform 58"/>
          <p:cNvSpPr>
            <a:spLocks/>
          </p:cNvSpPr>
          <p:nvPr/>
        </p:nvSpPr>
        <p:spPr bwMode="auto">
          <a:xfrm rot="20274532" flipH="1">
            <a:off x="7102748" y="3893850"/>
            <a:ext cx="3218737" cy="468979"/>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43369">
              <a:defRPr/>
            </a:pPr>
            <a:endParaRPr lang="en-US" sz="2448" kern="0">
              <a:latin typeface="Segoe UI"/>
            </a:endParaRPr>
          </a:p>
        </p:txBody>
      </p:sp>
      <p:sp>
        <p:nvSpPr>
          <p:cNvPr id="42" name="Freeform 59"/>
          <p:cNvSpPr>
            <a:spLocks/>
          </p:cNvSpPr>
          <p:nvPr/>
        </p:nvSpPr>
        <p:spPr bwMode="auto">
          <a:xfrm rot="20274532">
            <a:off x="6546436" y="3963370"/>
            <a:ext cx="438478" cy="468979"/>
          </a:xfrm>
          <a:custGeom>
            <a:avLst/>
            <a:gdLst/>
            <a:ahLst/>
            <a:cxnLst>
              <a:cxn ang="0">
                <a:pos x="1104" y="1296"/>
              </a:cxn>
              <a:cxn ang="0">
                <a:pos x="864" y="480"/>
              </a:cxn>
              <a:cxn ang="0">
                <a:pos x="0" y="0"/>
              </a:cxn>
            </a:cxnLst>
            <a:rect l="0" t="0" r="r" b="b"/>
            <a:pathLst>
              <a:path w="1104" h="1296">
                <a:moveTo>
                  <a:pt x="1104" y="1296"/>
                </a:moveTo>
                <a:cubicBezTo>
                  <a:pt x="1076" y="996"/>
                  <a:pt x="1048" y="696"/>
                  <a:pt x="864" y="480"/>
                </a:cubicBezTo>
                <a:cubicBezTo>
                  <a:pt x="680" y="264"/>
                  <a:pt x="340" y="132"/>
                  <a:pt x="0" y="0"/>
                </a:cubicBezTo>
              </a:path>
            </a:pathLst>
          </a:custGeom>
          <a:noFill/>
          <a:ln w="19050" cap="flat" cmpd="sng">
            <a:solidFill>
              <a:srgbClr val="FFC000"/>
            </a:solidFill>
            <a:prstDash val="solid"/>
            <a:round/>
            <a:headEnd type="none" w="med" len="med"/>
            <a:tailEnd type="stealth" w="lg" len="lg"/>
          </a:ln>
          <a:effectLst/>
        </p:spPr>
        <p:txBody>
          <a:bodyPr wrap="square">
            <a:spAutoFit/>
          </a:bodyPr>
          <a:lstStyle/>
          <a:p>
            <a:pPr defTabSz="1243369">
              <a:defRPr/>
            </a:pPr>
            <a:endParaRPr lang="en-US" sz="2448" kern="0">
              <a:latin typeface="Segoe UI"/>
            </a:endParaRPr>
          </a:p>
        </p:txBody>
      </p:sp>
    </p:spTree>
    <p:extLst>
      <p:ext uri="{BB962C8B-B14F-4D97-AF65-F5344CB8AC3E}">
        <p14:creationId xmlns:p14="http://schemas.microsoft.com/office/powerpoint/2010/main" val="2133757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42" presetClass="path" presetSubtype="0" accel="50000" decel="50000" fill="hold" grpId="0" nodeType="withEffect">
                                  <p:stCondLst>
                                    <p:cond delay="0"/>
                                  </p:stCondLst>
                                  <p:childTnLst>
                                    <p:animMotion origin="layout" path="M 2.2313E-6 2.28779E-6 L 0.22772 -0.19179 " pathEditMode="relative" rAng="0" ptsTypes="AA">
                                      <p:cBhvr>
                                        <p:cTn id="34" dur="2000" fill="hold"/>
                                        <p:tgtEl>
                                          <p:spTgt spid="12"/>
                                        </p:tgtEl>
                                        <p:attrNameLst>
                                          <p:attrName>ppt_x</p:attrName>
                                          <p:attrName>ppt_y</p:attrName>
                                        </p:attrNameLst>
                                      </p:cBhvr>
                                      <p:rCtr x="11386" y="-9601"/>
                                    </p:animMotion>
                                  </p:childTnLst>
                                </p:cTn>
                              </p:par>
                              <p:par>
                                <p:cTn id="35" presetID="42" presetClass="path" presetSubtype="0" accel="50000" decel="50000" fill="hold" grpId="0" nodeType="withEffect">
                                  <p:stCondLst>
                                    <p:cond delay="0"/>
                                  </p:stCondLst>
                                  <p:childTnLst>
                                    <p:animMotion origin="layout" path="M 3.3929E-6 4.22152E-7 L 0.67526 -0.08511 " pathEditMode="relative" rAng="0" ptsTypes="AA">
                                      <p:cBhvr>
                                        <p:cTn id="36" dur="2000" fill="hold"/>
                                        <p:tgtEl>
                                          <p:spTgt spid="13"/>
                                        </p:tgtEl>
                                        <p:attrNameLst>
                                          <p:attrName>ppt_x</p:attrName>
                                          <p:attrName>ppt_y</p:attrName>
                                        </p:attrNameLst>
                                      </p:cBhvr>
                                      <p:rCtr x="33763" y="-4267"/>
                                    </p:animMotion>
                                  </p:childTnLst>
                                </p:cTn>
                              </p:par>
                              <p:par>
                                <p:cTn id="37" presetID="42" presetClass="path" presetSubtype="0" accel="50000" decel="50000" fill="hold" nodeType="withEffect">
                                  <p:stCondLst>
                                    <p:cond delay="0"/>
                                  </p:stCondLst>
                                  <p:childTnLst>
                                    <p:animMotion origin="layout" path="M 2.8772E-6 -2.89605E-6 L 0.46898 -0.39264 " pathEditMode="relative" rAng="0" ptsTypes="AA">
                                      <p:cBhvr>
                                        <p:cTn id="38" dur="2000" fill="hold"/>
                                        <p:tgtEl>
                                          <p:spTgt spid="18"/>
                                        </p:tgtEl>
                                        <p:attrNameLst>
                                          <p:attrName>ppt_x</p:attrName>
                                          <p:attrName>ppt_y</p:attrName>
                                        </p:attrNameLst>
                                      </p:cBhvr>
                                      <p:rCtr x="23449" y="-19632"/>
                                    </p:animMotion>
                                  </p:childTnLst>
                                </p:cTn>
                              </p:par>
                              <p:par>
                                <p:cTn id="39" presetID="42" presetClass="path" presetSubtype="0" accel="50000" decel="50000" fill="hold" nodeType="withEffect">
                                  <p:stCondLst>
                                    <p:cond delay="0"/>
                                  </p:stCondLst>
                                  <p:childTnLst>
                                    <p:animMotion origin="layout" path="M 0.00472 -0.00636 L 0.27776 0.04494 " pathEditMode="relative" rAng="0" ptsTypes="AA">
                                      <p:cBhvr>
                                        <p:cTn id="40" dur="2000" fill="hold"/>
                                        <p:tgtEl>
                                          <p:spTgt spid="21"/>
                                        </p:tgtEl>
                                        <p:attrNameLst>
                                          <p:attrName>ppt_x</p:attrName>
                                          <p:attrName>ppt_y</p:attrName>
                                        </p:attrNameLst>
                                      </p:cBhvr>
                                      <p:rCtr x="13646" y="2565"/>
                                    </p:animMotion>
                                  </p:childTnLst>
                                </p:cTn>
                              </p:par>
                              <p:par>
                                <p:cTn id="41" presetID="42" presetClass="path" presetSubtype="0" accel="50000" decel="50000" fill="hold" nodeType="withEffect">
                                  <p:stCondLst>
                                    <p:cond delay="0"/>
                                  </p:stCondLst>
                                  <p:childTnLst>
                                    <p:animMotion origin="layout" path="M 5.25913E-7 -4.15343E-6 L 0.67743 0.05674 " pathEditMode="relative" rAng="0" ptsTypes="AA">
                                      <p:cBhvr>
                                        <p:cTn id="42" dur="2000" fill="hold"/>
                                        <p:tgtEl>
                                          <p:spTgt spid="24"/>
                                        </p:tgtEl>
                                        <p:attrNameLst>
                                          <p:attrName>ppt_x</p:attrName>
                                          <p:attrName>ppt_y</p:attrName>
                                        </p:attrNameLst>
                                      </p:cBhvr>
                                      <p:rCtr x="33865" y="2837"/>
                                    </p:animMotion>
                                  </p:childTnLst>
                                </p:cTn>
                              </p:par>
                              <p:par>
                                <p:cTn id="43" presetID="42" presetClass="path" presetSubtype="0" accel="50000" decel="50000" fill="hold" nodeType="withEffect">
                                  <p:stCondLst>
                                    <p:cond delay="0"/>
                                  </p:stCondLst>
                                  <p:childTnLst>
                                    <p:animMotion origin="layout" path="M -4.71534E-6 -3.50431E-6 L 0.4732 0.10985 " pathEditMode="relative" rAng="0" ptsTypes="AA">
                                      <p:cBhvr>
                                        <p:cTn id="44" dur="2000" fill="hold"/>
                                        <p:tgtEl>
                                          <p:spTgt spid="32"/>
                                        </p:tgtEl>
                                        <p:attrNameLst>
                                          <p:attrName>ppt_x</p:attrName>
                                          <p:attrName>ppt_y</p:attrName>
                                        </p:attrNameLst>
                                      </p:cBhvr>
                                      <p:rCtr x="23653" y="5493"/>
                                    </p:animMotion>
                                  </p:childTnLst>
                                </p:cTn>
                              </p:par>
                              <p:par>
                                <p:cTn id="45" presetID="42" presetClass="path" presetSubtype="0" accel="50000" decel="50000" fill="hold" nodeType="withEffect">
                                  <p:stCondLst>
                                    <p:cond delay="0"/>
                                  </p:stCondLst>
                                  <p:childTnLst>
                                    <p:animMotion origin="layout" path="M -4.71534E-6 4.22152E-7 L 0.33227 -0.32842 " pathEditMode="relative" rAng="0" ptsTypes="AA">
                                      <p:cBhvr>
                                        <p:cTn id="46" dur="2000" fill="hold"/>
                                        <p:tgtEl>
                                          <p:spTgt spid="35"/>
                                        </p:tgtEl>
                                        <p:attrNameLst>
                                          <p:attrName>ppt_x</p:attrName>
                                          <p:attrName>ppt_y</p:attrName>
                                        </p:attrNameLst>
                                      </p:cBhvr>
                                      <p:rCtr x="16607" y="-16432"/>
                                    </p:animMotion>
                                  </p:childTnLst>
                                </p:cTn>
                              </p:par>
                              <p:par>
                                <p:cTn id="47" presetID="42" presetClass="path" presetSubtype="0" accel="50000" decel="50000" fill="hold" nodeType="withEffect">
                                  <p:stCondLst>
                                    <p:cond delay="0"/>
                                  </p:stCondLst>
                                  <p:childTnLst>
                                    <p:animMotion origin="layout" path="M 0.00128 0.00023 L 0.68267 -0.32864 " pathEditMode="relative" rAng="0" ptsTypes="AA">
                                      <p:cBhvr>
                                        <p:cTn id="48" dur="2000" fill="hold"/>
                                        <p:tgtEl>
                                          <p:spTgt spid="38"/>
                                        </p:tgtEl>
                                        <p:attrNameLst>
                                          <p:attrName>ppt_x</p:attrName>
                                          <p:attrName>ppt_y</p:attrName>
                                        </p:attrNameLst>
                                      </p:cBhvr>
                                      <p:rCtr x="34069" y="-16455"/>
                                    </p:animMotion>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5" grpId="0" animBg="1"/>
      <p:bldP spid="16" grpId="0"/>
      <p:bldP spid="17" grpId="0" animBg="1"/>
      <p:bldP spid="27" grpId="0" animBg="1"/>
      <p:bldP spid="28" grpId="0" animBg="1"/>
      <p:bldP spid="29" grpId="0"/>
      <p:bldP spid="30" grpId="0"/>
      <p:bldP spid="31" grpId="0" animBg="1"/>
      <p:bldP spid="41" grpId="0" animBg="1"/>
      <p:bldP spid="42"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9" y="1212851"/>
            <a:ext cx="10325278" cy="2400657"/>
          </a:xfrm>
        </p:spPr>
        <p:txBody>
          <a:bodyPr/>
          <a:lstStyle/>
          <a:p>
            <a:r>
              <a:rPr lang="en-US" dirty="0"/>
              <a:t>Services can be partitioned for scale-out</a:t>
            </a:r>
          </a:p>
          <a:p>
            <a:r>
              <a:rPr lang="en-US" dirty="0"/>
              <a:t>You can choose your own partitioning scheme</a:t>
            </a:r>
          </a:p>
          <a:p>
            <a:r>
              <a:rPr lang="en-US" dirty="0"/>
              <a:t>Service partitions are striped across machines in the cluster</a:t>
            </a:r>
          </a:p>
        </p:txBody>
      </p:sp>
      <p:sp>
        <p:nvSpPr>
          <p:cNvPr id="3" name="Title 2"/>
          <p:cNvSpPr>
            <a:spLocks noGrp="1"/>
          </p:cNvSpPr>
          <p:nvPr>
            <p:ph type="title"/>
          </p:nvPr>
        </p:nvSpPr>
        <p:spPr/>
        <p:txBody>
          <a:bodyPr/>
          <a:lstStyle/>
          <a:p>
            <a:r>
              <a:rPr lang="en-US" dirty="0"/>
              <a:t>Service partitioning</a:t>
            </a:r>
          </a:p>
        </p:txBody>
      </p:sp>
      <p:sp>
        <p:nvSpPr>
          <p:cNvPr id="30" name="Rounded Rectangle 5"/>
          <p:cNvSpPr/>
          <p:nvPr/>
        </p:nvSpPr>
        <p:spPr>
          <a:xfrm>
            <a:off x="8231565" y="3815876"/>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5</a:t>
            </a:r>
          </a:p>
        </p:txBody>
      </p:sp>
      <p:sp>
        <p:nvSpPr>
          <p:cNvPr id="31" name="Rounded Rectangle 6"/>
          <p:cNvSpPr/>
          <p:nvPr/>
        </p:nvSpPr>
        <p:spPr>
          <a:xfrm>
            <a:off x="6371112" y="3815876"/>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4</a:t>
            </a:r>
          </a:p>
        </p:txBody>
      </p:sp>
      <p:sp>
        <p:nvSpPr>
          <p:cNvPr id="32" name="Rounded Rectangle 7"/>
          <p:cNvSpPr/>
          <p:nvPr/>
        </p:nvSpPr>
        <p:spPr>
          <a:xfrm>
            <a:off x="4510660" y="3815876"/>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3</a:t>
            </a:r>
          </a:p>
        </p:txBody>
      </p:sp>
      <p:sp>
        <p:nvSpPr>
          <p:cNvPr id="33" name="Rounded Rectangle 8"/>
          <p:cNvSpPr/>
          <p:nvPr/>
        </p:nvSpPr>
        <p:spPr>
          <a:xfrm>
            <a:off x="10092019" y="3815876"/>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6</a:t>
            </a:r>
          </a:p>
        </p:txBody>
      </p:sp>
      <p:sp>
        <p:nvSpPr>
          <p:cNvPr id="34" name="Rounded Rectangle 9"/>
          <p:cNvSpPr/>
          <p:nvPr/>
        </p:nvSpPr>
        <p:spPr>
          <a:xfrm>
            <a:off x="2650206" y="3815876"/>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2</a:t>
            </a:r>
          </a:p>
        </p:txBody>
      </p:sp>
      <p:sp>
        <p:nvSpPr>
          <p:cNvPr id="35" name="Rounded Rectangle 10"/>
          <p:cNvSpPr/>
          <p:nvPr/>
        </p:nvSpPr>
        <p:spPr>
          <a:xfrm>
            <a:off x="763662" y="3802023"/>
            <a:ext cx="1532236" cy="2907327"/>
          </a:xfrm>
          <a:prstGeom prst="roundRect">
            <a:avLst/>
          </a:prstGeom>
          <a:solidFill>
            <a:schemeClr val="tx1"/>
          </a:solidFill>
          <a:ln w="9525" cap="flat" cmpd="sng" algn="ctr">
            <a:noFill/>
            <a:prstDash val="solid"/>
          </a:ln>
          <a:effectLst/>
        </p:spPr>
        <p:txBody>
          <a:bodyPr rtlCol="0" anchor="t"/>
          <a:lstStyle/>
          <a:p>
            <a:pPr algn="ctr" defTabSz="1243369">
              <a:defRPr/>
            </a:pPr>
            <a:r>
              <a:rPr lang="en-US" sz="2000" kern="0" dirty="0">
                <a:solidFill>
                  <a:srgbClr val="FFFFFF"/>
                </a:solidFill>
                <a:latin typeface="Segoe UI Light"/>
              </a:rPr>
              <a:t>Node 1</a:t>
            </a:r>
          </a:p>
        </p:txBody>
      </p:sp>
      <p:sp>
        <p:nvSpPr>
          <p:cNvPr id="36" name="Rectangle 35"/>
          <p:cNvSpPr/>
          <p:nvPr/>
        </p:nvSpPr>
        <p:spPr>
          <a:xfrm>
            <a:off x="2844897" y="4545216"/>
            <a:ext cx="1142854" cy="320339"/>
          </a:xfrm>
          <a:prstGeom prst="rect">
            <a:avLst/>
          </a:prstGeom>
          <a:solidFill>
            <a:schemeClr val="accent5"/>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P2</a:t>
            </a:r>
          </a:p>
        </p:txBody>
      </p:sp>
      <p:sp>
        <p:nvSpPr>
          <p:cNvPr id="37" name="Rectangle 36"/>
          <p:cNvSpPr/>
          <p:nvPr/>
        </p:nvSpPr>
        <p:spPr>
          <a:xfrm>
            <a:off x="4704586" y="5460869"/>
            <a:ext cx="1142854" cy="320339"/>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38" name="Rectangle 37"/>
          <p:cNvSpPr/>
          <p:nvPr/>
        </p:nvSpPr>
        <p:spPr>
          <a:xfrm>
            <a:off x="6535240" y="4549136"/>
            <a:ext cx="1142854" cy="320339"/>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39" name="Rectangle 38"/>
          <p:cNvSpPr/>
          <p:nvPr/>
        </p:nvSpPr>
        <p:spPr>
          <a:xfrm>
            <a:off x="2831852" y="5007245"/>
            <a:ext cx="1142854" cy="320339"/>
          </a:xfrm>
          <a:prstGeom prst="rect">
            <a:avLst/>
          </a:prstGeom>
          <a:solidFill>
            <a:schemeClr val="accent6"/>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40" name="Rectangle 39"/>
          <p:cNvSpPr/>
          <p:nvPr/>
        </p:nvSpPr>
        <p:spPr>
          <a:xfrm>
            <a:off x="969433" y="5460869"/>
            <a:ext cx="1142854" cy="320339"/>
          </a:xfrm>
          <a:prstGeom prst="rect">
            <a:avLst/>
          </a:prstGeom>
          <a:solidFill>
            <a:schemeClr val="accent1"/>
          </a:solidFill>
          <a:ln w="19050" cap="flat" cmpd="sng" algn="ctr">
            <a:solidFill>
              <a:schemeClr val="tx1"/>
            </a:solid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P4</a:t>
            </a:r>
          </a:p>
        </p:txBody>
      </p:sp>
      <p:sp>
        <p:nvSpPr>
          <p:cNvPr id="41" name="Rectangle 40"/>
          <p:cNvSpPr/>
          <p:nvPr/>
        </p:nvSpPr>
        <p:spPr>
          <a:xfrm>
            <a:off x="4702118" y="5007245"/>
            <a:ext cx="1142854" cy="320339"/>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42" name="Rectangle 41"/>
          <p:cNvSpPr/>
          <p:nvPr/>
        </p:nvSpPr>
        <p:spPr>
          <a:xfrm>
            <a:off x="4702118" y="4553621"/>
            <a:ext cx="1142854" cy="320339"/>
          </a:xfrm>
          <a:prstGeom prst="rect">
            <a:avLst/>
          </a:prstGeom>
          <a:solidFill>
            <a:schemeClr val="tx2"/>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P1</a:t>
            </a:r>
          </a:p>
        </p:txBody>
      </p:sp>
      <p:sp>
        <p:nvSpPr>
          <p:cNvPr id="43" name="Rectangle 42"/>
          <p:cNvSpPr/>
          <p:nvPr/>
        </p:nvSpPr>
        <p:spPr>
          <a:xfrm>
            <a:off x="2844897" y="5458080"/>
            <a:ext cx="1142854" cy="320339"/>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S</a:t>
            </a:r>
          </a:p>
        </p:txBody>
      </p:sp>
      <p:sp>
        <p:nvSpPr>
          <p:cNvPr id="44" name="Rectangle 43"/>
          <p:cNvSpPr/>
          <p:nvPr/>
        </p:nvSpPr>
        <p:spPr>
          <a:xfrm>
            <a:off x="6535240" y="5007245"/>
            <a:ext cx="1142854" cy="320339"/>
          </a:xfrm>
          <a:prstGeom prst="rect">
            <a:avLst/>
          </a:prstGeom>
          <a:solidFill>
            <a:schemeClr val="accent6"/>
          </a:solidFill>
          <a:ln w="19050" cap="flat" cmpd="sng" algn="ctr">
            <a:solidFill>
              <a:schemeClr val="tx1"/>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F79646">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P3</a:t>
            </a:r>
          </a:p>
        </p:txBody>
      </p:sp>
      <p:sp>
        <p:nvSpPr>
          <p:cNvPr id="45" name="Rectangle 44"/>
          <p:cNvSpPr/>
          <p:nvPr/>
        </p:nvSpPr>
        <p:spPr>
          <a:xfrm>
            <a:off x="969433" y="5007245"/>
            <a:ext cx="1142854" cy="320339"/>
          </a:xfrm>
          <a:prstGeom prst="rect">
            <a:avLst/>
          </a:prstGeom>
          <a:solidFill>
            <a:schemeClr val="accent5"/>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9BBB59">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
        <p:nvSpPr>
          <p:cNvPr id="46" name="Rectangle 45"/>
          <p:cNvSpPr/>
          <p:nvPr/>
        </p:nvSpPr>
        <p:spPr>
          <a:xfrm>
            <a:off x="6521721" y="5442565"/>
            <a:ext cx="1142854" cy="320339"/>
          </a:xfrm>
          <a:prstGeom prst="rect">
            <a:avLst/>
          </a:prstGeom>
          <a:solidFill>
            <a:schemeClr val="accent1"/>
          </a:solidFill>
          <a:ln w="9525" cap="flat" cmpd="sng" algn="ctr">
            <a:noFill/>
            <a:prstDash val="solid"/>
          </a:ln>
          <a:effectLst>
            <a:outerShdw blurRad="38100" dist="25400" dir="5400000" rotWithShape="0">
              <a:srgbClr val="000000">
                <a:alpha val="40000"/>
              </a:srgbClr>
            </a:outerShdw>
          </a:effectLst>
        </p:spPr>
        <p:txBody>
          <a:bodyPr rtlCol="0" anchor="ctr"/>
          <a:lstStyle/>
          <a:p>
            <a:pPr algn="ctr" defTabSz="1243369">
              <a:defRPr/>
            </a:pPr>
            <a:r>
              <a:rPr lang="en-US" sz="2448" kern="0" dirty="0">
                <a:solidFill>
                  <a:sysClr val="windowText" lastClr="000000"/>
                </a:solidFill>
                <a:latin typeface="Segoe UI Light"/>
              </a:rPr>
              <a:t>S</a:t>
            </a:r>
          </a:p>
        </p:txBody>
      </p:sp>
      <p:sp>
        <p:nvSpPr>
          <p:cNvPr id="47" name="Rectangle 46"/>
          <p:cNvSpPr/>
          <p:nvPr/>
        </p:nvSpPr>
        <p:spPr>
          <a:xfrm>
            <a:off x="957620" y="4545216"/>
            <a:ext cx="1144321" cy="328744"/>
          </a:xfrm>
          <a:prstGeom prst="rect">
            <a:avLst/>
          </a:prstGeom>
          <a:solidFill>
            <a:schemeClr val="tx2"/>
          </a:solidFill>
          <a:ln w="9525" cap="flat" cmpd="sng" algn="ctr">
            <a:no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rgbClr val="C0504D">
                <a:tint val="100000"/>
                <a:shade val="100000"/>
                <a:hueMod val="100000"/>
                <a:satMod val="100000"/>
              </a:srgbClr>
            </a:contourClr>
          </a:sp3d>
        </p:spPr>
        <p:txBody>
          <a:bodyPr rtlCol="0" anchor="ctr"/>
          <a:lstStyle/>
          <a:p>
            <a:pPr algn="ctr" defTabSz="1243369">
              <a:defRPr/>
            </a:pPr>
            <a:r>
              <a:rPr lang="en-US" sz="2448" kern="0" dirty="0">
                <a:solidFill>
                  <a:sysClr val="window" lastClr="FFFFFF"/>
                </a:solidFill>
                <a:latin typeface="Segoe UI Light"/>
              </a:rPr>
              <a:t>S</a:t>
            </a:r>
          </a:p>
        </p:txBody>
      </p:sp>
    </p:spTree>
    <p:extLst>
      <p:ext uri="{BB962C8B-B14F-4D97-AF65-F5344CB8AC3E}">
        <p14:creationId xmlns:p14="http://schemas.microsoft.com/office/powerpoint/2010/main" val="202309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500"/>
                                        <p:tgtEl>
                                          <p:spTgt spid="3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childTnLst>
                                </p:cTn>
                              </p:par>
                              <p:par>
                                <p:cTn id="22" presetID="10" presetClass="entr" presetSubtype="0" fill="hold" grpId="1"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fade">
                                      <p:cBhvr>
                                        <p:cTn id="24" dur="500"/>
                                        <p:tgtEl>
                                          <p:spTgt spid="41"/>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1"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1000"/>
                            </p:stCondLst>
                            <p:childTnLst>
                              <p:par>
                                <p:cTn id="36" presetID="10" presetClass="entr" presetSubtype="0" fill="hold" grpId="1"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par>
                          <p:cTn id="53" fill="hold">
                            <p:stCondLst>
                              <p:cond delay="500"/>
                            </p:stCondLst>
                            <p:childTnLst>
                              <p:par>
                                <p:cTn id="54" presetID="42" presetClass="path" presetSubtype="0" accel="50000" decel="50000" fill="hold" grpId="0" nodeType="afterEffect">
                                  <p:stCondLst>
                                    <p:cond delay="0"/>
                                  </p:stCondLst>
                                  <p:childTnLst>
                                    <p:animMotion origin="layout" path="M 9.82895E-7 4.67998E-6 L 0.30265 0.0034 " pathEditMode="relative" rAng="0" ptsTypes="AA">
                                      <p:cBhvr>
                                        <p:cTn id="55" dur="2000" fill="hold"/>
                                        <p:tgtEl>
                                          <p:spTgt spid="41"/>
                                        </p:tgtEl>
                                        <p:attrNameLst>
                                          <p:attrName>ppt_x</p:attrName>
                                          <p:attrName>ppt_y</p:attrName>
                                        </p:attrNameLst>
                                      </p:cBhvr>
                                      <p:rCtr x="15126" y="159"/>
                                    </p:animMotion>
                                  </p:childTnLst>
                                </p:cTn>
                              </p:par>
                              <p:par>
                                <p:cTn id="56" presetID="42" presetClass="path" presetSubtype="0" accel="50000" decel="50000" fill="hold" grpId="0" nodeType="withEffect">
                                  <p:stCondLst>
                                    <p:cond delay="0"/>
                                  </p:stCondLst>
                                  <p:childTnLst>
                                    <p:animMotion origin="layout" path="M -4.31453E-6 3.19564E-6 L -0.00026 -0.06491 " pathEditMode="relative" rAng="0" ptsTypes="AA">
                                      <p:cBhvr>
                                        <p:cTn id="57" dur="2000" fill="hold"/>
                                        <p:tgtEl>
                                          <p:spTgt spid="37"/>
                                        </p:tgtEl>
                                        <p:attrNameLst>
                                          <p:attrName>ppt_x</p:attrName>
                                          <p:attrName>ppt_y</p:attrName>
                                        </p:attrNameLst>
                                      </p:cBhvr>
                                      <p:rCtr x="102" y="-2928"/>
                                    </p:animMotion>
                                  </p:childTnLst>
                                </p:cTn>
                              </p:par>
                              <p:par>
                                <p:cTn id="58" presetID="42" presetClass="path" presetSubtype="0" accel="50000" decel="50000" fill="hold" grpId="0" nodeType="withEffect">
                                  <p:stCondLst>
                                    <p:cond delay="0"/>
                                  </p:stCondLst>
                                  <p:childTnLst>
                                    <p:animMotion origin="layout" path="M -3.27802E-6 -0.0025 L 0.30228 0.0009 " pathEditMode="relative" rAng="0" ptsTypes="AA">
                                      <p:cBhvr>
                                        <p:cTn id="59" dur="2000" fill="hold"/>
                                        <p:tgtEl>
                                          <p:spTgt spid="44"/>
                                        </p:tgtEl>
                                        <p:attrNameLst>
                                          <p:attrName>ppt_x</p:attrName>
                                          <p:attrName>ppt_y</p:attrName>
                                        </p:attrNameLst>
                                      </p:cBhvr>
                                      <p:rCtr x="15114" y="159"/>
                                    </p:animMotion>
                                  </p:childTnLst>
                                </p:cTn>
                              </p:par>
                              <p:par>
                                <p:cTn id="60" presetID="42" presetClass="path" presetSubtype="0" accel="50000" decel="50000" fill="hold" grpId="0" nodeType="withEffect">
                                  <p:stCondLst>
                                    <p:cond delay="0"/>
                                  </p:stCondLst>
                                  <p:childTnLst>
                                    <p:animMotion origin="layout" path="M -2.55297E-8 -2.87789E-6 L 0.452 -0.12891 " pathEditMode="relative" rAng="0" ptsTypes="AA">
                                      <p:cBhvr>
                                        <p:cTn id="61" dur="2000" fill="hold"/>
                                        <p:tgtEl>
                                          <p:spTgt spid="43"/>
                                        </p:tgtEl>
                                        <p:attrNameLst>
                                          <p:attrName>ppt_x</p:attrName>
                                          <p:attrName>ppt_y</p:attrName>
                                        </p:attrNameLst>
                                      </p:cBhvr>
                                      <p:rCtr x="22594" y="-6446"/>
                                    </p:animMotion>
                                  </p:childTnLst>
                                </p:cTn>
                              </p:par>
                              <p:par>
                                <p:cTn id="62" presetID="42" presetClass="path" presetSubtype="0" accel="50000" decel="50000" fill="hold" grpId="0" nodeType="withEffect">
                                  <p:stCondLst>
                                    <p:cond delay="0"/>
                                  </p:stCondLst>
                                  <p:childTnLst>
                                    <p:animMotion origin="layout" path="M 3.10186E-6 3.19564E-6 L 0.74981 -0.12937 " pathEditMode="relative" rAng="0" ptsTypes="AA">
                                      <p:cBhvr>
                                        <p:cTn id="63" dur="2000" fill="hold"/>
                                        <p:tgtEl>
                                          <p:spTgt spid="40"/>
                                        </p:tgtEl>
                                        <p:attrNameLst>
                                          <p:attrName>ppt_x</p:attrName>
                                          <p:attrName>ppt_y</p:attrName>
                                        </p:attrNameLst>
                                      </p:cBhvr>
                                      <p:rCtr x="37490" y="-6468"/>
                                    </p:animMotion>
                                  </p:childTnLst>
                                </p:cTn>
                              </p:par>
                              <p:par>
                                <p:cTn id="64" presetID="42" presetClass="path" presetSubtype="0" accel="50000" decel="50000" fill="hold" grpId="0" nodeType="withEffect">
                                  <p:stCondLst>
                                    <p:cond delay="0"/>
                                  </p:stCondLst>
                                  <p:childTnLst>
                                    <p:animMotion origin="layout" path="M -2.08833E-6 -3.24557E-6 L 0.00103 -0.06468 " pathEditMode="relative" rAng="0" ptsTypes="AA">
                                      <p:cBhvr>
                                        <p:cTn id="65" dur="2000" fill="hold"/>
                                        <p:tgtEl>
                                          <p:spTgt spid="46"/>
                                        </p:tgtEl>
                                        <p:attrNameLst>
                                          <p:attrName>ppt_x</p:attrName>
                                          <p:attrName>ppt_y</p:attrName>
                                        </p:attrNameLst>
                                      </p:cBhvr>
                                      <p:rCtr x="153" y="-295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3" grpId="0" animBg="1"/>
      <p:bldP spid="36" grpId="0" animBg="1"/>
      <p:bldP spid="37" grpId="0" animBg="1"/>
      <p:bldP spid="37" grpId="1" animBg="1"/>
      <p:bldP spid="38" grpId="0" animBg="1"/>
      <p:bldP spid="39" grpId="0" animBg="1"/>
      <p:bldP spid="40" grpId="0" animBg="1"/>
      <p:bldP spid="40" grpId="1" animBg="1"/>
      <p:bldP spid="41" grpId="0" animBg="1"/>
      <p:bldP spid="41" grpId="1" animBg="1"/>
      <p:bldP spid="42" grpId="0" animBg="1"/>
      <p:bldP spid="43" grpId="0" animBg="1"/>
      <p:bldP spid="43" grpId="1" animBg="1"/>
      <p:bldP spid="44" grpId="0" animBg="1"/>
      <p:bldP spid="44" grpId="1" animBg="1"/>
      <p:bldP spid="45" grpId="0" animBg="1"/>
      <p:bldP spid="46" grpId="0" animBg="1"/>
      <p:bldP spid="46" grpId="1" animBg="1"/>
      <p:bldP spid="47" grpId="0" animBg="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Service Fabric programming models</a:t>
            </a:r>
          </a:p>
        </p:txBody>
      </p:sp>
      <p:grpSp>
        <p:nvGrpSpPr>
          <p:cNvPr id="3" name="Group 99"/>
          <p:cNvGrpSpPr>
            <a:grpSpLocks/>
          </p:cNvGrpSpPr>
          <p:nvPr/>
        </p:nvGrpSpPr>
        <p:grpSpPr bwMode="auto">
          <a:xfrm>
            <a:off x="1777693" y="3830415"/>
            <a:ext cx="2303168" cy="2758976"/>
            <a:chOff x="2128279" y="4034335"/>
            <a:chExt cx="2303462" cy="2760199"/>
          </a:xfrm>
        </p:grpSpPr>
        <p:sp>
          <p:nvSpPr>
            <p:cNvPr id="4" name="TextBox 3"/>
            <p:cNvSpPr txBox="1"/>
            <p:nvPr/>
          </p:nvSpPr>
          <p:spPr>
            <a:xfrm>
              <a:off x="2637866" y="6249597"/>
              <a:ext cx="1284288" cy="544937"/>
            </a:xfrm>
            <a:prstGeom prst="rect">
              <a:avLst/>
            </a:prstGeom>
            <a:noFill/>
          </p:spPr>
          <p:txBody>
            <a:bodyPr lIns="182857" tIns="146285" rIns="182857" bIns="146285">
              <a:spAutoFit/>
            </a:bodyPr>
            <a:lstStyle/>
            <a:p>
              <a:pPr defTabSz="932649">
                <a:lnSpc>
                  <a:spcPct val="90000"/>
                </a:lnSpc>
                <a:spcAft>
                  <a:spcPts val="600"/>
                </a:spcAft>
                <a:defRPr/>
              </a:pPr>
              <a:r>
                <a:rPr lang="en-US" dirty="0"/>
                <a:t>Azure</a:t>
              </a:r>
              <a:endParaRPr lang="en-US" sz="2400" kern="0" dirty="0">
                <a:solidFill>
                  <a:schemeClr val="bg1"/>
                </a:solidFill>
                <a:latin typeface="Segoe UI"/>
                <a:ea typeface="MS PGothic" pitchFamily="34" charset="-128"/>
              </a:endParaRPr>
            </a:p>
          </p:txBody>
        </p:sp>
        <p:sp>
          <p:nvSpPr>
            <p:cNvPr id="6" name="Pentagon 101"/>
            <p:cNvSpPr/>
            <p:nvPr/>
          </p:nvSpPr>
          <p:spPr bwMode="auto">
            <a:xfrm rot="5400000">
              <a:off x="2809970" y="4006694"/>
              <a:ext cx="884517" cy="939800"/>
            </a:xfrm>
            <a:prstGeom prst="homePlate">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 name="Freeform 102"/>
            <p:cNvSpPr>
              <a:spLocks/>
            </p:cNvSpPr>
            <p:nvPr/>
          </p:nvSpPr>
          <p:spPr bwMode="auto">
            <a:xfrm>
              <a:off x="2128279" y="5039540"/>
              <a:ext cx="2303462" cy="1275164"/>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32649">
                <a:defRPr/>
              </a:pPr>
              <a:endParaRPr lang="en-US" kern="0">
                <a:solidFill>
                  <a:prstClr val="black"/>
                </a:solidFill>
                <a:latin typeface="Segoe UI"/>
                <a:ea typeface="MS PGothic" pitchFamily="34" charset="-128"/>
              </a:endParaRPr>
            </a:p>
          </p:txBody>
        </p:sp>
      </p:grpSp>
      <p:grpSp>
        <p:nvGrpSpPr>
          <p:cNvPr id="8" name="Group 103"/>
          <p:cNvGrpSpPr>
            <a:grpSpLocks/>
          </p:cNvGrpSpPr>
          <p:nvPr/>
        </p:nvGrpSpPr>
        <p:grpSpPr bwMode="auto">
          <a:xfrm>
            <a:off x="7606249" y="3816052"/>
            <a:ext cx="2303168" cy="2758976"/>
            <a:chOff x="7958844" y="4034334"/>
            <a:chExt cx="2303462" cy="2760200"/>
          </a:xfrm>
        </p:grpSpPr>
        <p:sp>
          <p:nvSpPr>
            <p:cNvPr id="9" name="TextBox 8"/>
            <p:cNvSpPr txBox="1"/>
            <p:nvPr/>
          </p:nvSpPr>
          <p:spPr>
            <a:xfrm>
              <a:off x="8035044" y="6249597"/>
              <a:ext cx="2151062" cy="544937"/>
            </a:xfrm>
            <a:prstGeom prst="rect">
              <a:avLst/>
            </a:prstGeom>
            <a:noFill/>
          </p:spPr>
          <p:txBody>
            <a:bodyPr lIns="182857" tIns="146285" rIns="182857" bIns="146285">
              <a:spAutoFit/>
            </a:bodyPr>
            <a:lstStyle/>
            <a:p>
              <a:pPr defTabSz="932649">
                <a:lnSpc>
                  <a:spcPct val="90000"/>
                </a:lnSpc>
                <a:spcAft>
                  <a:spcPts val="600"/>
                </a:spcAft>
                <a:defRPr/>
              </a:pPr>
              <a:r>
                <a:rPr lang="en-US" dirty="0"/>
                <a:t>Other clouds</a:t>
              </a:r>
            </a:p>
          </p:txBody>
        </p:sp>
        <p:sp>
          <p:nvSpPr>
            <p:cNvPr id="10" name="Pentagon 105"/>
            <p:cNvSpPr/>
            <p:nvPr/>
          </p:nvSpPr>
          <p:spPr bwMode="auto">
            <a:xfrm rot="5400000">
              <a:off x="8667522" y="4006693"/>
              <a:ext cx="884517" cy="939800"/>
            </a:xfrm>
            <a:prstGeom prst="homePlate">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11" name="Freeform 106"/>
            <p:cNvSpPr>
              <a:spLocks/>
            </p:cNvSpPr>
            <p:nvPr/>
          </p:nvSpPr>
          <p:spPr bwMode="auto">
            <a:xfrm>
              <a:off x="7958844" y="5053831"/>
              <a:ext cx="2303462" cy="1275166"/>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32649">
                <a:defRPr/>
              </a:pPr>
              <a:endParaRPr lang="en-US" kern="0">
                <a:solidFill>
                  <a:prstClr val="black"/>
                </a:solidFill>
                <a:latin typeface="Segoe UI"/>
                <a:ea typeface="MS PGothic" pitchFamily="34" charset="-128"/>
              </a:endParaRPr>
            </a:p>
          </p:txBody>
        </p:sp>
      </p:grpSp>
      <p:grpSp>
        <p:nvGrpSpPr>
          <p:cNvPr id="12" name="Group 107"/>
          <p:cNvGrpSpPr>
            <a:grpSpLocks/>
          </p:cNvGrpSpPr>
          <p:nvPr/>
        </p:nvGrpSpPr>
        <p:grpSpPr bwMode="auto">
          <a:xfrm>
            <a:off x="4584034" y="3816052"/>
            <a:ext cx="2565073" cy="2758976"/>
            <a:chOff x="4935683" y="4034334"/>
            <a:chExt cx="2564826" cy="2760200"/>
          </a:xfrm>
        </p:grpSpPr>
        <p:sp>
          <p:nvSpPr>
            <p:cNvPr id="13" name="TextBox 12"/>
            <p:cNvSpPr txBox="1"/>
            <p:nvPr/>
          </p:nvSpPr>
          <p:spPr>
            <a:xfrm>
              <a:off x="4935683" y="6249597"/>
              <a:ext cx="2564826" cy="544937"/>
            </a:xfrm>
            <a:prstGeom prst="rect">
              <a:avLst/>
            </a:prstGeom>
            <a:noFill/>
          </p:spPr>
          <p:txBody>
            <a:bodyPr lIns="182857" tIns="146285" rIns="182857" bIns="146285">
              <a:spAutoFit/>
            </a:bodyPr>
            <a:lstStyle/>
            <a:p>
              <a:pPr algn="ctr" defTabSz="932649">
                <a:lnSpc>
                  <a:spcPct val="90000"/>
                </a:lnSpc>
                <a:spcAft>
                  <a:spcPts val="600"/>
                </a:spcAft>
                <a:defRPr/>
              </a:pPr>
              <a:r>
                <a:rPr lang="en-US" dirty="0"/>
                <a:t>Private cloud</a:t>
              </a:r>
            </a:p>
          </p:txBody>
        </p:sp>
        <p:sp>
          <p:nvSpPr>
            <p:cNvPr id="14" name="Pentagon 109"/>
            <p:cNvSpPr/>
            <p:nvPr/>
          </p:nvSpPr>
          <p:spPr bwMode="auto">
            <a:xfrm rot="5400000">
              <a:off x="5791709" y="4006798"/>
              <a:ext cx="884517" cy="939590"/>
            </a:xfrm>
            <a:prstGeom prst="homePlate">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grpSp>
          <p:nvGrpSpPr>
            <p:cNvPr id="15" name="Group 8"/>
            <p:cNvGrpSpPr>
              <a:grpSpLocks noChangeAspect="1"/>
            </p:cNvGrpSpPr>
            <p:nvPr/>
          </p:nvGrpSpPr>
          <p:grpSpPr bwMode="auto">
            <a:xfrm>
              <a:off x="5313388" y="4831160"/>
              <a:ext cx="1809416" cy="1808295"/>
              <a:chOff x="4385" y="3099"/>
              <a:chExt cx="1613" cy="1612"/>
            </a:xfrm>
          </p:grpSpPr>
          <p:sp>
            <p:nvSpPr>
              <p:cNvPr id="16"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17"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18"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19"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0" name="Rectangle 19"/>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1"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2"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3"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4"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5"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6"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7"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8"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sp>
            <p:nvSpPr>
              <p:cNvPr id="29"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649">
                  <a:defRPr/>
                </a:pPr>
                <a:endParaRPr lang="en-US" kern="0">
                  <a:solidFill>
                    <a:prstClr val="black"/>
                  </a:solidFill>
                  <a:latin typeface="Segoe UI"/>
                  <a:ea typeface="MS PGothic" pitchFamily="34" charset="-128"/>
                </a:endParaRPr>
              </a:p>
            </p:txBody>
          </p:sp>
        </p:grpSp>
      </p:grpSp>
      <p:grpSp>
        <p:nvGrpSpPr>
          <p:cNvPr id="30" name="Group 29"/>
          <p:cNvGrpSpPr/>
          <p:nvPr/>
        </p:nvGrpSpPr>
        <p:grpSpPr>
          <a:xfrm>
            <a:off x="667523" y="2942723"/>
            <a:ext cx="10429603" cy="1314424"/>
            <a:chOff x="1018527" y="3096683"/>
            <a:chExt cx="10430934" cy="1314592"/>
          </a:xfrm>
          <a:solidFill>
            <a:srgbClr val="44546A"/>
          </a:solidFill>
        </p:grpSpPr>
        <p:grpSp>
          <p:nvGrpSpPr>
            <p:cNvPr id="31" name="Group 30"/>
            <p:cNvGrpSpPr/>
            <p:nvPr/>
          </p:nvGrpSpPr>
          <p:grpSpPr>
            <a:xfrm>
              <a:off x="1018527" y="3096683"/>
              <a:ext cx="10430934" cy="1314592"/>
              <a:chOff x="1042161" y="3566576"/>
              <a:chExt cx="10430934" cy="1347584"/>
            </a:xfrm>
            <a:grpFill/>
          </p:grpSpPr>
          <p:sp>
            <p:nvSpPr>
              <p:cNvPr id="33" name="Hexagon 32"/>
              <p:cNvSpPr>
                <a:spLocks noChangeAspect="1"/>
              </p:cNvSpPr>
              <p:nvPr/>
            </p:nvSpPr>
            <p:spPr bwMode="auto">
              <a:xfrm>
                <a:off x="1464086" y="3566578"/>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4" name="Hexagon 33"/>
              <p:cNvSpPr>
                <a:spLocks noChangeAspect="1"/>
              </p:cNvSpPr>
              <p:nvPr/>
            </p:nvSpPr>
            <p:spPr bwMode="auto">
              <a:xfrm>
                <a:off x="3691642" y="3566576"/>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5" name="Hexagon 34"/>
              <p:cNvSpPr>
                <a:spLocks noChangeAspect="1"/>
              </p:cNvSpPr>
              <p:nvPr/>
            </p:nvSpPr>
            <p:spPr bwMode="auto">
              <a:xfrm>
                <a:off x="2580392" y="3566578"/>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6" name="Hexagon 35"/>
              <p:cNvSpPr>
                <a:spLocks noChangeAspect="1"/>
              </p:cNvSpPr>
              <p:nvPr/>
            </p:nvSpPr>
            <p:spPr bwMode="auto">
              <a:xfrm>
                <a:off x="5926019" y="3571287"/>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7" name="Hexagon 36"/>
              <p:cNvSpPr>
                <a:spLocks noChangeAspect="1"/>
              </p:cNvSpPr>
              <p:nvPr/>
            </p:nvSpPr>
            <p:spPr bwMode="auto">
              <a:xfrm>
                <a:off x="4813004" y="3568721"/>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8" name="Hexagon 37"/>
              <p:cNvSpPr>
                <a:spLocks noChangeAspect="1"/>
              </p:cNvSpPr>
              <p:nvPr/>
            </p:nvSpPr>
            <p:spPr bwMode="auto">
              <a:xfrm>
                <a:off x="8158631" y="3566576"/>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39" name="Hexagon 38"/>
              <p:cNvSpPr>
                <a:spLocks noChangeAspect="1"/>
              </p:cNvSpPr>
              <p:nvPr/>
            </p:nvSpPr>
            <p:spPr bwMode="auto">
              <a:xfrm>
                <a:off x="7037269" y="3566577"/>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40" name="Hexagon 39"/>
              <p:cNvSpPr>
                <a:spLocks noChangeAspect="1"/>
              </p:cNvSpPr>
              <p:nvPr/>
            </p:nvSpPr>
            <p:spPr bwMode="auto">
              <a:xfrm>
                <a:off x="10387953" y="3566576"/>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41" name="Hexagon 40"/>
              <p:cNvSpPr>
                <a:spLocks noChangeAspect="1"/>
              </p:cNvSpPr>
              <p:nvPr/>
            </p:nvSpPr>
            <p:spPr bwMode="auto">
              <a:xfrm>
                <a:off x="9271647" y="3571286"/>
                <a:ext cx="666750" cy="576739"/>
              </a:xfrm>
              <a:prstGeom prst="hexagon">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sp>
            <p:nvSpPr>
              <p:cNvPr id="42" name="Rectangle 41"/>
              <p:cNvSpPr/>
              <p:nvPr/>
            </p:nvSpPr>
            <p:spPr bwMode="auto">
              <a:xfrm>
                <a:off x="1042161" y="3873318"/>
                <a:ext cx="10430934" cy="1040842"/>
              </a:xfrm>
              <a:prstGeom prst="rect">
                <a:avLst/>
              </a:prstGeom>
              <a:grp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white"/>
                  </a:solidFill>
                  <a:latin typeface="Calibri" panose="020F0502020204030204"/>
                  <a:ea typeface="Segoe UI" pitchFamily="34" charset="0"/>
                  <a:cs typeface="Segoe UI" pitchFamily="34" charset="0"/>
                </a:endParaRPr>
              </a:p>
            </p:txBody>
          </p:sp>
        </p:grpSp>
        <p:sp>
          <p:nvSpPr>
            <p:cNvPr id="32" name="TextBox 31"/>
            <p:cNvSpPr txBox="1"/>
            <p:nvPr/>
          </p:nvSpPr>
          <p:spPr>
            <a:xfrm>
              <a:off x="4737649" y="3534263"/>
              <a:ext cx="2963543" cy="738664"/>
            </a:xfrm>
            <a:prstGeom prst="rect">
              <a:avLst/>
            </a:prstGeom>
            <a:noFill/>
          </p:spPr>
          <p:txBody>
            <a:bodyPr lIns="182857" tIns="146285" rIns="182857" bIns="146285">
              <a:spAutoFit/>
            </a:bodyPr>
            <a:lstStyle/>
            <a:p>
              <a:pPr algn="ctr" defTabSz="932649">
                <a:lnSpc>
                  <a:spcPct val="90000"/>
                </a:lnSpc>
                <a:spcAft>
                  <a:spcPts val="600"/>
                </a:spcAft>
                <a:defRPr/>
              </a:pPr>
              <a:r>
                <a:rPr lang="en-US" sz="3200" kern="0" dirty="0">
                  <a:solidFill>
                    <a:prstClr val="white"/>
                  </a:solidFill>
                  <a:latin typeface="Segoe UI"/>
                  <a:ea typeface="MS PGothic" pitchFamily="34" charset="-128"/>
                </a:rPr>
                <a:t>Service Fabric</a:t>
              </a:r>
            </a:p>
          </p:txBody>
        </p:sp>
      </p:grpSp>
      <p:grpSp>
        <p:nvGrpSpPr>
          <p:cNvPr id="43" name="Group 139"/>
          <p:cNvGrpSpPr>
            <a:grpSpLocks/>
          </p:cNvGrpSpPr>
          <p:nvPr/>
        </p:nvGrpSpPr>
        <p:grpSpPr bwMode="auto">
          <a:xfrm>
            <a:off x="530077" y="1395424"/>
            <a:ext cx="10704733" cy="1820630"/>
            <a:chOff x="880533" y="1549399"/>
            <a:chExt cx="10706923" cy="1821338"/>
          </a:xfrm>
        </p:grpSpPr>
        <p:sp>
          <p:nvSpPr>
            <p:cNvPr id="44" name="Hexagon 43"/>
            <p:cNvSpPr>
              <a:spLocks noChangeAspect="1"/>
            </p:cNvSpPr>
            <p:nvPr/>
          </p:nvSpPr>
          <p:spPr bwMode="auto">
            <a:xfrm>
              <a:off x="880533" y="2176625"/>
              <a:ext cx="666801" cy="576414"/>
            </a:xfrm>
            <a:prstGeom prst="hexagon">
              <a:avLst/>
            </a:prstGeom>
            <a:solidFill>
              <a:srgbClr val="44546A">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45" name="Hexagon 44"/>
            <p:cNvSpPr>
              <a:spLocks noChangeAspect="1"/>
            </p:cNvSpPr>
            <p:nvPr/>
          </p:nvSpPr>
          <p:spPr bwMode="auto">
            <a:xfrm>
              <a:off x="1439376" y="1866982"/>
              <a:ext cx="666801" cy="576413"/>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46" name="Hexagon 45"/>
            <p:cNvSpPr>
              <a:spLocks noChangeAspect="1"/>
            </p:cNvSpPr>
            <p:nvPr/>
          </p:nvSpPr>
          <p:spPr bwMode="auto">
            <a:xfrm>
              <a:off x="1439376" y="2484680"/>
              <a:ext cx="666801" cy="576414"/>
            </a:xfrm>
            <a:prstGeom prst="hexagon">
              <a:avLst/>
            </a:prstGeom>
            <a:solidFill>
              <a:srgbClr val="70AD47">
                <a:lumMod val="85000"/>
                <a:lumOff val="1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47" name="Hexagon 46"/>
            <p:cNvSpPr>
              <a:spLocks noChangeAspect="1"/>
            </p:cNvSpPr>
            <p:nvPr/>
          </p:nvSpPr>
          <p:spPr bwMode="auto">
            <a:xfrm>
              <a:off x="1996631" y="2176625"/>
              <a:ext cx="666801" cy="576414"/>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48" name="Hexagon 47"/>
            <p:cNvSpPr>
              <a:spLocks noChangeAspect="1"/>
            </p:cNvSpPr>
            <p:nvPr/>
          </p:nvSpPr>
          <p:spPr bwMode="auto">
            <a:xfrm>
              <a:off x="1996631" y="1557338"/>
              <a:ext cx="666801" cy="578001"/>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49" name="Hexagon 48"/>
            <p:cNvSpPr>
              <a:spLocks noChangeAspect="1"/>
            </p:cNvSpPr>
            <p:nvPr/>
          </p:nvSpPr>
          <p:spPr bwMode="auto">
            <a:xfrm>
              <a:off x="1996631" y="2794324"/>
              <a:ext cx="666801" cy="576413"/>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0" name="Hexagon 49"/>
            <p:cNvSpPr>
              <a:spLocks noChangeAspect="1"/>
            </p:cNvSpPr>
            <p:nvPr/>
          </p:nvSpPr>
          <p:spPr bwMode="auto">
            <a:xfrm>
              <a:off x="880533" y="2794324"/>
              <a:ext cx="666801" cy="576413"/>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1" name="Hexagon 50"/>
            <p:cNvSpPr>
              <a:spLocks noChangeAspect="1"/>
            </p:cNvSpPr>
            <p:nvPr/>
          </p:nvSpPr>
          <p:spPr bwMode="auto">
            <a:xfrm>
              <a:off x="880533" y="1557338"/>
              <a:ext cx="666801" cy="578001"/>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2" name="Hexagon 51"/>
            <p:cNvSpPr>
              <a:spLocks noChangeAspect="1"/>
            </p:cNvSpPr>
            <p:nvPr/>
          </p:nvSpPr>
          <p:spPr bwMode="auto">
            <a:xfrm>
              <a:off x="2555474" y="1866982"/>
              <a:ext cx="666801" cy="576413"/>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3" name="Hexagon 52"/>
            <p:cNvSpPr>
              <a:spLocks noChangeAspect="1"/>
            </p:cNvSpPr>
            <p:nvPr/>
          </p:nvSpPr>
          <p:spPr bwMode="auto">
            <a:xfrm>
              <a:off x="2555474" y="2484680"/>
              <a:ext cx="666801" cy="576414"/>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4" name="Hexagon 53"/>
            <p:cNvSpPr>
              <a:spLocks noChangeAspect="1"/>
            </p:cNvSpPr>
            <p:nvPr/>
          </p:nvSpPr>
          <p:spPr bwMode="auto">
            <a:xfrm>
              <a:off x="3112730" y="2176625"/>
              <a:ext cx="666801" cy="576414"/>
            </a:xfrm>
            <a:prstGeom prst="hexagon">
              <a:avLst/>
            </a:prstGeom>
            <a:solidFill>
              <a:sysClr val="window" lastClr="FFFFFF">
                <a:lumMod val="75000"/>
              </a:sys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5" name="Hexagon 54"/>
            <p:cNvSpPr>
              <a:spLocks noChangeAspect="1"/>
            </p:cNvSpPr>
            <p:nvPr/>
          </p:nvSpPr>
          <p:spPr bwMode="auto">
            <a:xfrm>
              <a:off x="3671573" y="1866982"/>
              <a:ext cx="666801" cy="576413"/>
            </a:xfrm>
            <a:prstGeom prst="hexagon">
              <a:avLst/>
            </a:prstGeom>
            <a:solidFill>
              <a:srgbClr val="4472C4"/>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6" name="Hexagon 55"/>
            <p:cNvSpPr>
              <a:spLocks noChangeAspect="1"/>
            </p:cNvSpPr>
            <p:nvPr/>
          </p:nvSpPr>
          <p:spPr bwMode="auto">
            <a:xfrm>
              <a:off x="3671573" y="2484680"/>
              <a:ext cx="666801" cy="576414"/>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7" name="Hexagon 56"/>
            <p:cNvSpPr>
              <a:spLocks noChangeAspect="1"/>
            </p:cNvSpPr>
            <p:nvPr/>
          </p:nvSpPr>
          <p:spPr bwMode="auto">
            <a:xfrm>
              <a:off x="4228827" y="2176625"/>
              <a:ext cx="666801" cy="576414"/>
            </a:xfrm>
            <a:prstGeom prst="hexagon">
              <a:avLst/>
            </a:prstGeom>
            <a:solidFill>
              <a:srgbClr val="44546A">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8" name="Hexagon 57"/>
            <p:cNvSpPr>
              <a:spLocks noChangeAspect="1"/>
            </p:cNvSpPr>
            <p:nvPr/>
          </p:nvSpPr>
          <p:spPr bwMode="auto">
            <a:xfrm>
              <a:off x="4228827" y="1557338"/>
              <a:ext cx="666801" cy="578001"/>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59" name="Hexagon 58"/>
            <p:cNvSpPr>
              <a:spLocks noChangeAspect="1"/>
            </p:cNvSpPr>
            <p:nvPr/>
          </p:nvSpPr>
          <p:spPr bwMode="auto">
            <a:xfrm>
              <a:off x="4228827" y="2794324"/>
              <a:ext cx="666801" cy="576413"/>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0" name="Hexagon 59"/>
            <p:cNvSpPr>
              <a:spLocks noChangeAspect="1"/>
            </p:cNvSpPr>
            <p:nvPr/>
          </p:nvSpPr>
          <p:spPr bwMode="auto">
            <a:xfrm>
              <a:off x="3112730" y="2794324"/>
              <a:ext cx="666801" cy="576413"/>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1" name="Hexagon 60"/>
            <p:cNvSpPr>
              <a:spLocks noChangeAspect="1"/>
            </p:cNvSpPr>
            <p:nvPr/>
          </p:nvSpPr>
          <p:spPr bwMode="auto">
            <a:xfrm>
              <a:off x="3112730" y="1557338"/>
              <a:ext cx="666801" cy="578001"/>
            </a:xfrm>
            <a:prstGeom prst="hexagon">
              <a:avLst/>
            </a:prstGeom>
            <a:solidFill>
              <a:srgbClr val="70AD47">
                <a:lumMod val="85000"/>
                <a:lumOff val="1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2" name="Hexagon 61"/>
            <p:cNvSpPr>
              <a:spLocks noChangeAspect="1"/>
            </p:cNvSpPr>
            <p:nvPr/>
          </p:nvSpPr>
          <p:spPr bwMode="auto">
            <a:xfrm>
              <a:off x="4787670" y="1866982"/>
              <a:ext cx="666801" cy="576413"/>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3" name="Hexagon 62"/>
            <p:cNvSpPr>
              <a:spLocks noChangeAspect="1"/>
            </p:cNvSpPr>
            <p:nvPr/>
          </p:nvSpPr>
          <p:spPr bwMode="auto">
            <a:xfrm>
              <a:off x="4787670" y="2484680"/>
              <a:ext cx="666801" cy="576414"/>
            </a:xfrm>
            <a:prstGeom prst="hexagon">
              <a:avLst/>
            </a:prstGeom>
            <a:solidFill>
              <a:srgbClr val="70AD47">
                <a:lumMod val="85000"/>
                <a:lumOff val="1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4" name="Hexagon 63"/>
            <p:cNvSpPr>
              <a:spLocks noChangeAspect="1"/>
            </p:cNvSpPr>
            <p:nvPr/>
          </p:nvSpPr>
          <p:spPr bwMode="auto">
            <a:xfrm>
              <a:off x="5341751" y="2167097"/>
              <a:ext cx="666801" cy="576414"/>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5" name="Hexagon 64"/>
            <p:cNvSpPr>
              <a:spLocks noChangeAspect="1"/>
            </p:cNvSpPr>
            <p:nvPr/>
          </p:nvSpPr>
          <p:spPr bwMode="auto">
            <a:xfrm>
              <a:off x="5900594" y="1866982"/>
              <a:ext cx="666801" cy="576413"/>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6" name="Hexagon 65"/>
            <p:cNvSpPr>
              <a:spLocks noChangeAspect="1"/>
            </p:cNvSpPr>
            <p:nvPr/>
          </p:nvSpPr>
          <p:spPr bwMode="auto">
            <a:xfrm>
              <a:off x="5900594" y="2484680"/>
              <a:ext cx="666801" cy="576414"/>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7" name="Hexagon 66"/>
            <p:cNvSpPr>
              <a:spLocks noChangeAspect="1"/>
            </p:cNvSpPr>
            <p:nvPr/>
          </p:nvSpPr>
          <p:spPr bwMode="auto">
            <a:xfrm>
              <a:off x="6459437" y="2176625"/>
              <a:ext cx="666801" cy="576414"/>
            </a:xfrm>
            <a:prstGeom prst="hexagon">
              <a:avLst/>
            </a:prstGeom>
            <a:solidFill>
              <a:sysClr val="window" lastClr="FFFFFF">
                <a:lumMod val="75000"/>
              </a:sys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8" name="Hexagon 67"/>
            <p:cNvSpPr>
              <a:spLocks noChangeAspect="1"/>
            </p:cNvSpPr>
            <p:nvPr/>
          </p:nvSpPr>
          <p:spPr bwMode="auto">
            <a:xfrm>
              <a:off x="6459437" y="1557338"/>
              <a:ext cx="666801" cy="578001"/>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69" name="Hexagon 68"/>
            <p:cNvSpPr>
              <a:spLocks noChangeAspect="1"/>
            </p:cNvSpPr>
            <p:nvPr/>
          </p:nvSpPr>
          <p:spPr bwMode="auto">
            <a:xfrm>
              <a:off x="6459437" y="2794324"/>
              <a:ext cx="666801" cy="576413"/>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0" name="Hexagon 69"/>
            <p:cNvSpPr>
              <a:spLocks noChangeAspect="1"/>
            </p:cNvSpPr>
            <p:nvPr/>
          </p:nvSpPr>
          <p:spPr bwMode="auto">
            <a:xfrm>
              <a:off x="5341751" y="2784797"/>
              <a:ext cx="666801" cy="578001"/>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1" name="Hexagon 70"/>
            <p:cNvSpPr>
              <a:spLocks noChangeAspect="1"/>
            </p:cNvSpPr>
            <p:nvPr/>
          </p:nvSpPr>
          <p:spPr bwMode="auto">
            <a:xfrm>
              <a:off x="5341751" y="1549399"/>
              <a:ext cx="666801" cy="576413"/>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2" name="Hexagon 71"/>
            <p:cNvSpPr>
              <a:spLocks noChangeAspect="1"/>
            </p:cNvSpPr>
            <p:nvPr/>
          </p:nvSpPr>
          <p:spPr bwMode="auto">
            <a:xfrm>
              <a:off x="7016692" y="1866982"/>
              <a:ext cx="666801" cy="576413"/>
            </a:xfrm>
            <a:prstGeom prst="hexagon">
              <a:avLst/>
            </a:prstGeom>
            <a:solidFill>
              <a:srgbClr val="4472C4"/>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3" name="Hexagon 72"/>
            <p:cNvSpPr>
              <a:spLocks noChangeAspect="1"/>
            </p:cNvSpPr>
            <p:nvPr/>
          </p:nvSpPr>
          <p:spPr bwMode="auto">
            <a:xfrm>
              <a:off x="7016692" y="2484680"/>
              <a:ext cx="666801" cy="576414"/>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4" name="Hexagon 73"/>
            <p:cNvSpPr>
              <a:spLocks noChangeAspect="1"/>
            </p:cNvSpPr>
            <p:nvPr/>
          </p:nvSpPr>
          <p:spPr bwMode="auto">
            <a:xfrm>
              <a:off x="7575535" y="2176625"/>
              <a:ext cx="666801" cy="576414"/>
            </a:xfrm>
            <a:prstGeom prst="hexagon">
              <a:avLst/>
            </a:prstGeom>
            <a:solidFill>
              <a:srgbClr val="44546A">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5" name="Hexagon 74"/>
            <p:cNvSpPr>
              <a:spLocks noChangeAspect="1"/>
            </p:cNvSpPr>
            <p:nvPr/>
          </p:nvSpPr>
          <p:spPr bwMode="auto">
            <a:xfrm>
              <a:off x="8132790" y="1866982"/>
              <a:ext cx="666801" cy="576413"/>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6" name="Hexagon 75"/>
            <p:cNvSpPr>
              <a:spLocks noChangeAspect="1"/>
            </p:cNvSpPr>
            <p:nvPr/>
          </p:nvSpPr>
          <p:spPr bwMode="auto">
            <a:xfrm>
              <a:off x="8132790" y="2484680"/>
              <a:ext cx="666801" cy="576414"/>
            </a:xfrm>
            <a:prstGeom prst="hexagon">
              <a:avLst/>
            </a:prstGeom>
            <a:solidFill>
              <a:srgbClr val="70AD47">
                <a:lumMod val="85000"/>
                <a:lumOff val="1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7" name="Hexagon 76"/>
            <p:cNvSpPr>
              <a:spLocks noChangeAspect="1"/>
            </p:cNvSpPr>
            <p:nvPr/>
          </p:nvSpPr>
          <p:spPr bwMode="auto">
            <a:xfrm>
              <a:off x="8691633" y="2176625"/>
              <a:ext cx="666801" cy="576414"/>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8" name="Hexagon 77"/>
            <p:cNvSpPr>
              <a:spLocks noChangeAspect="1"/>
            </p:cNvSpPr>
            <p:nvPr/>
          </p:nvSpPr>
          <p:spPr bwMode="auto">
            <a:xfrm>
              <a:off x="8691633" y="1557338"/>
              <a:ext cx="666801" cy="578001"/>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79" name="Hexagon 78"/>
            <p:cNvSpPr>
              <a:spLocks noChangeAspect="1"/>
            </p:cNvSpPr>
            <p:nvPr/>
          </p:nvSpPr>
          <p:spPr bwMode="auto">
            <a:xfrm>
              <a:off x="8691633" y="2794324"/>
              <a:ext cx="666801" cy="576413"/>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0" name="Hexagon 79"/>
            <p:cNvSpPr>
              <a:spLocks noChangeAspect="1"/>
            </p:cNvSpPr>
            <p:nvPr/>
          </p:nvSpPr>
          <p:spPr bwMode="auto">
            <a:xfrm>
              <a:off x="7575535" y="2794324"/>
              <a:ext cx="666801" cy="576413"/>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1" name="Hexagon 80"/>
            <p:cNvSpPr>
              <a:spLocks noChangeAspect="1"/>
            </p:cNvSpPr>
            <p:nvPr/>
          </p:nvSpPr>
          <p:spPr bwMode="auto">
            <a:xfrm>
              <a:off x="7575535" y="1557338"/>
              <a:ext cx="666801" cy="578001"/>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2" name="Hexagon 81"/>
            <p:cNvSpPr>
              <a:spLocks noChangeAspect="1"/>
            </p:cNvSpPr>
            <p:nvPr/>
          </p:nvSpPr>
          <p:spPr bwMode="auto">
            <a:xfrm>
              <a:off x="9248888" y="1866982"/>
              <a:ext cx="666801" cy="576413"/>
            </a:xfrm>
            <a:prstGeom prst="hexagon">
              <a:avLst/>
            </a:prstGeom>
            <a:solidFill>
              <a:srgbClr val="A5A5A5">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3" name="Hexagon 82"/>
            <p:cNvSpPr>
              <a:spLocks noChangeAspect="1"/>
            </p:cNvSpPr>
            <p:nvPr/>
          </p:nvSpPr>
          <p:spPr bwMode="auto">
            <a:xfrm>
              <a:off x="9248888" y="2484680"/>
              <a:ext cx="666801" cy="576414"/>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4" name="Hexagon 83"/>
            <p:cNvSpPr>
              <a:spLocks noChangeAspect="1"/>
            </p:cNvSpPr>
            <p:nvPr/>
          </p:nvSpPr>
          <p:spPr bwMode="auto">
            <a:xfrm>
              <a:off x="9804556" y="2167097"/>
              <a:ext cx="666801" cy="576414"/>
            </a:xfrm>
            <a:prstGeom prst="hexagon">
              <a:avLst/>
            </a:prstGeom>
            <a:solidFill>
              <a:sysClr val="window" lastClr="FFFFFF">
                <a:lumMod val="75000"/>
              </a:sys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5" name="Hexagon 84"/>
            <p:cNvSpPr>
              <a:spLocks noChangeAspect="1"/>
            </p:cNvSpPr>
            <p:nvPr/>
          </p:nvSpPr>
          <p:spPr bwMode="auto">
            <a:xfrm>
              <a:off x="10361812" y="1857455"/>
              <a:ext cx="666801" cy="578001"/>
            </a:xfrm>
            <a:prstGeom prst="hexagon">
              <a:avLst/>
            </a:prstGeom>
            <a:solidFill>
              <a:srgbClr val="4472C4"/>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6" name="Hexagon 85"/>
            <p:cNvSpPr>
              <a:spLocks noChangeAspect="1"/>
            </p:cNvSpPr>
            <p:nvPr/>
          </p:nvSpPr>
          <p:spPr bwMode="auto">
            <a:xfrm>
              <a:off x="10361812" y="2476741"/>
              <a:ext cx="666801" cy="576413"/>
            </a:xfrm>
            <a:prstGeom prst="hexagon">
              <a:avLst/>
            </a:prstGeom>
            <a:solidFill>
              <a:srgbClr val="ED7D31">
                <a:lumMod val="75000"/>
                <a:lumOff val="25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7" name="Hexagon 86"/>
            <p:cNvSpPr>
              <a:spLocks noChangeAspect="1"/>
            </p:cNvSpPr>
            <p:nvPr/>
          </p:nvSpPr>
          <p:spPr bwMode="auto">
            <a:xfrm>
              <a:off x="10920655" y="2167097"/>
              <a:ext cx="666801" cy="576414"/>
            </a:xfrm>
            <a:prstGeom prst="hexagon">
              <a:avLst/>
            </a:prstGeom>
            <a:solidFill>
              <a:srgbClr val="44546A">
                <a:lumMod val="60000"/>
                <a:lumOff val="40000"/>
              </a:srgbClr>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8" name="Hexagon 87"/>
            <p:cNvSpPr>
              <a:spLocks noChangeAspect="1"/>
            </p:cNvSpPr>
            <p:nvPr/>
          </p:nvSpPr>
          <p:spPr bwMode="auto">
            <a:xfrm>
              <a:off x="10920655" y="1549399"/>
              <a:ext cx="666801" cy="576413"/>
            </a:xfrm>
            <a:prstGeom prst="hexagon">
              <a:avLst/>
            </a:prstGeom>
            <a:solidFill>
              <a:srgbClr val="44546A"/>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89" name="Hexagon 88"/>
            <p:cNvSpPr>
              <a:spLocks noChangeAspect="1"/>
            </p:cNvSpPr>
            <p:nvPr/>
          </p:nvSpPr>
          <p:spPr bwMode="auto">
            <a:xfrm>
              <a:off x="10920655" y="2784797"/>
              <a:ext cx="666801" cy="578001"/>
            </a:xfrm>
            <a:prstGeom prst="hexagon">
              <a:avLst/>
            </a:prstGeom>
            <a:solidFill>
              <a:srgbClr val="ED7D31"/>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90" name="Hexagon 89"/>
            <p:cNvSpPr>
              <a:spLocks noChangeAspect="1"/>
            </p:cNvSpPr>
            <p:nvPr/>
          </p:nvSpPr>
          <p:spPr bwMode="auto">
            <a:xfrm>
              <a:off x="9804556" y="2784797"/>
              <a:ext cx="666801" cy="578001"/>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sp>
          <p:nvSpPr>
            <p:cNvPr id="91" name="Hexagon 90"/>
            <p:cNvSpPr>
              <a:spLocks noChangeAspect="1"/>
            </p:cNvSpPr>
            <p:nvPr/>
          </p:nvSpPr>
          <p:spPr bwMode="auto">
            <a:xfrm>
              <a:off x="9804556" y="1549399"/>
              <a:ext cx="666801" cy="576413"/>
            </a:xfrm>
            <a:prstGeom prst="hexagon">
              <a:avLst/>
            </a:prstGeom>
            <a:solidFill>
              <a:srgbClr val="5B9BD5"/>
            </a:solidFill>
            <a:ln w="6350" cap="flat" cmpd="sng" algn="ctr">
              <a:noFill/>
              <a:prstDash val="solid"/>
              <a:miter lim="800000"/>
              <a:headEnd type="none" w="med" len="med"/>
              <a:tailEnd type="none" w="med" len="med"/>
            </a:ln>
            <a:effectLst/>
          </p:spPr>
          <p:txBody>
            <a:bodyPr lIns="182857" tIns="146285" rIns="182857" bIns="146285"/>
            <a:lstStyle/>
            <a:p>
              <a:pPr algn="ctr" defTabSz="932379">
                <a:lnSpc>
                  <a:spcPct val="90000"/>
                </a:lnSpc>
                <a:defRPr/>
              </a:pPr>
              <a:endParaRPr lang="en-US" sz="2400" kern="0" dirty="0" err="1">
                <a:solidFill>
                  <a:prstClr val="black"/>
                </a:solidFill>
                <a:latin typeface="Calibri" panose="020F0502020204030204"/>
                <a:ea typeface="Segoe UI" pitchFamily="34" charset="0"/>
                <a:cs typeface="Segoe UI" pitchFamily="34" charset="0"/>
              </a:endParaRPr>
            </a:p>
          </p:txBody>
        </p:sp>
      </p:grpSp>
      <p:grpSp>
        <p:nvGrpSpPr>
          <p:cNvPr id="92" name="Group 188"/>
          <p:cNvGrpSpPr>
            <a:grpSpLocks/>
          </p:cNvGrpSpPr>
          <p:nvPr/>
        </p:nvGrpSpPr>
        <p:grpSpPr bwMode="auto">
          <a:xfrm>
            <a:off x="653887" y="3436688"/>
            <a:ext cx="10388861" cy="628570"/>
            <a:chOff x="1004881" y="3591355"/>
            <a:chExt cx="10390601" cy="627864"/>
          </a:xfrm>
        </p:grpSpPr>
        <p:sp>
          <p:nvSpPr>
            <p:cNvPr id="93" name="TextBox 189"/>
            <p:cNvSpPr txBox="1">
              <a:spLocks noChangeArrowheads="1"/>
            </p:cNvSpPr>
            <p:nvPr/>
          </p:nvSpPr>
          <p:spPr bwMode="auto">
            <a:xfrm>
              <a:off x="1004881" y="3642317"/>
              <a:ext cx="105447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nSpc>
                  <a:spcPct val="90000"/>
                </a:lnSpc>
                <a:spcAft>
                  <a:spcPts val="600"/>
                </a:spcAft>
              </a:pPr>
              <a:r>
                <a:rPr lang="en-US" altLang="en-US" sz="1200">
                  <a:solidFill>
                    <a:srgbClr val="FFFFFF"/>
                  </a:solidFill>
                </a:rPr>
                <a:t>Scalability</a:t>
              </a:r>
            </a:p>
          </p:txBody>
        </p:sp>
        <p:sp>
          <p:nvSpPr>
            <p:cNvPr id="94" name="TextBox 190"/>
            <p:cNvSpPr txBox="1">
              <a:spLocks noChangeArrowheads="1"/>
            </p:cNvSpPr>
            <p:nvPr/>
          </p:nvSpPr>
          <p:spPr bwMode="auto">
            <a:xfrm>
              <a:off x="2183528" y="3658964"/>
              <a:ext cx="11312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nSpc>
                  <a:spcPct val="90000"/>
                </a:lnSpc>
                <a:spcAft>
                  <a:spcPts val="600"/>
                </a:spcAft>
              </a:pPr>
              <a:r>
                <a:rPr lang="en-US" altLang="en-US" sz="1200">
                  <a:solidFill>
                    <a:srgbClr val="FFFFFF"/>
                  </a:solidFill>
                </a:rPr>
                <a:t>Availability</a:t>
              </a:r>
            </a:p>
          </p:txBody>
        </p:sp>
        <p:sp>
          <p:nvSpPr>
            <p:cNvPr id="95" name="TextBox 191"/>
            <p:cNvSpPr txBox="1">
              <a:spLocks noChangeArrowheads="1"/>
            </p:cNvSpPr>
            <p:nvPr/>
          </p:nvSpPr>
          <p:spPr bwMode="auto">
            <a:xfrm>
              <a:off x="3402899" y="3667876"/>
              <a:ext cx="12579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nSpc>
                  <a:spcPct val="90000"/>
                </a:lnSpc>
                <a:spcAft>
                  <a:spcPts val="600"/>
                </a:spcAft>
              </a:pPr>
              <a:r>
                <a:rPr lang="en-US" altLang="en-US" sz="1200">
                  <a:solidFill>
                    <a:srgbClr val="FFFFFF"/>
                  </a:solidFill>
                </a:rPr>
                <a:t>Performance</a:t>
              </a:r>
            </a:p>
          </p:txBody>
        </p:sp>
        <p:sp>
          <p:nvSpPr>
            <p:cNvPr id="96" name="TextBox 192"/>
            <p:cNvSpPr txBox="1">
              <a:spLocks noChangeArrowheads="1"/>
            </p:cNvSpPr>
            <p:nvPr/>
          </p:nvSpPr>
          <p:spPr bwMode="auto">
            <a:xfrm>
              <a:off x="7566166" y="3591355"/>
              <a:ext cx="1312106"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gn="ctr">
                <a:lnSpc>
                  <a:spcPct val="90000"/>
                </a:lnSpc>
                <a:spcAft>
                  <a:spcPts val="600"/>
                </a:spcAft>
              </a:pPr>
              <a:r>
                <a:rPr lang="en-US" altLang="en-US" sz="1200">
                  <a:solidFill>
                    <a:srgbClr val="FFFFFF"/>
                  </a:solidFill>
                </a:rPr>
                <a:t>Lifecycle management</a:t>
              </a:r>
            </a:p>
          </p:txBody>
        </p:sp>
        <p:sp>
          <p:nvSpPr>
            <p:cNvPr id="97" name="TextBox 193"/>
            <p:cNvSpPr txBox="1">
              <a:spLocks noChangeArrowheads="1"/>
            </p:cNvSpPr>
            <p:nvPr/>
          </p:nvSpPr>
          <p:spPr bwMode="auto">
            <a:xfrm>
              <a:off x="8771756" y="3674444"/>
              <a:ext cx="13121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gn="ctr">
                <a:lnSpc>
                  <a:spcPct val="90000"/>
                </a:lnSpc>
                <a:spcAft>
                  <a:spcPts val="600"/>
                </a:spcAft>
              </a:pPr>
              <a:r>
                <a:rPr lang="en-US" altLang="en-US" sz="1200">
                  <a:solidFill>
                    <a:srgbClr val="FFFFFF"/>
                  </a:solidFill>
                </a:rPr>
                <a:t>Portability</a:t>
              </a:r>
            </a:p>
          </p:txBody>
        </p:sp>
        <p:sp>
          <p:nvSpPr>
            <p:cNvPr id="98" name="TextBox 194"/>
            <p:cNvSpPr txBox="1">
              <a:spLocks noChangeArrowheads="1"/>
            </p:cNvSpPr>
            <p:nvPr/>
          </p:nvSpPr>
          <p:spPr bwMode="auto">
            <a:xfrm>
              <a:off x="10083376" y="3674444"/>
              <a:ext cx="13121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857" tIns="146285" rIns="182857" bIns="146285">
              <a:spAutoFit/>
            </a:bodyPr>
            <a:lstStyle/>
            <a:p>
              <a:pPr algn="ctr">
                <a:lnSpc>
                  <a:spcPct val="90000"/>
                </a:lnSpc>
                <a:spcAft>
                  <a:spcPts val="600"/>
                </a:spcAft>
              </a:pPr>
              <a:r>
                <a:rPr lang="en-US" altLang="en-US" sz="1200">
                  <a:solidFill>
                    <a:srgbClr val="FFFFFF"/>
                  </a:solidFill>
                </a:rPr>
                <a:t>Monitoring</a:t>
              </a:r>
            </a:p>
          </p:txBody>
        </p:sp>
      </p:grpSp>
      <p:sp>
        <p:nvSpPr>
          <p:cNvPr id="99" name="Rectangle 98"/>
          <p:cNvSpPr/>
          <p:nvPr/>
        </p:nvSpPr>
        <p:spPr bwMode="auto">
          <a:xfrm>
            <a:off x="2351637" y="2499571"/>
            <a:ext cx="3206160" cy="754021"/>
          </a:xfrm>
          <a:prstGeom prst="rect">
            <a:avLst/>
          </a:prstGeom>
          <a:solidFill>
            <a:srgbClr val="FFB900"/>
          </a:solidFill>
          <a:ln w="6350" cap="flat" cmpd="sng" algn="ctr">
            <a:noFill/>
            <a:prstDash val="solid"/>
            <a:miter lim="800000"/>
            <a:headEnd type="none" w="med" len="med"/>
            <a:tailEnd type="none" w="med" len="med"/>
          </a:ln>
          <a:effectLst/>
        </p:spPr>
        <p:txBody>
          <a:bodyPr tIns="91428" rIns="34290" bIns="34290" anchor="ctr"/>
          <a:lstStyle/>
          <a:p>
            <a:pPr algn="ctr" defTabSz="932313">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Any code</a:t>
            </a:r>
          </a:p>
        </p:txBody>
      </p:sp>
      <p:sp>
        <p:nvSpPr>
          <p:cNvPr id="100" name="Rectangle 99"/>
          <p:cNvSpPr/>
          <p:nvPr/>
        </p:nvSpPr>
        <p:spPr bwMode="auto">
          <a:xfrm>
            <a:off x="5774672" y="2491982"/>
            <a:ext cx="3483581" cy="754021"/>
          </a:xfrm>
          <a:prstGeom prst="rect">
            <a:avLst/>
          </a:prstGeom>
          <a:solidFill>
            <a:srgbClr val="FFB900"/>
          </a:solidFill>
          <a:ln w="6350" cap="flat" cmpd="sng" algn="ctr">
            <a:noFill/>
            <a:prstDash val="solid"/>
            <a:miter lim="800000"/>
            <a:headEnd type="none" w="med" len="med"/>
            <a:tailEnd type="none" w="med" len="med"/>
          </a:ln>
          <a:effectLst/>
        </p:spPr>
        <p:txBody>
          <a:bodyPr tIns="91428" rIns="34290" bIns="34290" anchor="ctr"/>
          <a:lstStyle/>
          <a:p>
            <a:pPr algn="ctr" defTabSz="932313">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Services API</a:t>
            </a:r>
          </a:p>
        </p:txBody>
      </p:sp>
      <p:sp>
        <p:nvSpPr>
          <p:cNvPr id="101" name="Rectangle 100"/>
          <p:cNvSpPr/>
          <p:nvPr/>
        </p:nvSpPr>
        <p:spPr bwMode="auto">
          <a:xfrm>
            <a:off x="5772159" y="1592445"/>
            <a:ext cx="3483581" cy="754021"/>
          </a:xfrm>
          <a:prstGeom prst="rect">
            <a:avLst/>
          </a:prstGeom>
          <a:solidFill>
            <a:srgbClr val="FFB900"/>
          </a:solidFill>
          <a:ln w="6350" cap="flat" cmpd="sng" algn="ctr">
            <a:noFill/>
            <a:prstDash val="solid"/>
            <a:miter lim="800000"/>
            <a:headEnd type="none" w="med" len="med"/>
            <a:tailEnd type="none" w="med" len="med"/>
          </a:ln>
          <a:effectLst/>
        </p:spPr>
        <p:txBody>
          <a:bodyPr tIns="91428" rIns="34290" bIns="34290" anchor="ctr"/>
          <a:lstStyle/>
          <a:p>
            <a:pPr algn="ctr" defTabSz="932313">
              <a:defRPr/>
            </a:pPr>
            <a:r>
              <a:rPr lang="en-US" sz="2400"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rPr>
              <a:t>Reliable Actors API</a:t>
            </a:r>
          </a:p>
        </p:txBody>
      </p:sp>
    </p:spTree>
    <p:extLst>
      <p:ext uri="{BB962C8B-B14F-4D97-AF65-F5344CB8AC3E}">
        <p14:creationId xmlns:p14="http://schemas.microsoft.com/office/powerpoint/2010/main" val="2376073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1"/>
            <a:ext cx="10993494" cy="6420219"/>
          </a:xfrm>
        </p:spPr>
        <p:txBody>
          <a:bodyPr/>
          <a:lstStyle/>
          <a:p>
            <a:r>
              <a:rPr lang="en-US" sz="3200" dirty="0"/>
              <a:t>You can host stateless front-end/back-end roles</a:t>
            </a:r>
          </a:p>
          <a:p>
            <a:r>
              <a:rPr lang="en-US" sz="3200" dirty="0"/>
              <a:t>Connectivity between the services</a:t>
            </a:r>
          </a:p>
          <a:p>
            <a:r>
              <a:rPr lang="en-US" sz="3200" dirty="0"/>
              <a:t>Service URIs</a:t>
            </a:r>
          </a:p>
          <a:p>
            <a:r>
              <a:rPr lang="en-US" sz="3200" dirty="0"/>
              <a:t>Client/server </a:t>
            </a:r>
          </a:p>
          <a:p>
            <a:r>
              <a:rPr lang="en-US" sz="3200" dirty="0"/>
              <a:t>Default Stack (Strongly typed RPC)/WCF/HTTP *all in C#</a:t>
            </a:r>
          </a:p>
          <a:p>
            <a:r>
              <a:rPr lang="en-US" sz="3200" dirty="0"/>
              <a:t>SF not support </a:t>
            </a:r>
            <a:r>
              <a:rPr lang="en-US" sz="3200" dirty="0" err="1"/>
              <a:t>System.Web</a:t>
            </a:r>
            <a:r>
              <a:rPr lang="en-US" sz="3200" dirty="0"/>
              <a:t> and IIS dependencies</a:t>
            </a:r>
          </a:p>
          <a:p>
            <a:r>
              <a:rPr lang="en-US" sz="3200" dirty="0"/>
              <a:t>Support for ASP.NET 5 – Open Source Stack</a:t>
            </a:r>
          </a:p>
          <a:p>
            <a:r>
              <a:rPr lang="en-US" sz="3200" dirty="0"/>
              <a:t>Can host – EXE/JVMs/</a:t>
            </a:r>
            <a:r>
              <a:rPr lang="en-US" sz="3200" dirty="0" err="1"/>
              <a:t>.Net</a:t>
            </a:r>
            <a:r>
              <a:rPr lang="en-US" sz="3200" dirty="0"/>
              <a:t>/Windows containers*</a:t>
            </a:r>
          </a:p>
          <a:p>
            <a:r>
              <a:rPr lang="en-US" sz="3200" dirty="0"/>
              <a:t>You will need a minimum of 5 VMs – Hybrid</a:t>
            </a:r>
          </a:p>
          <a:p>
            <a:r>
              <a:rPr lang="en-US" sz="3200" dirty="0"/>
              <a:t>Where state is required you can use Reliable Collections or external references</a:t>
            </a:r>
          </a:p>
          <a:p>
            <a:endParaRPr lang="en-US" sz="2800" dirty="0"/>
          </a:p>
        </p:txBody>
      </p:sp>
      <p:sp>
        <p:nvSpPr>
          <p:cNvPr id="2" name="Title 1"/>
          <p:cNvSpPr>
            <a:spLocks noGrp="1"/>
          </p:cNvSpPr>
          <p:nvPr>
            <p:ph type="title"/>
          </p:nvPr>
        </p:nvSpPr>
        <p:spPr/>
        <p:txBody>
          <a:bodyPr/>
          <a:lstStyle/>
          <a:p>
            <a:r>
              <a:rPr lang="en-US" dirty="0"/>
              <a:t>Service Fabric deployment</a:t>
            </a:r>
          </a:p>
        </p:txBody>
      </p:sp>
    </p:spTree>
    <p:extLst>
      <p:ext uri="{BB962C8B-B14F-4D97-AF65-F5344CB8AC3E}">
        <p14:creationId xmlns:p14="http://schemas.microsoft.com/office/powerpoint/2010/main" val="34172961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11702552" cy="2227533"/>
          </a:xfrm>
        </p:spPr>
        <p:txBody>
          <a:bodyPr/>
          <a:lstStyle/>
          <a:p>
            <a:r>
              <a:rPr lang="en-US" sz="3200" dirty="0"/>
              <a:t>Independent unit of state and compute (large number in parallel)</a:t>
            </a:r>
          </a:p>
          <a:p>
            <a:r>
              <a:rPr lang="en-US" sz="3200" dirty="0"/>
              <a:t>Communicates with other actors using asynchronous messaging</a:t>
            </a:r>
          </a:p>
          <a:p>
            <a:r>
              <a:rPr lang="en-US" sz="3200" dirty="0"/>
              <a:t>Automatic state management and turn based concurrency </a:t>
            </a:r>
          </a:p>
          <a:p>
            <a:endParaRPr lang="en-US" sz="1050" dirty="0">
              <a:solidFill>
                <a:schemeClr val="tx1"/>
              </a:solidFill>
            </a:endParaRPr>
          </a:p>
          <a:p>
            <a:pPr lvl="1"/>
            <a:r>
              <a:rPr lang="en-US" dirty="0">
                <a:solidFill>
                  <a:schemeClr val="tx1"/>
                </a:solidFill>
              </a:rPr>
              <a:t>I.e., single-threaded execution within an Actor</a:t>
            </a:r>
          </a:p>
        </p:txBody>
      </p:sp>
      <p:sp>
        <p:nvSpPr>
          <p:cNvPr id="2" name="Title 1"/>
          <p:cNvSpPr>
            <a:spLocks noGrp="1"/>
          </p:cNvSpPr>
          <p:nvPr>
            <p:ph type="title"/>
          </p:nvPr>
        </p:nvSpPr>
        <p:spPr/>
        <p:txBody>
          <a:bodyPr/>
          <a:lstStyle/>
          <a:p>
            <a:r>
              <a:rPr lang="en-US" dirty="0"/>
              <a:t>Reliable Actor API</a:t>
            </a:r>
          </a:p>
        </p:txBody>
      </p:sp>
    </p:spTree>
    <p:extLst>
      <p:ext uri="{BB962C8B-B14F-4D97-AF65-F5344CB8AC3E}">
        <p14:creationId xmlns:p14="http://schemas.microsoft.com/office/powerpoint/2010/main" val="194011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366168" y="1212851"/>
            <a:ext cx="11702553" cy="3871829"/>
          </a:xfrm>
        </p:spPr>
        <p:txBody>
          <a:bodyPr/>
          <a:lstStyle/>
          <a:p>
            <a:r>
              <a:rPr lang="en-US" sz="3200" dirty="0"/>
              <a:t>Build Stateless Services using technologies such as ASP.NET</a:t>
            </a:r>
          </a:p>
          <a:p>
            <a:r>
              <a:rPr lang="en-US" sz="3200" dirty="0"/>
              <a:t>Build </a:t>
            </a:r>
            <a:r>
              <a:rPr lang="en-US" sz="3200" dirty="0" err="1"/>
              <a:t>Stateful</a:t>
            </a:r>
            <a:r>
              <a:rPr lang="en-US" sz="3200" dirty="0"/>
              <a:t> Services using reliable collections</a:t>
            </a:r>
          </a:p>
          <a:p>
            <a:r>
              <a:rPr lang="en-US" sz="3200" dirty="0"/>
              <a:t>Manage the concurrency and granularity of state changes using transactions</a:t>
            </a:r>
          </a:p>
          <a:p>
            <a:r>
              <a:rPr lang="en-US" sz="3200" dirty="0"/>
              <a:t>Communicate with services using the technology of your choice (e.g. </a:t>
            </a:r>
            <a:r>
              <a:rPr lang="en-US" sz="3200" dirty="0" err="1"/>
              <a:t>WebAPI</a:t>
            </a:r>
            <a:r>
              <a:rPr lang="en-US" sz="3200" dirty="0"/>
              <a:t>, WCF)</a:t>
            </a:r>
          </a:p>
          <a:p>
            <a:endParaRPr lang="en-US" dirty="0"/>
          </a:p>
        </p:txBody>
      </p:sp>
      <p:sp>
        <p:nvSpPr>
          <p:cNvPr id="2" name="Title 1"/>
          <p:cNvSpPr>
            <a:spLocks noGrp="1"/>
          </p:cNvSpPr>
          <p:nvPr>
            <p:ph type="title"/>
          </p:nvPr>
        </p:nvSpPr>
        <p:spPr/>
        <p:txBody>
          <a:bodyPr/>
          <a:lstStyle/>
          <a:p>
            <a:r>
              <a:rPr lang="en-US"/>
              <a:t>Reliable Services API</a:t>
            </a:r>
            <a:endParaRPr lang="en-US" dirty="0"/>
          </a:p>
        </p:txBody>
      </p:sp>
    </p:spTree>
    <p:extLst>
      <p:ext uri="{BB962C8B-B14F-4D97-AF65-F5344CB8AC3E}">
        <p14:creationId xmlns:p14="http://schemas.microsoft.com/office/powerpoint/2010/main" val="1237180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945696"/>
          </a:xfrm>
        </p:spPr>
        <p:txBody>
          <a:bodyPr/>
          <a:lstStyle/>
          <a:p>
            <a:r>
              <a:rPr lang="en-US" sz="3200" dirty="0"/>
              <a:t>Here’s my code in a service</a:t>
            </a:r>
          </a:p>
          <a:p>
            <a:r>
              <a:rPr lang="en-US" sz="3200" dirty="0"/>
              <a:t>Set up number of instances</a:t>
            </a:r>
          </a:p>
          <a:p>
            <a:r>
              <a:rPr lang="en-US" sz="3200" dirty="0"/>
              <a:t>Deploy to service fabric cluster</a:t>
            </a:r>
          </a:p>
          <a:p>
            <a:r>
              <a:rPr lang="en-US" sz="3200" dirty="0"/>
              <a:t>Give me an endpoint I can reference my service</a:t>
            </a:r>
          </a:p>
          <a:p>
            <a:r>
              <a:rPr lang="en-US" sz="3200" dirty="0"/>
              <a:t>And that’s all folks…</a:t>
            </a:r>
          </a:p>
          <a:p>
            <a:endParaRPr lang="en-US" sz="3200" dirty="0"/>
          </a:p>
          <a:p>
            <a:r>
              <a:rPr lang="en-US" sz="3200" dirty="0"/>
              <a:t>What am I not thinking about?</a:t>
            </a:r>
          </a:p>
        </p:txBody>
      </p:sp>
      <p:sp>
        <p:nvSpPr>
          <p:cNvPr id="2" name="Title 1"/>
          <p:cNvSpPr>
            <a:spLocks noGrp="1"/>
          </p:cNvSpPr>
          <p:nvPr>
            <p:ph type="title"/>
          </p:nvPr>
        </p:nvSpPr>
        <p:spPr/>
        <p:txBody>
          <a:bodyPr/>
          <a:lstStyle/>
          <a:p>
            <a:r>
              <a:rPr lang="en-US" dirty="0"/>
              <a:t>Essentially</a:t>
            </a:r>
          </a:p>
        </p:txBody>
      </p:sp>
    </p:spTree>
    <p:extLst>
      <p:ext uri="{BB962C8B-B14F-4D97-AF65-F5344CB8AC3E}">
        <p14:creationId xmlns:p14="http://schemas.microsoft.com/office/powerpoint/2010/main" val="3727519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7583733" cy="1098762"/>
          </a:xfrm>
        </p:spPr>
        <p:txBody>
          <a:bodyPr/>
          <a:lstStyle/>
          <a:p>
            <a:r>
              <a:rPr lang="en-US" dirty="0"/>
              <a:t>Mobile engagements</a:t>
            </a:r>
          </a:p>
        </p:txBody>
      </p:sp>
    </p:spTree>
    <p:extLst>
      <p:ext uri="{BB962C8B-B14F-4D97-AF65-F5344CB8AC3E}">
        <p14:creationId xmlns:p14="http://schemas.microsoft.com/office/powerpoint/2010/main" val="2747440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04" y="194426"/>
            <a:ext cx="11727427" cy="682453"/>
          </a:xfrm>
        </p:spPr>
        <p:txBody>
          <a:bodyPr vert="horz" wrap="square" lIns="0" tIns="0" rIns="0" bIns="0" rtlCol="0" anchor="t">
            <a:noAutofit/>
          </a:bodyPr>
          <a:lstStyle/>
          <a:p>
            <a:r>
              <a:rPr lang="en-US" sz="3999" dirty="0">
                <a:solidFill>
                  <a:schemeClr val="tx1"/>
                </a:solidFill>
              </a:rPr>
              <a:t>App Service Features &amp; Capabilities</a:t>
            </a:r>
          </a:p>
        </p:txBody>
      </p:sp>
      <p:sp>
        <p:nvSpPr>
          <p:cNvPr id="14" name="TextBox 13"/>
          <p:cNvSpPr txBox="1"/>
          <p:nvPr/>
        </p:nvSpPr>
        <p:spPr>
          <a:xfrm>
            <a:off x="482868" y="835502"/>
            <a:ext cx="10803515" cy="282513"/>
          </a:xfrm>
          <a:prstGeom prst="rect">
            <a:avLst/>
          </a:prstGeom>
          <a:noFill/>
        </p:spPr>
        <p:txBody>
          <a:bodyPr wrap="none" lIns="0" tIns="0" rIns="0" bIns="0" rtlCol="0">
            <a:spAutoFit/>
          </a:bodyPr>
          <a:lstStyle/>
          <a:p>
            <a:pPr algn="ctr" defTabSz="914224">
              <a:lnSpc>
                <a:spcPct val="90000"/>
              </a:lnSpc>
              <a:spcAft>
                <a:spcPts val="612"/>
              </a:spcAft>
            </a:pPr>
            <a:r>
              <a:rPr lang="en-US" sz="2000" kern="0" dirty="0">
                <a:latin typeface="Segoe UI Light" charset="0"/>
              </a:rPr>
              <a:t>All features and capabilities are shared across all of App Service application (Web, Mobile, and API)</a:t>
            </a:r>
          </a:p>
        </p:txBody>
      </p:sp>
      <p:grpSp>
        <p:nvGrpSpPr>
          <p:cNvPr id="3" name="Group 2"/>
          <p:cNvGrpSpPr/>
          <p:nvPr/>
        </p:nvGrpSpPr>
        <p:grpSpPr>
          <a:xfrm>
            <a:off x="716061" y="1348631"/>
            <a:ext cx="11718738" cy="5572413"/>
            <a:chOff x="701998" y="1123210"/>
            <a:chExt cx="11490002" cy="5463646"/>
          </a:xfrm>
        </p:grpSpPr>
        <p:sp>
          <p:nvSpPr>
            <p:cNvPr id="27" name="Rectangle 26"/>
            <p:cNvSpPr/>
            <p:nvPr/>
          </p:nvSpPr>
          <p:spPr bwMode="auto">
            <a:xfrm>
              <a:off x="746821" y="1123210"/>
              <a:ext cx="3699928"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Enterprise grade</a:t>
              </a:r>
              <a:endParaRPr lang="en-US" sz="3199" kern="0" dirty="0">
                <a:solidFill>
                  <a:schemeClr val="tx1"/>
                </a:solidFill>
                <a:ea typeface="Segoe UI" pitchFamily="34" charset="0"/>
                <a:cs typeface="Segoe UI" pitchFamily="34" charset="0"/>
              </a:endParaRPr>
            </a:p>
            <a:p>
              <a:pPr defTabSz="699085">
                <a:defRPr/>
              </a:pPr>
              <a:r>
                <a:rPr lang="en-US" sz="1224" kern="0" dirty="0">
                  <a:solidFill>
                    <a:schemeClr val="tx1"/>
                  </a:solidFill>
                  <a:ea typeface="Segoe UI" pitchFamily="34" charset="0"/>
                  <a:cs typeface="Segoe UI" pitchFamily="34" charset="0"/>
                </a:rPr>
                <a:t>Designed for secure mission-critical applications</a:t>
              </a:r>
            </a:p>
          </p:txBody>
        </p:sp>
        <p:sp>
          <p:nvSpPr>
            <p:cNvPr id="28" name="Rectangle 27"/>
            <p:cNvSpPr/>
            <p:nvPr/>
          </p:nvSpPr>
          <p:spPr bwMode="auto">
            <a:xfrm>
              <a:off x="4693699" y="1123210"/>
              <a:ext cx="3445541"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Fully managed</a:t>
              </a:r>
              <a:endParaRPr lang="en-US" sz="3199" kern="0" dirty="0">
                <a:solidFill>
                  <a:schemeClr val="tx1"/>
                </a:solidFill>
                <a:ea typeface="Segoe UI" pitchFamily="34" charset="0"/>
                <a:cs typeface="Segoe UI" pitchFamily="34" charset="0"/>
              </a:endParaRPr>
            </a:p>
            <a:p>
              <a:pPr defTabSz="699085">
                <a:defRPr/>
              </a:pPr>
              <a:r>
                <a:rPr lang="en-US" sz="1224" kern="0" dirty="0">
                  <a:solidFill>
                    <a:schemeClr val="tx1"/>
                  </a:solidFill>
                </a:rPr>
                <a:t>Optimized for Availability and Automatic scale</a:t>
              </a:r>
              <a:endParaRPr lang="en-US" sz="1224" kern="0" dirty="0">
                <a:solidFill>
                  <a:schemeClr val="tx1"/>
                </a:solidFill>
                <a:ea typeface="Segoe UI" pitchFamily="34" charset="0"/>
                <a:cs typeface="Segoe UI" pitchFamily="34" charset="0"/>
              </a:endParaRPr>
            </a:p>
          </p:txBody>
        </p:sp>
        <p:sp>
          <p:nvSpPr>
            <p:cNvPr id="29" name="Rectangle 28"/>
            <p:cNvSpPr/>
            <p:nvPr/>
          </p:nvSpPr>
          <p:spPr bwMode="auto">
            <a:xfrm>
              <a:off x="8160540" y="1123210"/>
              <a:ext cx="3166359" cy="7889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t" anchorCtr="0" forceAA="0" compatLnSpc="1">
              <a:prstTxWarp prst="textNoShape">
                <a:avLst/>
              </a:prstTxWarp>
              <a:noAutofit/>
            </a:bodyPr>
            <a:lstStyle/>
            <a:p>
              <a:pPr defTabSz="699085">
                <a:defRPr/>
              </a:pPr>
              <a:r>
                <a:rPr lang="en-US" sz="2800" kern="0" dirty="0">
                  <a:solidFill>
                    <a:schemeClr val="tx1"/>
                  </a:solidFill>
                  <a:latin typeface="Segoe UI Light"/>
                  <a:ea typeface="Segoe UI" pitchFamily="34" charset="0"/>
                  <a:cs typeface="Segoe UI" pitchFamily="34" charset="0"/>
                </a:rPr>
                <a:t>Built for </a:t>
              </a:r>
              <a:r>
                <a:rPr lang="en-US" sz="2800" kern="0" dirty="0" err="1">
                  <a:solidFill>
                    <a:schemeClr val="tx1"/>
                  </a:solidFill>
                  <a:latin typeface="Segoe UI Light"/>
                  <a:ea typeface="Segoe UI" pitchFamily="34" charset="0"/>
                  <a:cs typeface="Segoe UI" pitchFamily="34" charset="0"/>
                </a:rPr>
                <a:t>DevOps</a:t>
              </a:r>
              <a:endParaRPr lang="en-US" sz="3199" kern="0" dirty="0">
                <a:solidFill>
                  <a:schemeClr val="tx1"/>
                </a:solidFill>
                <a:ea typeface="Segoe UI" pitchFamily="34" charset="0"/>
                <a:cs typeface="Segoe UI" pitchFamily="34" charset="0"/>
              </a:endParaRPr>
            </a:p>
            <a:p>
              <a:pPr defTabSz="699085">
                <a:defRPr/>
              </a:pPr>
              <a:r>
                <a:rPr lang="en-US" sz="1224" kern="0" dirty="0">
                  <a:solidFill>
                    <a:schemeClr val="tx1"/>
                  </a:solidFill>
                </a:rPr>
                <a:t>Agility through Continuous Deployment</a:t>
              </a:r>
              <a:endParaRPr lang="en-US" sz="1224" kern="0" dirty="0">
                <a:solidFill>
                  <a:schemeClr val="tx1"/>
                </a:solidFill>
                <a:ea typeface="Segoe UI" pitchFamily="34" charset="0"/>
                <a:cs typeface="Segoe UI" pitchFamily="34" charset="0"/>
              </a:endParaRPr>
            </a:p>
          </p:txBody>
        </p:sp>
        <p:sp>
          <p:nvSpPr>
            <p:cNvPr id="30" name="TextBox 29"/>
            <p:cNvSpPr txBox="1"/>
            <p:nvPr/>
          </p:nvSpPr>
          <p:spPr>
            <a:xfrm>
              <a:off x="779276" y="1940741"/>
              <a:ext cx="3667473" cy="4343661"/>
            </a:xfrm>
            <a:prstGeom prst="rect">
              <a:avLst/>
            </a:prstGeom>
            <a:noFill/>
            <a:ln>
              <a:noFill/>
            </a:ln>
          </p:spPr>
          <p:txBody>
            <a:bodyPr wrap="square" lIns="137121" tIns="109696" rIns="137121" bIns="109696" rtlCol="0">
              <a:spAutoFit/>
            </a:bodyPr>
            <a:lstStyle/>
            <a:p>
              <a:pPr defTabSz="914224">
                <a:spcAft>
                  <a:spcPts val="224"/>
                </a:spcAft>
                <a:defRPr/>
              </a:pPr>
              <a:r>
                <a:rPr lang="en-US" sz="1632" kern="0" dirty="0">
                  <a:latin typeface="Segoe UI"/>
                  <a:ea typeface="Calibri" panose="020F0502020204030204" pitchFamily="34" charset="0"/>
                  <a:cs typeface="Calibri" panose="020F0502020204030204" pitchFamily="34" charset="0"/>
                </a:rPr>
                <a:t>Premium Tier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App Service Environments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Hybrid Connections / VPN Support</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Scheduled Backup</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Azure Active Directory Integration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Site Resiliency, HA, and DR</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Web Jobs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Role Base Access Control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Audit / Compliance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Enterprise Migration</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Client Certs </a:t>
              </a:r>
            </a:p>
            <a:p>
              <a:pPr defTabSz="914224">
                <a:spcAft>
                  <a:spcPts val="224"/>
                </a:spcAft>
                <a:defRPr/>
              </a:pPr>
              <a:r>
                <a:rPr lang="en-US" sz="1632" kern="0" dirty="0" err="1">
                  <a:latin typeface="Segoe UI"/>
                  <a:ea typeface="Calibri" panose="020F0502020204030204" pitchFamily="34" charset="0"/>
                  <a:cs typeface="Calibri" panose="020F0502020204030204" pitchFamily="34" charset="0"/>
                </a:rPr>
                <a:t>Redis</a:t>
              </a:r>
              <a:r>
                <a:rPr lang="en-US" sz="1632" kern="0" dirty="0">
                  <a:latin typeface="Segoe UI"/>
                  <a:ea typeface="Calibri" panose="020F0502020204030204" pitchFamily="34" charset="0"/>
                  <a:cs typeface="Calibri" panose="020F0502020204030204" pitchFamily="34" charset="0"/>
                </a:rPr>
                <a:t> Caching</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IP Restrictions/ SSL</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Web Sockets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SQL, MySQL, </a:t>
              </a:r>
              <a:r>
                <a:rPr lang="en-US" sz="1632" kern="0" dirty="0" err="1">
                  <a:latin typeface="Segoe UI"/>
                  <a:ea typeface="Calibri" panose="020F0502020204030204" pitchFamily="34" charset="0"/>
                  <a:cs typeface="Calibri" panose="020F0502020204030204" pitchFamily="34" charset="0"/>
                </a:rPr>
                <a:t>DocDB</a:t>
              </a:r>
              <a:r>
                <a:rPr lang="en-US" sz="1632" kern="0" dirty="0">
                  <a:latin typeface="Segoe UI"/>
                  <a:ea typeface="Calibri" panose="020F0502020204030204" pitchFamily="34" charset="0"/>
                  <a:cs typeface="Calibri" panose="020F0502020204030204" pitchFamily="34" charset="0"/>
                </a:rPr>
                <a:t>, &amp; Mongo</a:t>
              </a:r>
            </a:p>
          </p:txBody>
        </p:sp>
        <p:sp>
          <p:nvSpPr>
            <p:cNvPr id="31" name="TextBox 30"/>
            <p:cNvSpPr txBox="1"/>
            <p:nvPr/>
          </p:nvSpPr>
          <p:spPr>
            <a:xfrm>
              <a:off x="4720081" y="1940741"/>
              <a:ext cx="3405750" cy="4318013"/>
            </a:xfrm>
            <a:prstGeom prst="rect">
              <a:avLst/>
            </a:prstGeom>
            <a:noFill/>
            <a:ln>
              <a:noFill/>
            </a:ln>
          </p:spPr>
          <p:txBody>
            <a:bodyPr wrap="square" lIns="137121" tIns="109696" rIns="137121" bIns="109696" rtlCol="0">
              <a:spAutoFit/>
            </a:bodyPr>
            <a:lstStyle/>
            <a:p>
              <a:pPr defTabSz="914224">
                <a:spcAft>
                  <a:spcPts val="224"/>
                </a:spcAft>
                <a:defRPr/>
              </a:pPr>
              <a:r>
                <a:rPr lang="en-US" sz="1632" kern="0" dirty="0">
                  <a:ea typeface="Calibri" panose="020F0502020204030204" pitchFamily="34" charset="0"/>
                  <a:cs typeface="Calibri" panose="020F0502020204030204" pitchFamily="34" charset="0"/>
                </a:rPr>
                <a:t>OS &amp; Framework Patching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Automated Deployment</a:t>
              </a:r>
              <a:br>
                <a:rPr lang="en-US" sz="1632" kern="0" dirty="0">
                  <a:latin typeface="Segoe UI"/>
                  <a:ea typeface="Calibri" panose="020F0502020204030204" pitchFamily="34" charset="0"/>
                  <a:cs typeface="Calibri" panose="020F0502020204030204" pitchFamily="34" charset="0"/>
                </a:rPr>
              </a:br>
              <a:r>
                <a:rPr lang="en-US" sz="1632" kern="0" dirty="0" err="1">
                  <a:latin typeface="Segoe UI"/>
                  <a:ea typeface="Calibri" panose="020F0502020204030204" pitchFamily="34" charset="0"/>
                  <a:cs typeface="Calibri" panose="020F0502020204030204" pitchFamily="34" charset="0"/>
                </a:rPr>
                <a:t>AutoScale</a:t>
              </a:r>
              <a:endParaRPr lang="en-US" sz="1632"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Built-in Load Balancing</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WW Datacenter Coverage</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End Point Monitoring &amp; Alerts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DR Site Support</a:t>
              </a:r>
            </a:p>
            <a:p>
              <a:pPr defTabSz="914224">
                <a:spcAft>
                  <a:spcPts val="224"/>
                </a:spcAft>
                <a:defRPr/>
              </a:pPr>
              <a:r>
                <a:rPr lang="en-US" sz="1632" kern="0" dirty="0" err="1">
                  <a:latin typeface="Segoe UI"/>
                  <a:ea typeface="Calibri" panose="020F0502020204030204" pitchFamily="34" charset="0"/>
                  <a:cs typeface="Calibri" panose="020F0502020204030204" pitchFamily="34" charset="0"/>
                </a:rPr>
                <a:t>WildCard</a:t>
              </a:r>
              <a:r>
                <a:rPr lang="en-US" sz="1632" kern="0" dirty="0">
                  <a:latin typeface="Segoe UI"/>
                  <a:ea typeface="Calibri" panose="020F0502020204030204" pitchFamily="34" charset="0"/>
                  <a:cs typeface="Calibri" panose="020F0502020204030204" pitchFamily="34" charset="0"/>
                </a:rPr>
                <a:t> Support</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Dedicated IP address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HTTP Compression </a:t>
              </a:r>
            </a:p>
            <a:p>
              <a:pPr defTabSz="914224">
                <a:spcAft>
                  <a:spcPts val="224"/>
                </a:spcAft>
                <a:defRPr/>
              </a:pPr>
              <a:r>
                <a:rPr lang="en-US" sz="1632" kern="0" dirty="0" err="1">
                  <a:latin typeface="Segoe UI"/>
                  <a:ea typeface="Calibri" panose="020F0502020204030204" pitchFamily="34" charset="0"/>
                  <a:cs typeface="Calibri" panose="020F0502020204030204" pitchFamily="34" charset="0"/>
                </a:rPr>
                <a:t>WebJobs</a:t>
              </a:r>
              <a:endParaRPr lang="en-US" sz="1632" kern="0" dirty="0">
                <a:latin typeface="Segoe UI"/>
                <a:ea typeface="Calibri" panose="020F0502020204030204" pitchFamily="34" charset="0"/>
                <a:cs typeface="Calibri" panose="020F0502020204030204" pitchFamily="34" charset="0"/>
              </a:endParaRP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Premium WordPress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Sticky Sessions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App Service Environment </a:t>
              </a:r>
            </a:p>
            <a:p>
              <a:pPr defTabSz="914224">
                <a:spcAft>
                  <a:spcPts val="224"/>
                </a:spcAft>
                <a:defRPr/>
              </a:pPr>
              <a:endParaRPr lang="en-US" sz="1632" kern="0" dirty="0">
                <a:latin typeface="Segoe UI"/>
                <a:ea typeface="Calibri" panose="020F0502020204030204" pitchFamily="34" charset="0"/>
                <a:cs typeface="Calibri" panose="020F0502020204030204" pitchFamily="34" charset="0"/>
              </a:endParaRPr>
            </a:p>
          </p:txBody>
        </p:sp>
        <p:sp>
          <p:nvSpPr>
            <p:cNvPr id="32" name="TextBox 31"/>
            <p:cNvSpPr txBox="1"/>
            <p:nvPr/>
          </p:nvSpPr>
          <p:spPr>
            <a:xfrm>
              <a:off x="8195989" y="1940741"/>
              <a:ext cx="3996011" cy="4646115"/>
            </a:xfrm>
            <a:prstGeom prst="rect">
              <a:avLst/>
            </a:prstGeom>
            <a:noFill/>
            <a:ln>
              <a:noFill/>
            </a:ln>
          </p:spPr>
          <p:txBody>
            <a:bodyPr wrap="square" lIns="137121" tIns="109696" rIns="137121" bIns="109696" rtlCol="0">
              <a:spAutoFit/>
            </a:bodyPr>
            <a:lstStyle/>
            <a:p>
              <a:pPr defTabSz="914224">
                <a:spcAft>
                  <a:spcPts val="224"/>
                </a:spcAft>
                <a:defRPr/>
              </a:pPr>
              <a:r>
                <a:rPr lang="en-US" sz="1632" kern="0" dirty="0">
                  <a:latin typeface="Segoe UI"/>
                  <a:ea typeface="Calibri" panose="020F0502020204030204" pitchFamily="34" charset="0"/>
                  <a:cs typeface="Calibri" panose="020F0502020204030204" pitchFamily="34" charset="0"/>
                </a:rPr>
                <a:t>Remote Debugging w/ Visual Studio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Site Staging Slots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Traffic Routing</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Continuous Integration/Deployment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Git, Visual Studio Online and GitHub</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App &amp; Site Diagnostics</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Site Extensions Gallery </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NET, PHP, Python, Node, Java</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Framework Installer</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Browser-based editing</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Auto-Healing</a:t>
              </a:r>
            </a:p>
            <a:p>
              <a:pPr defTabSz="914224">
                <a:spcAft>
                  <a:spcPts val="224"/>
                </a:spcAft>
                <a:defRPr/>
              </a:pPr>
              <a:r>
                <a:rPr lang="en-US" sz="1632" kern="0" dirty="0">
                  <a:latin typeface="Segoe UI"/>
                  <a:ea typeface="Calibri" panose="020F0502020204030204" pitchFamily="34" charset="0"/>
                  <a:cs typeface="Calibri" panose="020F0502020204030204" pitchFamily="34" charset="0"/>
                </a:rPr>
                <a:t>Logging and Auditing </a:t>
              </a:r>
            </a:p>
            <a:p>
              <a:pPr defTabSz="914224">
                <a:spcAft>
                  <a:spcPts val="306"/>
                </a:spcAft>
                <a:defRPr/>
              </a:pPr>
              <a:r>
                <a:rPr lang="en-US" sz="1632" kern="0" dirty="0">
                  <a:latin typeface="Segoe UI"/>
                  <a:ea typeface="Calibri" panose="020F0502020204030204" pitchFamily="34" charset="0"/>
                  <a:cs typeface="Calibri" panose="020F0502020204030204" pitchFamily="34" charset="0"/>
                </a:rPr>
                <a:t>Admin-Site</a:t>
              </a:r>
            </a:p>
            <a:p>
              <a:pPr defTabSz="914224">
                <a:spcAft>
                  <a:spcPts val="306"/>
                </a:spcAft>
                <a:defRPr/>
              </a:pPr>
              <a:r>
                <a:rPr lang="en-US" sz="1632" kern="0" dirty="0">
                  <a:latin typeface="Segoe UI"/>
                  <a:ea typeface="Calibri" panose="020F0502020204030204" pitchFamily="34" charset="0"/>
                  <a:cs typeface="Calibri" panose="020F0502020204030204" pitchFamily="34" charset="0"/>
                </a:rPr>
                <a:t>Support Site Extension </a:t>
              </a:r>
            </a:p>
            <a:p>
              <a:pPr defTabSz="914224">
                <a:spcAft>
                  <a:spcPts val="224"/>
                </a:spcAft>
                <a:defRPr/>
              </a:pPr>
              <a:endParaRPr lang="en-US" sz="1632" kern="0" dirty="0">
                <a:latin typeface="Segoe UI"/>
                <a:ea typeface="Calibri" panose="020F0502020204030204" pitchFamily="34" charset="0"/>
                <a:cs typeface="Calibri" panose="020F0502020204030204" pitchFamily="34" charset="0"/>
              </a:endParaRPr>
            </a:p>
            <a:p>
              <a:pPr defTabSz="914224">
                <a:spcAft>
                  <a:spcPts val="224"/>
                </a:spcAft>
                <a:defRPr/>
              </a:pPr>
              <a:endParaRPr lang="en-US" sz="1632" kern="0" dirty="0">
                <a:latin typeface="Segoe UI"/>
                <a:ea typeface="Calibri" panose="020F0502020204030204" pitchFamily="34" charset="0"/>
                <a:cs typeface="Calibri" panose="020F0502020204030204" pitchFamily="34" charset="0"/>
              </a:endParaRPr>
            </a:p>
          </p:txBody>
        </p:sp>
        <p:sp>
          <p:nvSpPr>
            <p:cNvPr id="33" name="Rectangle 32"/>
            <p:cNvSpPr/>
            <p:nvPr/>
          </p:nvSpPr>
          <p:spPr>
            <a:xfrm>
              <a:off x="701998" y="1312868"/>
              <a:ext cx="45719" cy="50141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tx1"/>
                </a:solidFill>
              </a:endParaRPr>
            </a:p>
          </p:txBody>
        </p:sp>
        <p:sp>
          <p:nvSpPr>
            <p:cNvPr id="34" name="Rectangle 33"/>
            <p:cNvSpPr/>
            <p:nvPr/>
          </p:nvSpPr>
          <p:spPr>
            <a:xfrm>
              <a:off x="4606364" y="1312868"/>
              <a:ext cx="45719" cy="501418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4"/>
              <a:endParaRPr lang="en-US" sz="2400" kern="0">
                <a:solidFill>
                  <a:schemeClr val="tx1"/>
                </a:solidFill>
              </a:endParaRPr>
            </a:p>
          </p:txBody>
        </p:sp>
        <p:sp>
          <p:nvSpPr>
            <p:cNvPr id="35" name="Rectangle 34"/>
            <p:cNvSpPr/>
            <p:nvPr/>
          </p:nvSpPr>
          <p:spPr>
            <a:xfrm>
              <a:off x="8124932" y="1312869"/>
              <a:ext cx="45719" cy="5014188"/>
            </a:xfrm>
            <a:prstGeom prst="rect">
              <a:avLst/>
            </a:prstGeom>
            <a:solidFill>
              <a:srgbClr val="E34F2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1" tIns="109696" rIns="137121" bIns="109696" numCol="1" spcCol="0" rtlCol="0" fromWordArt="0" anchor="ctr" anchorCtr="0" forceAA="0" compatLnSpc="1">
              <a:prstTxWarp prst="textNoShape">
                <a:avLst/>
              </a:prstTxWarp>
              <a:noAutofit/>
            </a:bodyPr>
            <a:lstStyle/>
            <a:p>
              <a:pPr defTabSz="699085">
                <a:lnSpc>
                  <a:spcPct val="90000"/>
                </a:lnSpc>
              </a:pPr>
              <a:endParaRPr lang="en-US" sz="2400" kern="0">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45818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Mobile engagement</a:t>
            </a:r>
          </a:p>
        </p:txBody>
      </p:sp>
      <p:sp>
        <p:nvSpPr>
          <p:cNvPr id="7" name="Text Placeholder 6"/>
          <p:cNvSpPr>
            <a:spLocks noGrp="1"/>
          </p:cNvSpPr>
          <p:nvPr>
            <p:ph type="body" sz="quarter" idx="10"/>
          </p:nvPr>
        </p:nvSpPr>
        <p:spPr>
          <a:xfrm>
            <a:off x="366169" y="2926673"/>
            <a:ext cx="5608081" cy="3471720"/>
          </a:xfrm>
        </p:spPr>
        <p:txBody>
          <a:bodyPr/>
          <a:lstStyle/>
          <a:p>
            <a:pPr marL="342900" indent="-342900">
              <a:buFont typeface="+mj-lt"/>
              <a:buAutoNum type="arabicPeriod"/>
            </a:pPr>
            <a:r>
              <a:rPr lang="en-US" sz="2000" b="1" dirty="0"/>
              <a:t>Contextually-aware push notifications </a:t>
            </a:r>
            <a:br>
              <a:rPr lang="en-US" sz="2000" b="1" dirty="0"/>
            </a:br>
            <a:r>
              <a:rPr lang="en-US" sz="2000" b="1" dirty="0"/>
              <a:t>and in-app messaging</a:t>
            </a:r>
            <a:endParaRPr lang="en-US" sz="2000" dirty="0"/>
          </a:p>
          <a:p>
            <a:r>
              <a:rPr lang="en-US" sz="1600" dirty="0">
                <a:latin typeface="+mn-lt"/>
              </a:rPr>
              <a:t>This is the core focus of the product - perform targeted and personalized push notifications. And for this to happen, we collect rich behavioral analytics data.</a:t>
            </a:r>
          </a:p>
          <a:p>
            <a:pPr marL="342900" indent="-342900">
              <a:buFont typeface="+mj-lt"/>
              <a:buAutoNum type="arabicPeriod" startAt="2"/>
            </a:pPr>
            <a:r>
              <a:rPr lang="en-US" sz="2000" b="1" dirty="0"/>
              <a:t>Data-driven insights into app usage</a:t>
            </a:r>
            <a:endParaRPr lang="en-US" sz="2000" dirty="0"/>
          </a:p>
          <a:p>
            <a:r>
              <a:rPr lang="en-US" sz="1600" dirty="0">
                <a:latin typeface="+mn-lt"/>
              </a:rPr>
              <a:t>We provide cross platform SDKs to collect the behavioral analytics about the app users. Note the term behavioral analytics (as against performance analytics) because we focus on how the app users are using the app. We do collect basic performance analytics data about errors, crashes etc., but that is not the core focus of the product.</a:t>
            </a:r>
          </a:p>
        </p:txBody>
      </p:sp>
      <p:sp>
        <p:nvSpPr>
          <p:cNvPr id="8" name="Text Placeholder 7"/>
          <p:cNvSpPr>
            <a:spLocks noGrp="1"/>
          </p:cNvSpPr>
          <p:nvPr>
            <p:ph type="body" sz="quarter" idx="11"/>
          </p:nvPr>
        </p:nvSpPr>
        <p:spPr>
          <a:xfrm>
            <a:off x="6461209" y="2926673"/>
            <a:ext cx="5608081" cy="3570208"/>
          </a:xfrm>
        </p:spPr>
        <p:txBody>
          <a:bodyPr/>
          <a:lstStyle/>
          <a:p>
            <a:pPr marL="457200" indent="-457200">
              <a:buFont typeface="+mj-lt"/>
              <a:buAutoNum type="arabicPeriod" startAt="3"/>
            </a:pPr>
            <a:r>
              <a:rPr lang="en-US" sz="2000" b="1" dirty="0"/>
              <a:t>Real-time user segmentation</a:t>
            </a:r>
          </a:p>
          <a:p>
            <a:r>
              <a:rPr lang="en-US" sz="1600" dirty="0">
                <a:latin typeface="+mn-lt"/>
              </a:rPr>
              <a:t>Once you have collected app users' behavioral analytics data, we allow you to segment your audience based on various parameters and collected data to enable you to run targeted push campaigns. </a:t>
            </a:r>
          </a:p>
          <a:p>
            <a:pPr marL="457200" indent="-457200">
              <a:buFont typeface="+mj-lt"/>
              <a:buAutoNum type="arabicPeriod" startAt="4"/>
            </a:pPr>
            <a:r>
              <a:rPr lang="en-US" sz="2000" b="1" dirty="0"/>
              <a:t>Software-as-a-service (SaaS)</a:t>
            </a:r>
          </a:p>
          <a:p>
            <a:r>
              <a:rPr lang="en-US" sz="1600" dirty="0">
                <a:latin typeface="+mn-lt"/>
              </a:rPr>
              <a:t>We have a portal separate from the Azure management portal which is optimized to interact and view rich behavioral analytics about the app users and run marketing push campaigns. The product is geared to get you going in no time!</a:t>
            </a:r>
          </a:p>
          <a:p>
            <a:endParaRPr lang="en-US" sz="1600" dirty="0"/>
          </a:p>
        </p:txBody>
      </p:sp>
      <p:sp>
        <p:nvSpPr>
          <p:cNvPr id="9" name="Text Placeholder 2"/>
          <p:cNvSpPr txBox="1">
            <a:spLocks/>
          </p:cNvSpPr>
          <p:nvPr/>
        </p:nvSpPr>
        <p:spPr>
          <a:xfrm>
            <a:off x="366168" y="1212851"/>
            <a:ext cx="11702553" cy="1514261"/>
          </a:xfrm>
          <a:prstGeom prst="rect">
            <a:avLst/>
          </a:prstGeom>
        </p:spPr>
        <p:txBody>
          <a:bodyPr vert="horz" wrap="square" lIns="146304" tIns="91440" rIns="146304" bIns="91440" rtlCol="0">
            <a:spAutoFit/>
          </a:bodyPr>
          <a:lstStyle>
            <a:lvl1pPr marL="0" marR="0" indent="0" algn="l" defTabSz="932594" rtl="0" eaLnBrk="1" fontAlgn="auto" latinLnBrk="0" hangingPunct="1">
              <a:lnSpc>
                <a:spcPct val="90000"/>
              </a:lnSpc>
              <a:spcBef>
                <a:spcPts val="1224"/>
              </a:spcBef>
              <a:spcAft>
                <a:spcPts val="0"/>
              </a:spcAft>
              <a:buClr>
                <a:schemeClr val="tx1"/>
              </a:buClr>
              <a:buSzPct val="90000"/>
              <a:buFont typeface="Wingdings" pitchFamily="2" charset="2"/>
              <a:buNone/>
              <a:tabLst/>
              <a:defRPr sz="3200" kern="1200" spc="0" baseline="0">
                <a:gradFill>
                  <a:gsLst>
                    <a:gs pos="1250">
                      <a:schemeClr val="tx1"/>
                    </a:gs>
                    <a:gs pos="100000">
                      <a:schemeClr val="tx1"/>
                    </a:gs>
                  </a:gsLst>
                  <a:lin ang="5400000" scaled="0"/>
                </a:gradFill>
                <a:latin typeface="+mj-lt"/>
                <a:ea typeface="+mn-ea"/>
                <a:cs typeface="+mn-cs"/>
              </a:defRPr>
            </a:lvl1pPr>
            <a:lvl2pPr marL="0"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2pPr>
            <a:lvl3pPr marL="231738"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3pPr>
            <a:lvl4pPr marL="460302"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4pPr>
            <a:lvl5pPr marL="685691" marR="0" indent="0" algn="l" defTabSz="932594"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dirty="0">
                <a:solidFill>
                  <a:schemeClr val="accent1"/>
                </a:solidFill>
              </a:rPr>
              <a:t>Azure Mobile Engagement is a software-as-a-service (SaaS) user engagement platform that provides data-driven insights into app usage, real-time user segmentation, and enables contextually-aware push notifications and in-app messaging. It enables you to create and manage a targeted engagement strategy for your mobile applications.</a:t>
            </a:r>
          </a:p>
        </p:txBody>
      </p:sp>
    </p:spTree>
    <p:extLst>
      <p:ext uri="{BB962C8B-B14F-4D97-AF65-F5344CB8AC3E}">
        <p14:creationId xmlns:p14="http://schemas.microsoft.com/office/powerpoint/2010/main" val="160413014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Mobile engagement decisions</a:t>
            </a:r>
            <a:endParaRPr lang="en-US" dirty="0"/>
          </a:p>
        </p:txBody>
      </p:sp>
      <p:graphicFrame>
        <p:nvGraphicFramePr>
          <p:cNvPr id="3" name="Diagram 2"/>
          <p:cNvGraphicFramePr/>
          <p:nvPr>
            <p:extLst/>
          </p:nvPr>
        </p:nvGraphicFramePr>
        <p:xfrm>
          <a:off x="1161825" y="1212853"/>
          <a:ext cx="8435831"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4151461461"/>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Creating a container…</a:t>
            </a:r>
          </a:p>
        </p:txBody>
      </p:sp>
      <p:pic>
        <p:nvPicPr>
          <p:cNvPr id="3" name="Picture 2"/>
          <p:cNvPicPr>
            <a:picLocks noChangeAspect="1"/>
          </p:cNvPicPr>
          <p:nvPr/>
        </p:nvPicPr>
        <p:blipFill>
          <a:blip r:embed="rId3"/>
          <a:stretch>
            <a:fillRect/>
          </a:stretch>
        </p:blipFill>
        <p:spPr>
          <a:xfrm>
            <a:off x="846029" y="2049647"/>
            <a:ext cx="4495227" cy="380951"/>
          </a:xfrm>
          <a:prstGeom prst="rect">
            <a:avLst/>
          </a:prstGeom>
        </p:spPr>
      </p:pic>
      <p:pic>
        <p:nvPicPr>
          <p:cNvPr id="4" name="Picture 3"/>
          <p:cNvPicPr>
            <a:picLocks noChangeAspect="1"/>
          </p:cNvPicPr>
          <p:nvPr/>
        </p:nvPicPr>
        <p:blipFill>
          <a:blip r:embed="rId4"/>
          <a:stretch>
            <a:fillRect/>
          </a:stretch>
        </p:blipFill>
        <p:spPr>
          <a:xfrm>
            <a:off x="503173" y="2866310"/>
            <a:ext cx="5187148" cy="1543649"/>
          </a:xfrm>
          <a:prstGeom prst="rect">
            <a:avLst/>
          </a:prstGeom>
        </p:spPr>
      </p:pic>
      <p:pic>
        <p:nvPicPr>
          <p:cNvPr id="6" name="Picture 5"/>
          <p:cNvPicPr>
            <a:picLocks noChangeAspect="1"/>
          </p:cNvPicPr>
          <p:nvPr/>
        </p:nvPicPr>
        <p:blipFill>
          <a:blip r:embed="rId5"/>
          <a:stretch>
            <a:fillRect/>
          </a:stretch>
        </p:blipFill>
        <p:spPr>
          <a:xfrm>
            <a:off x="507843" y="5171862"/>
            <a:ext cx="8895214" cy="1095235"/>
          </a:xfrm>
          <a:prstGeom prst="rect">
            <a:avLst/>
          </a:prstGeom>
        </p:spPr>
      </p:pic>
      <p:pic>
        <p:nvPicPr>
          <p:cNvPr id="7" name="Picture 6"/>
          <p:cNvPicPr>
            <a:picLocks noChangeAspect="1"/>
          </p:cNvPicPr>
          <p:nvPr/>
        </p:nvPicPr>
        <p:blipFill>
          <a:blip r:embed="rId6"/>
          <a:stretch>
            <a:fillRect/>
          </a:stretch>
        </p:blipFill>
        <p:spPr>
          <a:xfrm>
            <a:off x="6551539" y="1897265"/>
            <a:ext cx="5611113" cy="2209518"/>
          </a:xfrm>
          <a:prstGeom prst="rect">
            <a:avLst/>
          </a:prstGeom>
        </p:spPr>
      </p:pic>
      <p:sp>
        <p:nvSpPr>
          <p:cNvPr id="8" name="Down Arrow 7"/>
          <p:cNvSpPr/>
          <p:nvPr/>
        </p:nvSpPr>
        <p:spPr bwMode="auto">
          <a:xfrm>
            <a:off x="2826977" y="4486148"/>
            <a:ext cx="533332" cy="609523"/>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Down Arrow 8"/>
          <p:cNvSpPr/>
          <p:nvPr/>
        </p:nvSpPr>
        <p:spPr bwMode="auto">
          <a:xfrm>
            <a:off x="2712691" y="2485358"/>
            <a:ext cx="533332" cy="609523"/>
          </a:xfrm>
          <a:prstGeom prst="downArrow">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Box 9"/>
          <p:cNvSpPr txBox="1"/>
          <p:nvPr/>
        </p:nvSpPr>
        <p:spPr>
          <a:xfrm>
            <a:off x="739533" y="1556788"/>
            <a:ext cx="3586358" cy="627784"/>
          </a:xfrm>
          <a:prstGeom prst="rect">
            <a:avLst/>
          </a:prstGeom>
          <a:noFill/>
        </p:spPr>
        <p:txBody>
          <a:bodyPr wrap="none" lIns="182857" tIns="146285" rIns="182857" bIns="146285" rtlCol="0">
            <a:spAutoFit/>
          </a:bodyPr>
          <a:lstStyle/>
          <a:p>
            <a:pPr>
              <a:lnSpc>
                <a:spcPct val="90000"/>
              </a:lnSpc>
              <a:spcAft>
                <a:spcPts val="600"/>
              </a:spcAft>
            </a:pPr>
            <a:r>
              <a:rPr lang="en-US" sz="2400" dirty="0">
                <a:gradFill>
                  <a:gsLst>
                    <a:gs pos="2917">
                      <a:schemeClr val="tx1"/>
                    </a:gs>
                    <a:gs pos="30000">
                      <a:schemeClr val="tx1"/>
                    </a:gs>
                  </a:gsLst>
                  <a:lin ang="5400000" scaled="0"/>
                </a:gradFill>
              </a:rPr>
              <a:t>Docker Machine Client:</a:t>
            </a:r>
          </a:p>
        </p:txBody>
      </p:sp>
    </p:spTree>
    <p:extLst>
      <p:ext uri="{BB962C8B-B14F-4D97-AF65-F5344CB8AC3E}">
        <p14:creationId xmlns:p14="http://schemas.microsoft.com/office/powerpoint/2010/main" val="1652638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6260175"/>
          </a:xfrm>
        </p:spPr>
        <p:txBody>
          <a:bodyPr/>
          <a:lstStyle/>
          <a:p>
            <a:r>
              <a:rPr lang="en-US" sz="2800" dirty="0"/>
              <a:t>What next?</a:t>
            </a:r>
          </a:p>
          <a:p>
            <a:r>
              <a:rPr lang="en-US" sz="2800" dirty="0"/>
              <a:t>Scale</a:t>
            </a:r>
          </a:p>
          <a:p>
            <a:r>
              <a:rPr lang="en-US" sz="2800" dirty="0"/>
              <a:t>Redundancy</a:t>
            </a:r>
          </a:p>
          <a:p>
            <a:r>
              <a:rPr lang="en-US" sz="2800" dirty="0"/>
              <a:t>Storage</a:t>
            </a:r>
          </a:p>
          <a:p>
            <a:r>
              <a:rPr lang="en-US" sz="2800" dirty="0"/>
              <a:t>HA</a:t>
            </a:r>
          </a:p>
          <a:p>
            <a:r>
              <a:rPr lang="en-US" sz="2800" dirty="0"/>
              <a:t>Monitoring</a:t>
            </a:r>
          </a:p>
          <a:p>
            <a:r>
              <a:rPr lang="en-US" sz="2800" dirty="0"/>
              <a:t>Resource balancing</a:t>
            </a:r>
          </a:p>
          <a:p>
            <a:r>
              <a:rPr lang="en-US" sz="2800" dirty="0"/>
              <a:t>Load balancing</a:t>
            </a:r>
          </a:p>
          <a:p>
            <a:r>
              <a:rPr lang="en-US" sz="2800" dirty="0"/>
              <a:t>Node management</a:t>
            </a:r>
          </a:p>
          <a:p>
            <a:endParaRPr lang="en-US" sz="2800" dirty="0"/>
          </a:p>
          <a:p>
            <a:r>
              <a:rPr lang="en-US" sz="2800" dirty="0"/>
              <a:t>Scheduling tools, Swarm/Marathon </a:t>
            </a:r>
          </a:p>
          <a:p>
            <a:r>
              <a:rPr lang="en-US" sz="2800" dirty="0"/>
              <a:t>Resource management (</a:t>
            </a:r>
            <a:r>
              <a:rPr lang="en-US" sz="2800" dirty="0" err="1"/>
              <a:t>Mesos</a:t>
            </a:r>
            <a:r>
              <a:rPr lang="en-US" sz="2800" dirty="0"/>
              <a:t>) for the Docker clusters, e.g. prod/staging</a:t>
            </a:r>
          </a:p>
          <a:p>
            <a:endParaRPr lang="en-US" sz="2800" dirty="0"/>
          </a:p>
        </p:txBody>
      </p:sp>
      <p:sp>
        <p:nvSpPr>
          <p:cNvPr id="2" name="Title 1"/>
          <p:cNvSpPr>
            <a:spLocks noGrp="1"/>
          </p:cNvSpPr>
          <p:nvPr>
            <p:ph type="title"/>
          </p:nvPr>
        </p:nvSpPr>
        <p:spPr/>
        <p:txBody>
          <a:bodyPr/>
          <a:lstStyle/>
          <a:p>
            <a:r>
              <a:rPr lang="en-US" dirty="0"/>
              <a:t>So, I have deployed…		</a:t>
            </a:r>
          </a:p>
        </p:txBody>
      </p:sp>
    </p:spTree>
    <p:extLst>
      <p:ext uri="{BB962C8B-B14F-4D97-AF65-F5344CB8AC3E}">
        <p14:creationId xmlns:p14="http://schemas.microsoft.com/office/powerpoint/2010/main" val="396826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And all together..		</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2755" y="1676230"/>
            <a:ext cx="12134141" cy="5021024"/>
          </a:xfrm>
          <a:prstGeom prst="rect">
            <a:avLst/>
          </a:prstGeom>
        </p:spPr>
      </p:pic>
    </p:spTree>
    <p:extLst>
      <p:ext uri="{BB962C8B-B14F-4D97-AF65-F5344CB8AC3E}">
        <p14:creationId xmlns:p14="http://schemas.microsoft.com/office/powerpoint/2010/main" val="173978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5428576" cy="5041380"/>
          </a:xfrm>
        </p:spPr>
        <p:txBody>
          <a:bodyPr/>
          <a:lstStyle/>
          <a:p>
            <a:pPr marL="0" indent="0">
              <a:buNone/>
            </a:pPr>
            <a:r>
              <a:rPr lang="en-US" sz="2800" dirty="0"/>
              <a:t>New resource provider</a:t>
            </a:r>
            <a:endParaRPr lang="en-US" sz="900" dirty="0">
              <a:solidFill>
                <a:schemeClr val="tx1"/>
              </a:solidFill>
            </a:endParaRPr>
          </a:p>
          <a:p>
            <a:pPr marL="342900" lvl="1" indent="-342900"/>
            <a:r>
              <a:rPr lang="en-US" dirty="0"/>
              <a:t>Defines required resources</a:t>
            </a:r>
          </a:p>
          <a:p>
            <a:pPr marL="0" indent="0">
              <a:buNone/>
            </a:pPr>
            <a:r>
              <a:rPr lang="en-US" sz="2800" dirty="0"/>
              <a:t>Layered approach</a:t>
            </a:r>
            <a:endParaRPr lang="en-US" sz="900" dirty="0">
              <a:solidFill>
                <a:schemeClr val="tx1"/>
              </a:solidFill>
            </a:endParaRPr>
          </a:p>
          <a:p>
            <a:pPr marL="342900" lvl="1" indent="-342900"/>
            <a:r>
              <a:rPr lang="en-US" dirty="0"/>
              <a:t>Agility to track innovation</a:t>
            </a:r>
          </a:p>
          <a:p>
            <a:pPr marL="0" indent="0">
              <a:buNone/>
            </a:pPr>
            <a:r>
              <a:rPr lang="en-US" sz="2800" dirty="0"/>
              <a:t>Community defined</a:t>
            </a:r>
            <a:endParaRPr lang="en-US" sz="900" dirty="0">
              <a:solidFill>
                <a:schemeClr val="tx1"/>
              </a:solidFill>
            </a:endParaRPr>
          </a:p>
          <a:p>
            <a:pPr marL="342900" lvl="1" indent="-342900"/>
            <a:r>
              <a:rPr lang="en-US" dirty="0"/>
              <a:t>Open Source and Open APIs</a:t>
            </a:r>
          </a:p>
          <a:p>
            <a:pPr marL="342900" lvl="1" indent="-342900"/>
            <a:r>
              <a:rPr lang="en-US" dirty="0"/>
              <a:t>Portability</a:t>
            </a:r>
          </a:p>
          <a:p>
            <a:pPr marL="0" indent="0">
              <a:buNone/>
            </a:pPr>
            <a:r>
              <a:rPr lang="en-US" sz="2800" dirty="0"/>
              <a:t>Hosts become cattle</a:t>
            </a:r>
            <a:endParaRPr lang="en-US" sz="900" dirty="0">
              <a:solidFill>
                <a:schemeClr val="tx1"/>
              </a:solidFill>
            </a:endParaRPr>
          </a:p>
          <a:p>
            <a:pPr marL="342900" lvl="1" indent="-342900"/>
            <a:r>
              <a:rPr lang="en-US" dirty="0"/>
              <a:t>No need to manage them</a:t>
            </a:r>
          </a:p>
          <a:p>
            <a:pPr marL="0" indent="0">
              <a:buNone/>
            </a:pPr>
            <a:r>
              <a:rPr lang="en-US" sz="2800" dirty="0"/>
              <a:t>Containers are pets or cattle</a:t>
            </a:r>
            <a:endParaRPr lang="en-US" sz="900" dirty="0">
              <a:solidFill>
                <a:schemeClr val="tx1"/>
              </a:solidFill>
            </a:endParaRPr>
          </a:p>
          <a:p>
            <a:pPr marL="342900" lvl="1" indent="-342900"/>
            <a:r>
              <a:rPr lang="en-US" dirty="0"/>
              <a:t>Depending on application</a:t>
            </a:r>
          </a:p>
          <a:p>
            <a:pPr marL="0" indent="0">
              <a:buNone/>
            </a:pPr>
            <a:endParaRPr lang="en-US" sz="2400" dirty="0">
              <a:solidFill>
                <a:schemeClr val="tx1"/>
              </a:solidFill>
            </a:endParaRPr>
          </a:p>
        </p:txBody>
      </p:sp>
      <p:sp>
        <p:nvSpPr>
          <p:cNvPr id="2" name="Title 1"/>
          <p:cNvSpPr>
            <a:spLocks noGrp="1"/>
          </p:cNvSpPr>
          <p:nvPr>
            <p:ph type="title"/>
          </p:nvPr>
        </p:nvSpPr>
        <p:spPr/>
        <p:txBody>
          <a:bodyPr/>
          <a:lstStyle/>
          <a:p>
            <a:r>
              <a:rPr lang="en-US" dirty="0"/>
              <a:t>Containers as a first class resource in ARM</a:t>
            </a:r>
          </a:p>
        </p:txBody>
      </p:sp>
      <p:graphicFrame>
        <p:nvGraphicFramePr>
          <p:cNvPr id="4" name="Table 3"/>
          <p:cNvGraphicFramePr>
            <a:graphicFrameLocks noGrp="1"/>
          </p:cNvGraphicFramePr>
          <p:nvPr>
            <p:extLst/>
          </p:nvPr>
        </p:nvGraphicFramePr>
        <p:xfrm>
          <a:off x="5794745" y="1384811"/>
          <a:ext cx="5933767" cy="2977439"/>
        </p:xfrm>
        <a:graphic>
          <a:graphicData uri="http://schemas.openxmlformats.org/drawingml/2006/table">
            <a:tbl>
              <a:tblPr firstRow="1" firstCol="1" bandRow="1">
                <a:tableStyleId>{5C22544A-7EE6-4342-B048-85BDC9FD1C3A}</a:tableStyleId>
              </a:tblPr>
              <a:tblGrid>
                <a:gridCol w="2406320">
                  <a:extLst>
                    <a:ext uri="{9D8B030D-6E8A-4147-A177-3AD203B41FA5}">
                      <a16:colId xmlns:a16="http://schemas.microsoft.com/office/drawing/2014/main" val="20000"/>
                    </a:ext>
                  </a:extLst>
                </a:gridCol>
                <a:gridCol w="3527447">
                  <a:extLst>
                    <a:ext uri="{9D8B030D-6E8A-4147-A177-3AD203B41FA5}">
                      <a16:colId xmlns:a16="http://schemas.microsoft.com/office/drawing/2014/main" val="20001"/>
                    </a:ext>
                  </a:extLst>
                </a:gridCol>
              </a:tblGrid>
              <a:tr h="643414">
                <a:tc>
                  <a:txBody>
                    <a:bodyPr/>
                    <a:lstStyle/>
                    <a:p>
                      <a:pPr marL="0" marR="0">
                        <a:lnSpc>
                          <a:spcPct val="115000"/>
                        </a:lnSpc>
                        <a:spcBef>
                          <a:spcPts val="0"/>
                        </a:spcBef>
                        <a:spcAft>
                          <a:spcPts val="0"/>
                        </a:spcAft>
                      </a:pPr>
                      <a:r>
                        <a:rPr lang="en-US" sz="1800" b="0" dirty="0">
                          <a:effectLst/>
                          <a:latin typeface="Segoe UI Semibold" panose="020B0702040204020203" pitchFamily="34" charset="0"/>
                          <a:cs typeface="Segoe UI Semibold" panose="020B0702040204020203" pitchFamily="34" charset="0"/>
                        </a:rPr>
                        <a:t>Layer</a:t>
                      </a:r>
                      <a:endParaRPr lang="en-US" sz="18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tc>
                  <a:txBody>
                    <a:bodyPr/>
                    <a:lstStyle/>
                    <a:p>
                      <a:pPr marL="0" marR="0">
                        <a:lnSpc>
                          <a:spcPct val="115000"/>
                        </a:lnSpc>
                        <a:spcBef>
                          <a:spcPts val="0"/>
                        </a:spcBef>
                        <a:spcAft>
                          <a:spcPts val="0"/>
                        </a:spcAft>
                      </a:pPr>
                      <a:r>
                        <a:rPr lang="en-US" sz="1800" b="0" dirty="0">
                          <a:effectLst/>
                          <a:latin typeface="Segoe UI Semibold" panose="020B0702040204020203" pitchFamily="34" charset="0"/>
                          <a:cs typeface="Segoe UI Semibold" panose="020B0702040204020203" pitchFamily="34" charset="0"/>
                        </a:rPr>
                        <a:t>Supported technologies (2015)</a:t>
                      </a:r>
                      <a:endParaRPr lang="en-US" sz="18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extLst>
                  <a:ext uri="{0D108BD9-81ED-4DB2-BD59-A6C34878D82A}">
                    <a16:rowId xmlns:a16="http://schemas.microsoft.com/office/drawing/2014/main" val="10000"/>
                  </a:ext>
                </a:extLst>
              </a:tr>
              <a:tr h="643414">
                <a:tc>
                  <a:txBody>
                    <a:bodyPr/>
                    <a:lstStyle/>
                    <a:p>
                      <a:pPr marL="0" marR="0">
                        <a:lnSpc>
                          <a:spcPct val="115000"/>
                        </a:lnSpc>
                        <a:spcBef>
                          <a:spcPts val="0"/>
                        </a:spcBef>
                        <a:spcAft>
                          <a:spcPts val="0"/>
                        </a:spcAft>
                      </a:pPr>
                      <a:r>
                        <a:rPr lang="en-US" sz="1800" b="0">
                          <a:effectLst/>
                          <a:latin typeface="Segoe UI Semibold" panose="020B0702040204020203" pitchFamily="34" charset="0"/>
                          <a:cs typeface="Segoe UI Semibold" panose="020B0702040204020203" pitchFamily="34" charset="0"/>
                        </a:rPr>
                        <a:t>Configuration as Code</a:t>
                      </a:r>
                      <a:endParaRPr lang="en-US" sz="1800" b="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tc>
                  <a:txBody>
                    <a:bodyPr/>
                    <a:lstStyle/>
                    <a:p>
                      <a:pPr marL="0" marR="0">
                        <a:lnSpc>
                          <a:spcPct val="115000"/>
                        </a:lnSpc>
                        <a:spcBef>
                          <a:spcPts val="0"/>
                        </a:spcBef>
                        <a:spcAft>
                          <a:spcPts val="0"/>
                        </a:spcAft>
                      </a:pPr>
                      <a:r>
                        <a:rPr lang="en-US" sz="1800" dirty="0">
                          <a:effectLst/>
                        </a:rPr>
                        <a:t>ARM, Dockerfile, Docker Compose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36" marR="69936" marT="0" marB="0"/>
                </a:tc>
                <a:extLst>
                  <a:ext uri="{0D108BD9-81ED-4DB2-BD59-A6C34878D82A}">
                    <a16:rowId xmlns:a16="http://schemas.microsoft.com/office/drawing/2014/main" val="10001"/>
                  </a:ext>
                </a:extLst>
              </a:tr>
              <a:tr h="643414">
                <a:tc>
                  <a:txBody>
                    <a:bodyPr/>
                    <a:lstStyle/>
                    <a:p>
                      <a:pPr marL="0" marR="0">
                        <a:lnSpc>
                          <a:spcPct val="115000"/>
                        </a:lnSpc>
                        <a:spcBef>
                          <a:spcPts val="0"/>
                        </a:spcBef>
                        <a:spcAft>
                          <a:spcPts val="0"/>
                        </a:spcAft>
                      </a:pPr>
                      <a:r>
                        <a:rPr lang="en-US" sz="1800" b="0" dirty="0">
                          <a:effectLst/>
                          <a:latin typeface="Segoe UI Semibold" panose="020B0702040204020203" pitchFamily="34" charset="0"/>
                          <a:cs typeface="Segoe UI Semibold" panose="020B0702040204020203" pitchFamily="34" charset="0"/>
                        </a:rPr>
                        <a:t>Host cluster management</a:t>
                      </a:r>
                      <a:endParaRPr lang="en-US" sz="18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tc>
                  <a:txBody>
                    <a:bodyPr/>
                    <a:lstStyle/>
                    <a:p>
                      <a:pPr marL="0" marR="0">
                        <a:lnSpc>
                          <a:spcPct val="115000"/>
                        </a:lnSpc>
                        <a:spcBef>
                          <a:spcPts val="0"/>
                        </a:spcBef>
                        <a:spcAft>
                          <a:spcPts val="0"/>
                        </a:spcAft>
                      </a:pPr>
                      <a:r>
                        <a:rPr lang="en-US" sz="1800" dirty="0">
                          <a:effectLst/>
                        </a:rPr>
                        <a:t>VM Scale Sets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36" marR="69936" marT="0" marB="0"/>
                </a:tc>
                <a:extLst>
                  <a:ext uri="{0D108BD9-81ED-4DB2-BD59-A6C34878D82A}">
                    <a16:rowId xmlns:a16="http://schemas.microsoft.com/office/drawing/2014/main" val="10002"/>
                  </a:ext>
                </a:extLst>
              </a:tr>
              <a:tr h="643414">
                <a:tc>
                  <a:txBody>
                    <a:bodyPr/>
                    <a:lstStyle/>
                    <a:p>
                      <a:pPr marL="0" marR="0">
                        <a:lnSpc>
                          <a:spcPct val="115000"/>
                        </a:lnSpc>
                        <a:spcBef>
                          <a:spcPts val="0"/>
                        </a:spcBef>
                        <a:spcAft>
                          <a:spcPts val="0"/>
                        </a:spcAft>
                      </a:pPr>
                      <a:r>
                        <a:rPr lang="en-US" sz="1800" b="0" dirty="0">
                          <a:effectLst/>
                          <a:latin typeface="Segoe UI Semibold" panose="020B0702040204020203" pitchFamily="34" charset="0"/>
                          <a:cs typeface="Segoe UI Semibold" panose="020B0702040204020203" pitchFamily="34" charset="0"/>
                        </a:rPr>
                        <a:t>Container orchestration</a:t>
                      </a:r>
                      <a:endParaRPr lang="en-US" sz="18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tc>
                  <a:txBody>
                    <a:bodyPr/>
                    <a:lstStyle/>
                    <a:p>
                      <a:pPr marL="0" marR="0">
                        <a:lnSpc>
                          <a:spcPct val="115000"/>
                        </a:lnSpc>
                        <a:spcBef>
                          <a:spcPts val="0"/>
                        </a:spcBef>
                        <a:spcAft>
                          <a:spcPts val="0"/>
                        </a:spcAft>
                      </a:pPr>
                      <a:r>
                        <a:rPr lang="en-US" sz="1800" dirty="0">
                          <a:effectLst/>
                        </a:rPr>
                        <a:t>Docker Swarm, </a:t>
                      </a:r>
                      <a:r>
                        <a:rPr lang="en-US" sz="1800" dirty="0" err="1">
                          <a:effectLst/>
                        </a:rPr>
                        <a:t>Chronos</a:t>
                      </a:r>
                      <a:r>
                        <a:rPr lang="en-US" sz="1800" dirty="0">
                          <a:effectLst/>
                        </a:rPr>
                        <a:t>,</a:t>
                      </a:r>
                      <a:r>
                        <a:rPr lang="en-US" sz="1800" baseline="0" dirty="0">
                          <a:effectLst/>
                        </a:rPr>
                        <a:t> </a:t>
                      </a:r>
                      <a:r>
                        <a:rPr lang="en-US" sz="1800" dirty="0">
                          <a:effectLst/>
                        </a:rPr>
                        <a:t>Marathon,</a:t>
                      </a:r>
                      <a:r>
                        <a:rPr lang="en-US" sz="1800" baseline="0" dirty="0">
                          <a:effectLst/>
                        </a:rPr>
                        <a:t> </a:t>
                      </a:r>
                      <a:r>
                        <a:rPr lang="en-US" sz="1800" dirty="0">
                          <a:effectLst/>
                        </a:rPr>
                        <a:t>Apache Mesos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36" marR="69936" marT="0" marB="0"/>
                </a:tc>
                <a:extLst>
                  <a:ext uri="{0D108BD9-81ED-4DB2-BD59-A6C34878D82A}">
                    <a16:rowId xmlns:a16="http://schemas.microsoft.com/office/drawing/2014/main" val="10003"/>
                  </a:ext>
                </a:extLst>
              </a:tr>
              <a:tr h="403783">
                <a:tc>
                  <a:txBody>
                    <a:bodyPr/>
                    <a:lstStyle/>
                    <a:p>
                      <a:pPr marL="0" marR="0">
                        <a:lnSpc>
                          <a:spcPct val="115000"/>
                        </a:lnSpc>
                        <a:spcBef>
                          <a:spcPts val="0"/>
                        </a:spcBef>
                        <a:spcAft>
                          <a:spcPts val="0"/>
                        </a:spcAft>
                      </a:pPr>
                      <a:r>
                        <a:rPr lang="en-US" sz="1800" b="0" dirty="0">
                          <a:effectLst/>
                          <a:latin typeface="Segoe UI Semibold" panose="020B0702040204020203" pitchFamily="34" charset="0"/>
                          <a:cs typeface="Segoe UI Semibold" panose="020B0702040204020203" pitchFamily="34" charset="0"/>
                        </a:rPr>
                        <a:t>Monitoring</a:t>
                      </a:r>
                      <a:endParaRPr lang="en-US" sz="1800" b="0" dirty="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69936" marR="69936" marT="0" marB="0"/>
                </a:tc>
                <a:tc>
                  <a:txBody>
                    <a:bodyPr/>
                    <a:lstStyle/>
                    <a:p>
                      <a:pPr marL="0" marR="0">
                        <a:lnSpc>
                          <a:spcPct val="115000"/>
                        </a:lnSpc>
                        <a:spcBef>
                          <a:spcPts val="0"/>
                        </a:spcBef>
                        <a:spcAft>
                          <a:spcPts val="0"/>
                        </a:spcAft>
                      </a:pPr>
                      <a:r>
                        <a:rPr lang="en-US" sz="1800" dirty="0">
                          <a:effectLst/>
                        </a:rPr>
                        <a:t>OMS, App Insights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9936" marR="69936"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097138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Deploy using portal or ARM</a:t>
            </a:r>
          </a:p>
        </p:txBody>
      </p:sp>
      <p:pic>
        <p:nvPicPr>
          <p:cNvPr id="3" name="Picture 2" descr="Screen Clippi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943" y="1564924"/>
            <a:ext cx="5503696" cy="5000588"/>
          </a:xfrm>
          <a:prstGeom prst="rect">
            <a:avLst/>
          </a:prstGeom>
        </p:spPr>
      </p:pic>
      <p:pic>
        <p:nvPicPr>
          <p:cNvPr id="4" name="Picture 3"/>
          <p:cNvPicPr>
            <a:picLocks noChangeAspect="1"/>
          </p:cNvPicPr>
          <p:nvPr/>
        </p:nvPicPr>
        <p:blipFill>
          <a:blip r:embed="rId4"/>
          <a:stretch>
            <a:fillRect/>
          </a:stretch>
        </p:blipFill>
        <p:spPr>
          <a:xfrm>
            <a:off x="6698511" y="1569233"/>
            <a:ext cx="4376703" cy="5078252"/>
          </a:xfrm>
          <a:prstGeom prst="rect">
            <a:avLst/>
          </a:prstGeom>
        </p:spPr>
      </p:pic>
    </p:spTree>
    <p:extLst>
      <p:ext uri="{BB962C8B-B14F-4D97-AF65-F5344CB8AC3E}">
        <p14:creationId xmlns:p14="http://schemas.microsoft.com/office/powerpoint/2010/main" val="3617162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158335"/>
          </a:xfrm>
        </p:spPr>
        <p:txBody>
          <a:bodyPr/>
          <a:lstStyle/>
          <a:p>
            <a:r>
              <a:rPr lang="en-US" sz="2800" dirty="0"/>
              <a:t>Are not an API to write your code against</a:t>
            </a:r>
          </a:p>
          <a:p>
            <a:r>
              <a:rPr lang="en-US" sz="2800" dirty="0"/>
              <a:t>This is for Open Source Stack currently</a:t>
            </a:r>
          </a:p>
          <a:p>
            <a:r>
              <a:rPr lang="en-US" sz="2800" dirty="0"/>
              <a:t>Docker containers provide repeatable app package format</a:t>
            </a:r>
          </a:p>
          <a:p>
            <a:r>
              <a:rPr lang="en-US" sz="2800" dirty="0"/>
              <a:t>You have to select/configure a container images you want your code to run against, </a:t>
            </a:r>
            <a:r>
              <a:rPr lang="en-US" sz="2800" dirty="0" err="1"/>
              <a:t>e.g</a:t>
            </a:r>
            <a:r>
              <a:rPr lang="en-US" sz="2800" dirty="0"/>
              <a:t>:</a:t>
            </a:r>
          </a:p>
          <a:p>
            <a:pPr marL="567261" lvl="2" indent="-342900"/>
            <a:r>
              <a:rPr lang="en-US" dirty="0"/>
              <a:t>Ubuntu</a:t>
            </a:r>
          </a:p>
          <a:p>
            <a:pPr marL="567261" lvl="2" indent="-342900"/>
            <a:r>
              <a:rPr lang="en-US" dirty="0"/>
              <a:t>NGINX</a:t>
            </a:r>
          </a:p>
          <a:p>
            <a:pPr marL="567261" lvl="2" indent="-342900"/>
            <a:r>
              <a:rPr lang="en-US" dirty="0"/>
              <a:t>ASPNET 5</a:t>
            </a:r>
          </a:p>
          <a:p>
            <a:pPr marL="567261" lvl="2" indent="-342900"/>
            <a:r>
              <a:rPr lang="en-US" dirty="0"/>
              <a:t>MYSQL</a:t>
            </a:r>
          </a:p>
          <a:p>
            <a:r>
              <a:rPr lang="en-US" sz="2800" dirty="0"/>
              <a:t>These containers can talk over DNS/IP</a:t>
            </a:r>
          </a:p>
          <a:p>
            <a:r>
              <a:rPr lang="en-US" sz="2800" dirty="0"/>
              <a:t>Containers may support a microservice(s)</a:t>
            </a:r>
          </a:p>
          <a:p>
            <a:r>
              <a:rPr lang="en-US" sz="2800" dirty="0"/>
              <a:t>You need to consider persistence</a:t>
            </a:r>
          </a:p>
        </p:txBody>
      </p:sp>
      <p:sp>
        <p:nvSpPr>
          <p:cNvPr id="2" name="Title 1"/>
          <p:cNvSpPr>
            <a:spLocks noGrp="1"/>
          </p:cNvSpPr>
          <p:nvPr>
            <p:ph type="title"/>
          </p:nvPr>
        </p:nvSpPr>
        <p:spPr/>
        <p:txBody>
          <a:bodyPr/>
          <a:lstStyle/>
          <a:p>
            <a:r>
              <a:rPr lang="en-US" dirty="0"/>
              <a:t>Docker containers</a:t>
            </a:r>
          </a:p>
        </p:txBody>
      </p:sp>
    </p:spTree>
    <p:extLst>
      <p:ext uri="{BB962C8B-B14F-4D97-AF65-F5344CB8AC3E}">
        <p14:creationId xmlns:p14="http://schemas.microsoft.com/office/powerpoint/2010/main" val="24814921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API management decisions</a:t>
            </a:r>
            <a:endParaRPr lang="en-US" dirty="0"/>
          </a:p>
        </p:txBody>
      </p:sp>
      <p:graphicFrame>
        <p:nvGraphicFramePr>
          <p:cNvPr id="3" name="Diagram 2"/>
          <p:cNvGraphicFramePr/>
          <p:nvPr>
            <p:extLst/>
          </p:nvPr>
        </p:nvGraphicFramePr>
        <p:xfrm>
          <a:off x="1161826" y="1212853"/>
          <a:ext cx="7847495"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236259142"/>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Notification Hubs decisions</a:t>
            </a:r>
            <a:endParaRPr lang="en-US" dirty="0"/>
          </a:p>
        </p:txBody>
      </p:sp>
      <p:sp>
        <p:nvSpPr>
          <p:cNvPr id="8" name="Freeform: Shape 7"/>
          <p:cNvSpPr/>
          <p:nvPr/>
        </p:nvSpPr>
        <p:spPr>
          <a:xfrm>
            <a:off x="4416051" y="1112873"/>
            <a:ext cx="7258498" cy="2112335"/>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Separate production and development environments </a:t>
            </a:r>
            <a:br>
              <a:rPr lang="en-US" sz="1800" kern="1200" dirty="0"/>
            </a:br>
            <a:r>
              <a:rPr lang="en-US" sz="1800" kern="1200" dirty="0"/>
              <a:t>into different hubs. The free tier lends itself to </a:t>
            </a:r>
            <a:br>
              <a:rPr lang="en-US" sz="1800" kern="1200" dirty="0"/>
            </a:br>
            <a:r>
              <a:rPr lang="en-US" sz="1800" kern="1200" dirty="0"/>
              <a:t>development purposes. If you require the ability </a:t>
            </a:r>
            <a:br>
              <a:rPr lang="en-US" sz="1800" kern="1200" dirty="0"/>
            </a:br>
            <a:r>
              <a:rPr lang="en-US" sz="1800" kern="1200" dirty="0"/>
              <a:t>to export telemetry/registration information or </a:t>
            </a:r>
            <a:br>
              <a:rPr lang="en-US" sz="1800" kern="1200" dirty="0"/>
            </a:br>
            <a:r>
              <a:rPr lang="en-US" sz="1800" kern="1200" dirty="0"/>
              <a:t>have multi-tenancy, use the standard tier.</a:t>
            </a:r>
          </a:p>
        </p:txBody>
      </p:sp>
      <p:sp>
        <p:nvSpPr>
          <p:cNvPr id="9" name="Freeform: Shape 8"/>
          <p:cNvSpPr/>
          <p:nvPr/>
        </p:nvSpPr>
        <p:spPr>
          <a:xfrm>
            <a:off x="1328722" y="1363453"/>
            <a:ext cx="3221976" cy="1615891"/>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197706"/>
            <a:ext cx="7811579" cy="2061726"/>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171450" lvl="1" indent="-171450" algn="l" defTabSz="800100">
              <a:lnSpc>
                <a:spcPct val="90000"/>
              </a:lnSpc>
              <a:spcBef>
                <a:spcPct val="0"/>
              </a:spcBef>
              <a:spcAft>
                <a:spcPct val="15000"/>
              </a:spcAft>
              <a:buChar char="•"/>
            </a:pPr>
            <a:r>
              <a:rPr lang="en-US" sz="1800" kern="1200" dirty="0"/>
              <a:t>Separate production and development environments </a:t>
            </a:r>
            <a:br>
              <a:rPr lang="en-US" sz="1800" kern="1200" dirty="0"/>
            </a:br>
            <a:r>
              <a:rPr lang="en-US" sz="1800" kern="1200" dirty="0"/>
              <a:t>into different hubs. The free tier lends itself to </a:t>
            </a:r>
            <a:br>
              <a:rPr lang="en-US" sz="1800" kern="1200" dirty="0"/>
            </a:br>
            <a:r>
              <a:rPr lang="en-US" sz="1800" kern="1200" dirty="0"/>
              <a:t>development purposes. If you require the ability </a:t>
            </a:r>
            <a:br>
              <a:rPr lang="en-US" sz="1800" kern="1200" dirty="0"/>
            </a:br>
            <a:r>
              <a:rPr lang="en-US" sz="1800" kern="1200" dirty="0"/>
              <a:t>to export telemetry/registration information or </a:t>
            </a:r>
            <a:br>
              <a:rPr lang="en-US" sz="1800" kern="1200" dirty="0"/>
            </a:br>
            <a:r>
              <a:rPr lang="en-US" sz="1800" kern="1200" dirty="0"/>
              <a:t>have multi-tenancy, use the standard tier.</a:t>
            </a:r>
          </a:p>
        </p:txBody>
      </p:sp>
      <p:sp>
        <p:nvSpPr>
          <p:cNvPr id="11" name="Freeform: Shape 10"/>
          <p:cNvSpPr/>
          <p:nvPr/>
        </p:nvSpPr>
        <p:spPr>
          <a:xfrm>
            <a:off x="1311806" y="3440810"/>
            <a:ext cx="3213523" cy="1576659"/>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5323367"/>
            <a:ext cx="7506581" cy="1346791"/>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272350" rIns="640080" bIns="192340" numCol="1" spcCol="1270" anchor="ctr" anchorCtr="0">
            <a:noAutofit/>
          </a:bodyPr>
          <a:lstStyle/>
          <a:p>
            <a:pPr marL="171450" lvl="1" indent="-171450" algn="l" defTabSz="800100">
              <a:lnSpc>
                <a:spcPct val="90000"/>
              </a:lnSpc>
              <a:spcBef>
                <a:spcPct val="0"/>
              </a:spcBef>
              <a:spcAft>
                <a:spcPct val="15000"/>
              </a:spcAft>
              <a:buChar char="•"/>
            </a:pPr>
            <a:r>
              <a:rPr lang="en-US" sz="1800" kern="1200" dirty="0"/>
              <a:t>Use tags to target specific registrations </a:t>
            </a:r>
            <a:br>
              <a:rPr lang="en-US" sz="1800" kern="1200" dirty="0"/>
            </a:br>
            <a:r>
              <a:rPr lang="en-US" sz="1800" kern="1200" dirty="0"/>
              <a:t>(i.e. devices, users, etc.)</a:t>
            </a:r>
          </a:p>
        </p:txBody>
      </p:sp>
      <p:sp>
        <p:nvSpPr>
          <p:cNvPr id="13" name="Freeform: Shape 12"/>
          <p:cNvSpPr/>
          <p:nvPr/>
        </p:nvSpPr>
        <p:spPr>
          <a:xfrm>
            <a:off x="1259112" y="5475034"/>
            <a:ext cx="3210524" cy="1048915"/>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74996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38785" y="4705328"/>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87974202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ight Arrow 70"/>
          <p:cNvSpPr/>
          <p:nvPr/>
        </p:nvSpPr>
        <p:spPr>
          <a:xfrm rot="10800000">
            <a:off x="3425449" y="5438435"/>
            <a:ext cx="5493261" cy="358180"/>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68" name="Right Arrow 67"/>
          <p:cNvSpPr/>
          <p:nvPr/>
        </p:nvSpPr>
        <p:spPr>
          <a:xfrm>
            <a:off x="2829442" y="2167440"/>
            <a:ext cx="7057079" cy="630503"/>
          </a:xfrm>
          <a:prstGeom prst="rightArrow">
            <a:avLst>
              <a:gd name="adj1" fmla="val 50000"/>
              <a:gd name="adj2" fmla="val 53583"/>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mn-ea"/>
              <a:cs typeface="+mn-cs"/>
            </a:endParaRPr>
          </a:p>
        </p:txBody>
      </p:sp>
      <p:grpSp>
        <p:nvGrpSpPr>
          <p:cNvPr id="14" name="Group 13"/>
          <p:cNvGrpSpPr/>
          <p:nvPr/>
        </p:nvGrpSpPr>
        <p:grpSpPr>
          <a:xfrm>
            <a:off x="950178" y="1297554"/>
            <a:ext cx="2038563" cy="1975158"/>
            <a:chOff x="930885" y="1271952"/>
            <a:chExt cx="1999028" cy="1936852"/>
          </a:xfrm>
        </p:grpSpPr>
        <p:sp>
          <p:nvSpPr>
            <p:cNvPr id="66" name="Rounded Rectangle 65"/>
            <p:cNvSpPr/>
            <p:nvPr/>
          </p:nvSpPr>
          <p:spPr>
            <a:xfrm>
              <a:off x="1163124" y="1700637"/>
              <a:ext cx="1614600" cy="1508167"/>
            </a:xfrm>
            <a:prstGeom prst="roundRect">
              <a:avLst>
                <a:gd name="adj" fmla="val 5783"/>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4" name="TextBox 12"/>
            <p:cNvSpPr txBox="1"/>
            <p:nvPr/>
          </p:nvSpPr>
          <p:spPr>
            <a:xfrm>
              <a:off x="930885" y="1271952"/>
              <a:ext cx="1999028" cy="359087"/>
            </a:xfrm>
            <a:prstGeom prst="rect">
              <a:avLst/>
            </a:prstGeom>
          </p:spPr>
          <p:txBody>
            <a:bodyPr vert="horz" wrap="square" lIns="93235" tIns="93235" rIns="93235" bIns="93235" rtlCol="0" anchor="t">
              <a:noAutofit/>
            </a:bodyPr>
            <a:lstStyle/>
            <a:p>
              <a:pPr marL="237937" marR="0" lvl="0" indent="-237937" algn="ctr"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2) Code repository</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1437414" y="2095964"/>
              <a:ext cx="1044949" cy="681651"/>
            </a:xfrm>
            <a:prstGeom prst="rect">
              <a:avLst/>
            </a:prstGeom>
          </p:spPr>
        </p:pic>
      </p:grpSp>
      <p:grpSp>
        <p:nvGrpSpPr>
          <p:cNvPr id="15" name="Group 14"/>
          <p:cNvGrpSpPr/>
          <p:nvPr/>
        </p:nvGrpSpPr>
        <p:grpSpPr>
          <a:xfrm>
            <a:off x="3274579" y="1298113"/>
            <a:ext cx="1646533" cy="1974600"/>
            <a:chOff x="3210208" y="1272500"/>
            <a:chExt cx="1614600" cy="1936305"/>
          </a:xfrm>
        </p:grpSpPr>
        <p:sp>
          <p:nvSpPr>
            <p:cNvPr id="45" name="Rounded Rectangle 44"/>
            <p:cNvSpPr/>
            <p:nvPr/>
          </p:nvSpPr>
          <p:spPr>
            <a:xfrm>
              <a:off x="3210208" y="1700638"/>
              <a:ext cx="1614600" cy="1508167"/>
            </a:xfrm>
            <a:prstGeom prst="roundRect">
              <a:avLst>
                <a:gd name="adj" fmla="val 5783"/>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56" name="TextBox 55"/>
            <p:cNvSpPr txBox="1"/>
            <p:nvPr/>
          </p:nvSpPr>
          <p:spPr>
            <a:xfrm>
              <a:off x="3210208" y="1272500"/>
              <a:ext cx="1614600" cy="359087"/>
            </a:xfrm>
            <a:prstGeom prst="rect">
              <a:avLst/>
            </a:prstGeom>
          </p:spPr>
          <p:txBody>
            <a:bodyPr vert="horz" wrap="square" lIns="93235" tIns="93235" rIns="93235" bIns="93235" rtlCol="0" anchor="t">
              <a:noAutofit/>
            </a:bodyPr>
            <a:lstStyle/>
            <a:p>
              <a:pPr marL="237937" marR="0" lvl="0" indent="-237937" algn="ctr"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3) Build</a:t>
              </a:r>
            </a:p>
          </p:txBody>
        </p:sp>
        <p:pic>
          <p:nvPicPr>
            <p:cNvPr id="53" name="Picture 52"/>
            <p:cNvPicPr>
              <a:picLocks noChangeAspect="1"/>
            </p:cNvPicPr>
            <p:nvPr/>
          </p:nvPicPr>
          <p:blipFill>
            <a:blip r:embed="rId4">
              <a:duotone>
                <a:prstClr val="black"/>
                <a:schemeClr val="tx2">
                  <a:tint val="45000"/>
                  <a:satMod val="400000"/>
                </a:schemeClr>
              </a:duotone>
            </a:blip>
            <a:stretch>
              <a:fillRect/>
            </a:stretch>
          </p:blipFill>
          <p:spPr>
            <a:xfrm>
              <a:off x="3397918" y="1997093"/>
              <a:ext cx="1230171" cy="963067"/>
            </a:xfrm>
            <a:prstGeom prst="rect">
              <a:avLst/>
            </a:prstGeom>
            <a:noFill/>
          </p:spPr>
        </p:pic>
        <p:pic>
          <p:nvPicPr>
            <p:cNvPr id="52" name="Picture 51"/>
            <p:cNvPicPr>
              <a:picLocks noChangeAspect="1"/>
            </p:cNvPicPr>
            <p:nvPr/>
          </p:nvPicPr>
          <p:blipFill>
            <a:blip r:embed="rId3">
              <a:clrChange>
                <a:clrFrom>
                  <a:srgbClr val="FFFFFF"/>
                </a:clrFrom>
                <a:clrTo>
                  <a:srgbClr val="FFFFFF">
                    <a:alpha val="0"/>
                  </a:srgbClr>
                </a:clrTo>
              </a:clrChange>
            </a:blip>
            <a:stretch>
              <a:fillRect/>
            </a:stretch>
          </p:blipFill>
          <p:spPr>
            <a:xfrm>
              <a:off x="4244975" y="1799243"/>
              <a:ext cx="511657" cy="333857"/>
            </a:xfrm>
            <a:prstGeom prst="rect">
              <a:avLst/>
            </a:prstGeom>
          </p:spPr>
        </p:pic>
      </p:grpSp>
      <p:grpSp>
        <p:nvGrpSpPr>
          <p:cNvPr id="33" name="Group 32"/>
          <p:cNvGrpSpPr/>
          <p:nvPr/>
        </p:nvGrpSpPr>
        <p:grpSpPr>
          <a:xfrm>
            <a:off x="9643605" y="1302768"/>
            <a:ext cx="2038563" cy="1971111"/>
            <a:chOff x="9455715" y="1277065"/>
            <a:chExt cx="1999028" cy="1932884"/>
          </a:xfrm>
        </p:grpSpPr>
        <p:sp>
          <p:nvSpPr>
            <p:cNvPr id="58" name="TextBox 57"/>
            <p:cNvSpPr txBox="1"/>
            <p:nvPr/>
          </p:nvSpPr>
          <p:spPr>
            <a:xfrm>
              <a:off x="9455715" y="1277065"/>
              <a:ext cx="1999028" cy="359087"/>
            </a:xfrm>
            <a:prstGeom prst="rect">
              <a:avLst/>
            </a:prstGeom>
          </p:spPr>
          <p:txBody>
            <a:bodyPr vert="horz" wrap="square" lIns="93235" tIns="93235" rIns="93235" bIns="93235" rtlCol="0" anchor="t">
              <a:noAutofit/>
            </a:bodyPr>
            <a:lstStyle/>
            <a:p>
              <a:pPr marL="237937" marR="0" lvl="0" indent="-237937" algn="ctr"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6) Publish</a:t>
              </a:r>
            </a:p>
          </p:txBody>
        </p:sp>
        <p:grpSp>
          <p:nvGrpSpPr>
            <p:cNvPr id="27" name="Group 26"/>
            <p:cNvGrpSpPr/>
            <p:nvPr/>
          </p:nvGrpSpPr>
          <p:grpSpPr>
            <a:xfrm>
              <a:off x="9705560" y="1701782"/>
              <a:ext cx="1614600" cy="1508167"/>
              <a:chOff x="9705560" y="1701782"/>
              <a:chExt cx="1614600" cy="1508167"/>
            </a:xfrm>
          </p:grpSpPr>
          <p:sp>
            <p:nvSpPr>
              <p:cNvPr id="57" name="Rounded Rectangle 56"/>
              <p:cNvSpPr/>
              <p:nvPr/>
            </p:nvSpPr>
            <p:spPr>
              <a:xfrm>
                <a:off x="9705560" y="1701782"/>
                <a:ext cx="1614600" cy="1508167"/>
              </a:xfrm>
              <a:prstGeom prst="roundRect">
                <a:avLst>
                  <a:gd name="adj" fmla="val 5783"/>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23" name="Picture 22"/>
              <p:cNvPicPr>
                <a:picLocks noChangeAspect="1"/>
              </p:cNvPicPr>
              <p:nvPr/>
            </p:nvPicPr>
            <p:blipFill>
              <a:blip r:embed="rId5">
                <a:duotone>
                  <a:prstClr val="black"/>
                  <a:schemeClr val="tx2">
                    <a:tint val="45000"/>
                    <a:satMod val="400000"/>
                  </a:schemeClr>
                </a:duotone>
              </a:blip>
              <a:stretch>
                <a:fillRect/>
              </a:stretch>
            </p:blipFill>
            <p:spPr>
              <a:xfrm>
                <a:off x="10052026" y="2020914"/>
                <a:ext cx="910026" cy="915425"/>
              </a:xfrm>
              <a:prstGeom prst="rect">
                <a:avLst/>
              </a:prstGeom>
              <a:noFill/>
            </p:spPr>
          </p:pic>
          <p:pic>
            <p:nvPicPr>
              <p:cNvPr id="61" name="Picture 60"/>
              <p:cNvPicPr>
                <a:picLocks noChangeAspect="1"/>
              </p:cNvPicPr>
              <p:nvPr/>
            </p:nvPicPr>
            <p:blipFill>
              <a:blip r:embed="rId6"/>
              <a:stretch>
                <a:fillRect/>
              </a:stretch>
            </p:blipFill>
            <p:spPr>
              <a:xfrm>
                <a:off x="10820400" y="1833425"/>
                <a:ext cx="375934" cy="377844"/>
              </a:xfrm>
              <a:prstGeom prst="rect">
                <a:avLst/>
              </a:prstGeom>
            </p:spPr>
          </p:pic>
        </p:grpSp>
      </p:grpSp>
      <p:grpSp>
        <p:nvGrpSpPr>
          <p:cNvPr id="30" name="Group 29"/>
          <p:cNvGrpSpPr/>
          <p:nvPr/>
        </p:nvGrpSpPr>
        <p:grpSpPr>
          <a:xfrm>
            <a:off x="5101848" y="4871982"/>
            <a:ext cx="2518226" cy="1855591"/>
            <a:chOff x="5002039" y="4777059"/>
            <a:chExt cx="2469388" cy="1819604"/>
          </a:xfrm>
        </p:grpSpPr>
        <p:sp>
          <p:nvSpPr>
            <p:cNvPr id="11" name="TextBox 10"/>
            <p:cNvSpPr txBox="1"/>
            <p:nvPr/>
          </p:nvSpPr>
          <p:spPr>
            <a:xfrm>
              <a:off x="5002039" y="6237576"/>
              <a:ext cx="2469388" cy="359087"/>
            </a:xfrm>
            <a:prstGeom prst="rect">
              <a:avLst/>
            </a:prstGeom>
          </p:spPr>
          <p:txBody>
            <a:bodyPr vert="horz" wrap="square" lIns="93235" tIns="93235" rIns="93235" bIns="93235" rtlCol="0" anchor="t">
              <a:noAutofit/>
            </a:bodyPr>
            <a:lstStyle/>
            <a:p>
              <a:pPr marL="0" marR="0" lvl="0" indent="0" algn="l"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8) Monitor and improve</a:t>
              </a:r>
            </a:p>
          </p:txBody>
        </p:sp>
        <p:sp>
          <p:nvSpPr>
            <p:cNvPr id="12" name="Rounded Rectangle 11"/>
            <p:cNvSpPr/>
            <p:nvPr/>
          </p:nvSpPr>
          <p:spPr>
            <a:xfrm>
              <a:off x="5045844" y="4777059"/>
              <a:ext cx="2199403" cy="1508167"/>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28" name="Picture 27"/>
            <p:cNvPicPr>
              <a:picLocks noChangeAspect="1"/>
            </p:cNvPicPr>
            <p:nvPr/>
          </p:nvPicPr>
          <p:blipFill>
            <a:blip r:embed="rId7"/>
            <a:stretch>
              <a:fillRect/>
            </a:stretch>
          </p:blipFill>
          <p:spPr>
            <a:xfrm>
              <a:off x="5173167" y="4869185"/>
              <a:ext cx="1956549" cy="1334808"/>
            </a:xfrm>
            <a:prstGeom prst="rect">
              <a:avLst/>
            </a:prstGeom>
            <a:ln>
              <a:solidFill>
                <a:schemeClr val="tx2">
                  <a:lumMod val="50000"/>
                </a:schemeClr>
              </a:solidFill>
            </a:ln>
          </p:spPr>
        </p:pic>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7898" y="5144832"/>
              <a:ext cx="1829824" cy="964612"/>
            </a:xfrm>
            <a:prstGeom prst="rect">
              <a:avLst/>
            </a:prstGeom>
          </p:spPr>
        </p:pic>
        <p:pic>
          <p:nvPicPr>
            <p:cNvPr id="64" name="Picture 63"/>
            <p:cNvPicPr>
              <a:picLocks noChangeAspect="1"/>
            </p:cNvPicPr>
            <p:nvPr/>
          </p:nvPicPr>
          <p:blipFill>
            <a:blip r:embed="rId9"/>
            <a:stretch>
              <a:fillRect/>
            </a:stretch>
          </p:blipFill>
          <p:spPr>
            <a:xfrm>
              <a:off x="6702075" y="5147073"/>
              <a:ext cx="355647" cy="314246"/>
            </a:xfrm>
            <a:prstGeom prst="rect">
              <a:avLst/>
            </a:prstGeom>
          </p:spPr>
        </p:pic>
      </p:grpSp>
      <p:grpSp>
        <p:nvGrpSpPr>
          <p:cNvPr id="10" name="Group 9"/>
          <p:cNvGrpSpPr/>
          <p:nvPr/>
        </p:nvGrpSpPr>
        <p:grpSpPr>
          <a:xfrm>
            <a:off x="1485768" y="3272710"/>
            <a:ext cx="1091395" cy="2849759"/>
            <a:chOff x="1456088" y="3208803"/>
            <a:chExt cx="1070229" cy="2794492"/>
          </a:xfrm>
        </p:grpSpPr>
        <p:sp>
          <p:nvSpPr>
            <p:cNvPr id="19" name="Right Arrow 18"/>
            <p:cNvSpPr/>
            <p:nvPr/>
          </p:nvSpPr>
          <p:spPr>
            <a:xfrm rot="16200000">
              <a:off x="929910" y="4406887"/>
              <a:ext cx="2794492"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20" name="Right Arrow 19"/>
            <p:cNvSpPr/>
            <p:nvPr/>
          </p:nvSpPr>
          <p:spPr>
            <a:xfrm rot="16200000">
              <a:off x="258004" y="4406887"/>
              <a:ext cx="2794491" cy="398323"/>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grpSp>
      <p:grpSp>
        <p:nvGrpSpPr>
          <p:cNvPr id="3" name="Group 2"/>
          <p:cNvGrpSpPr/>
          <p:nvPr/>
        </p:nvGrpSpPr>
        <p:grpSpPr>
          <a:xfrm>
            <a:off x="658327" y="5017628"/>
            <a:ext cx="2750970" cy="1719950"/>
            <a:chOff x="644695" y="4919881"/>
            <a:chExt cx="2697618" cy="1686594"/>
          </a:xfrm>
        </p:grpSpPr>
        <p:sp>
          <p:nvSpPr>
            <p:cNvPr id="5" name="TextBox 24"/>
            <p:cNvSpPr txBox="1"/>
            <p:nvPr/>
          </p:nvSpPr>
          <p:spPr>
            <a:xfrm>
              <a:off x="1260419" y="6247388"/>
              <a:ext cx="1691485" cy="359087"/>
            </a:xfrm>
            <a:prstGeom prst="rect">
              <a:avLst/>
            </a:prstGeom>
          </p:spPr>
          <p:txBody>
            <a:bodyPr vert="horz" wrap="square" lIns="93235" tIns="93235" rIns="93235" bIns="93235" rtlCol="0" anchor="t">
              <a:noAutofit/>
            </a:bodyPr>
            <a:lstStyle/>
            <a:p>
              <a:pPr marL="0" marR="0" lvl="0" indent="0" algn="l"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1) Develop</a:t>
              </a:r>
            </a:p>
          </p:txBody>
        </p:sp>
        <p:sp>
          <p:nvSpPr>
            <p:cNvPr id="65" name="Rounded Rectangle 64"/>
            <p:cNvSpPr/>
            <p:nvPr/>
          </p:nvSpPr>
          <p:spPr>
            <a:xfrm>
              <a:off x="644695" y="5184207"/>
              <a:ext cx="2697618" cy="1092463"/>
            </a:xfrm>
            <a:prstGeom prst="roundRect">
              <a:avLst>
                <a:gd name="adj" fmla="val 5783"/>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22" name="Picture 21"/>
            <p:cNvPicPr>
              <a:picLocks noChangeAspect="1"/>
            </p:cNvPicPr>
            <p:nvPr/>
          </p:nvPicPr>
          <p:blipFill>
            <a:blip r:embed="rId10">
              <a:grayscl/>
            </a:blip>
            <a:stretch>
              <a:fillRect/>
            </a:stretch>
          </p:blipFill>
          <p:spPr>
            <a:xfrm>
              <a:off x="724318" y="5282660"/>
              <a:ext cx="2538371" cy="891312"/>
            </a:xfrm>
            <a:prstGeom prst="rect">
              <a:avLst/>
            </a:prstGeom>
            <a:solidFill>
              <a:schemeClr val="tx2"/>
            </a:solidFill>
          </p:spPr>
        </p:pic>
        <p:pic>
          <p:nvPicPr>
            <p:cNvPr id="42" name="Picture 41"/>
            <p:cNvPicPr>
              <a:picLocks noChangeAspect="1"/>
            </p:cNvPicPr>
            <p:nvPr/>
          </p:nvPicPr>
          <p:blipFill>
            <a:blip r:embed="rId11"/>
            <a:stretch>
              <a:fillRect/>
            </a:stretch>
          </p:blipFill>
          <p:spPr>
            <a:xfrm>
              <a:off x="2083980" y="4919881"/>
              <a:ext cx="497068" cy="485897"/>
            </a:xfrm>
            <a:prstGeom prst="rect">
              <a:avLst/>
            </a:prstGeom>
            <a:ln>
              <a:noFill/>
            </a:ln>
          </p:spPr>
        </p:pic>
        <p:pic>
          <p:nvPicPr>
            <p:cNvPr id="13" name="Picture 12"/>
            <p:cNvPicPr>
              <a:picLocks noChangeAspect="1"/>
            </p:cNvPicPr>
            <p:nvPr/>
          </p:nvPicPr>
          <p:blipFill>
            <a:blip r:embed="rId12">
              <a:clrChange>
                <a:clrFrom>
                  <a:srgbClr val="000307"/>
                </a:clrFrom>
                <a:clrTo>
                  <a:srgbClr val="000307">
                    <a:alpha val="0"/>
                  </a:srgbClr>
                </a:clrTo>
              </a:clrChange>
            </a:blip>
            <a:stretch>
              <a:fillRect/>
            </a:stretch>
          </p:blipFill>
          <p:spPr>
            <a:xfrm>
              <a:off x="2605941" y="5606310"/>
              <a:ext cx="359192" cy="244010"/>
            </a:xfrm>
            <a:prstGeom prst="rect">
              <a:avLst/>
            </a:prstGeom>
          </p:spPr>
        </p:pic>
        <p:pic>
          <p:nvPicPr>
            <p:cNvPr id="25" name="Picture 24"/>
            <p:cNvPicPr>
              <a:picLocks noChangeAspect="1"/>
            </p:cNvPicPr>
            <p:nvPr/>
          </p:nvPicPr>
          <p:blipFill>
            <a:blip r:embed="rId9">
              <a:clrChange>
                <a:clrFrom>
                  <a:srgbClr val="000307"/>
                </a:clrFrom>
                <a:clrTo>
                  <a:srgbClr val="000307">
                    <a:alpha val="0"/>
                  </a:srgbClr>
                </a:clrTo>
              </a:clrChange>
            </a:blip>
            <a:stretch>
              <a:fillRect/>
            </a:stretch>
          </p:blipFill>
          <p:spPr>
            <a:xfrm>
              <a:off x="1596169" y="5594872"/>
              <a:ext cx="302047" cy="266886"/>
            </a:xfrm>
            <a:prstGeom prst="rect">
              <a:avLst/>
            </a:prstGeom>
          </p:spPr>
        </p:pic>
        <p:pic>
          <p:nvPicPr>
            <p:cNvPr id="21" name="Picture 20"/>
            <p:cNvPicPr>
              <a:picLocks noChangeAspect="1"/>
            </p:cNvPicPr>
            <p:nvPr/>
          </p:nvPicPr>
          <p:blipFill>
            <a:blip r:embed="rId11"/>
            <a:stretch>
              <a:fillRect/>
            </a:stretch>
          </p:blipFill>
          <p:spPr>
            <a:xfrm>
              <a:off x="1406715" y="4919881"/>
              <a:ext cx="497068" cy="485897"/>
            </a:xfrm>
            <a:prstGeom prst="rect">
              <a:avLst/>
            </a:prstGeom>
            <a:ln>
              <a:noFill/>
            </a:ln>
          </p:spPr>
        </p:pic>
      </p:grpSp>
      <p:grpSp>
        <p:nvGrpSpPr>
          <p:cNvPr id="29" name="Group 28"/>
          <p:cNvGrpSpPr/>
          <p:nvPr/>
        </p:nvGrpSpPr>
        <p:grpSpPr>
          <a:xfrm>
            <a:off x="8947526" y="3272712"/>
            <a:ext cx="2864824" cy="3523571"/>
            <a:chOff x="8773135" y="3208805"/>
            <a:chExt cx="2809265" cy="3455236"/>
          </a:xfrm>
        </p:grpSpPr>
        <p:sp>
          <p:nvSpPr>
            <p:cNvPr id="69" name="Right Arrow 68"/>
            <p:cNvSpPr/>
            <p:nvPr/>
          </p:nvSpPr>
          <p:spPr>
            <a:xfrm rot="5400000">
              <a:off x="10149729" y="3288061"/>
              <a:ext cx="534534" cy="376021"/>
            </a:xfrm>
            <a:prstGeom prst="rightArrow">
              <a:avLst>
                <a:gd name="adj1" fmla="val 50000"/>
                <a:gd name="adj2" fmla="val 73537"/>
              </a:avLst>
            </a:prstGeom>
            <a:solidFill>
              <a:srgbClr val="B1B1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8" name="TextBox 32"/>
            <p:cNvSpPr txBox="1"/>
            <p:nvPr/>
          </p:nvSpPr>
          <p:spPr>
            <a:xfrm>
              <a:off x="9246040" y="6304954"/>
              <a:ext cx="1999028" cy="359087"/>
            </a:xfrm>
            <a:prstGeom prst="rect">
              <a:avLst/>
            </a:prstGeom>
          </p:spPr>
          <p:txBody>
            <a:bodyPr vert="horz" wrap="square" lIns="93235" tIns="93235" rIns="93235" bIns="93235" rtlCol="0" anchor="t">
              <a:noAutofit/>
            </a:bodyPr>
            <a:lstStyle/>
            <a:p>
              <a:pPr marL="237937" marR="0" lvl="0" indent="-237937" algn="l"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7) Deploy to cloud</a:t>
              </a:r>
            </a:p>
          </p:txBody>
        </p:sp>
        <p:grpSp>
          <p:nvGrpSpPr>
            <p:cNvPr id="9" name="Group 8"/>
            <p:cNvGrpSpPr/>
            <p:nvPr/>
          </p:nvGrpSpPr>
          <p:grpSpPr>
            <a:xfrm>
              <a:off x="9225449" y="3874105"/>
              <a:ext cx="2297718" cy="2145065"/>
              <a:chOff x="8899667" y="3417773"/>
              <a:chExt cx="2688805" cy="2518064"/>
            </a:xfrm>
          </p:grpSpPr>
          <p:sp>
            <p:nvSpPr>
              <p:cNvPr id="32" name="Oval 31"/>
              <p:cNvSpPr/>
              <p:nvPr/>
            </p:nvSpPr>
            <p:spPr>
              <a:xfrm>
                <a:off x="8940447" y="3954918"/>
                <a:ext cx="1980919" cy="1980919"/>
              </a:xfrm>
              <a:prstGeom prst="ellipse">
                <a:avLst/>
              </a:prstGeom>
              <a:noFill/>
              <a:ln w="4445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34" name="Picture 33"/>
              <p:cNvPicPr>
                <a:picLocks noChangeAspect="1"/>
              </p:cNvPicPr>
              <p:nvPr/>
            </p:nvPicPr>
            <p:blipFill>
              <a:blip r:embed="rId6"/>
              <a:stretch>
                <a:fillRect/>
              </a:stretch>
            </p:blipFill>
            <p:spPr>
              <a:xfrm>
                <a:off x="8899667" y="4445343"/>
                <a:ext cx="834998" cy="834997"/>
              </a:xfrm>
              <a:prstGeom prst="rect">
                <a:avLst/>
              </a:prstGeom>
            </p:spPr>
          </p:pic>
          <p:grpSp>
            <p:nvGrpSpPr>
              <p:cNvPr id="38" name="Group 37"/>
              <p:cNvGrpSpPr/>
              <p:nvPr/>
            </p:nvGrpSpPr>
            <p:grpSpPr>
              <a:xfrm>
                <a:off x="9788640" y="4736183"/>
                <a:ext cx="280551" cy="280551"/>
                <a:chOff x="8563291" y="2244010"/>
                <a:chExt cx="2020388" cy="2020388"/>
              </a:xfrm>
              <a:solidFill>
                <a:schemeClr val="accent1">
                  <a:lumMod val="60000"/>
                  <a:lumOff val="40000"/>
                </a:schemeClr>
              </a:solidFill>
            </p:grpSpPr>
            <p:sp>
              <p:nvSpPr>
                <p:cNvPr id="36" name="Rectangle 35"/>
                <p:cNvSpPr/>
                <p:nvPr/>
              </p:nvSpPr>
              <p:spPr>
                <a:xfrm>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sp>
              <p:nvSpPr>
                <p:cNvPr id="37" name="Rectangle 36"/>
                <p:cNvSpPr/>
                <p:nvPr/>
              </p:nvSpPr>
              <p:spPr>
                <a:xfrm rot="5400000">
                  <a:off x="9335801" y="2244010"/>
                  <a:ext cx="475368" cy="20203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grpSp>
          <p:pic>
            <p:nvPicPr>
              <p:cNvPr id="24" name="Picture 23"/>
              <p:cNvPicPr>
                <a:picLocks noChangeAspect="1"/>
              </p:cNvPicPr>
              <p:nvPr/>
            </p:nvPicPr>
            <p:blipFill>
              <a:blip r:embed="rId13">
                <a:duotone>
                  <a:prstClr val="black"/>
                  <a:schemeClr val="tx2">
                    <a:tint val="45000"/>
                    <a:satMod val="400000"/>
                  </a:schemeClr>
                </a:duotone>
              </a:blip>
              <a:stretch>
                <a:fillRect/>
              </a:stretch>
            </p:blipFill>
            <p:spPr>
              <a:xfrm>
                <a:off x="10144498" y="3417773"/>
                <a:ext cx="1226203" cy="794246"/>
              </a:xfrm>
              <a:prstGeom prst="rect">
                <a:avLst/>
              </a:prstGeom>
              <a:noFill/>
            </p:spPr>
          </p:pic>
          <p:pic>
            <p:nvPicPr>
              <p:cNvPr id="35" name="Picture 34"/>
              <p:cNvPicPr>
                <a:picLocks noChangeAspect="1"/>
              </p:cNvPicPr>
              <p:nvPr/>
            </p:nvPicPr>
            <p:blipFill>
              <a:blip r:embed="rId14"/>
              <a:stretch>
                <a:fillRect/>
              </a:stretch>
            </p:blipFill>
            <p:spPr>
              <a:xfrm>
                <a:off x="10151702" y="4375412"/>
                <a:ext cx="731692" cy="964503"/>
              </a:xfrm>
              <a:prstGeom prst="rect">
                <a:avLst/>
              </a:prstGeom>
            </p:spPr>
          </p:pic>
          <p:pic>
            <p:nvPicPr>
              <p:cNvPr id="46" name="Picture 45"/>
              <p:cNvPicPr>
                <a:picLocks noChangeAspect="1"/>
              </p:cNvPicPr>
              <p:nvPr/>
            </p:nvPicPr>
            <p:blipFill rotWithShape="1">
              <a:blip r:embed="rId15" cstate="print">
                <a:extLst>
                  <a:ext uri="{28A0092B-C50C-407E-A947-70E740481C1C}">
                    <a14:useLocalDpi xmlns:a14="http://schemas.microsoft.com/office/drawing/2010/main" val="0"/>
                  </a:ext>
                </a:extLst>
              </a:blip>
              <a:srcRect/>
              <a:stretch/>
            </p:blipFill>
            <p:spPr>
              <a:xfrm>
                <a:off x="10733094" y="4455658"/>
                <a:ext cx="855378" cy="1120742"/>
              </a:xfrm>
              <a:prstGeom prst="rect">
                <a:avLst/>
              </a:prstGeom>
            </p:spPr>
          </p:pic>
        </p:grpSp>
        <p:sp>
          <p:nvSpPr>
            <p:cNvPr id="70" name="Rounded Rectangle 69"/>
            <p:cNvSpPr/>
            <p:nvPr/>
          </p:nvSpPr>
          <p:spPr>
            <a:xfrm>
              <a:off x="8773135" y="3769261"/>
              <a:ext cx="2809265" cy="2569627"/>
            </a:xfrm>
            <a:prstGeom prst="roundRect">
              <a:avLst>
                <a:gd name="adj" fmla="val 5783"/>
              </a:avLst>
            </a:prstGeom>
            <a:noFill/>
            <a:ln w="22225">
              <a:solidFill>
                <a:srgbClr val="B1B1B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grpSp>
      <p:grpSp>
        <p:nvGrpSpPr>
          <p:cNvPr id="18" name="Group 17"/>
          <p:cNvGrpSpPr/>
          <p:nvPr/>
        </p:nvGrpSpPr>
        <p:grpSpPr>
          <a:xfrm>
            <a:off x="7454381" y="1297554"/>
            <a:ext cx="2038563" cy="1977979"/>
            <a:chOff x="7308948" y="1271952"/>
            <a:chExt cx="1999028" cy="1939619"/>
          </a:xfrm>
        </p:grpSpPr>
        <p:sp>
          <p:nvSpPr>
            <p:cNvPr id="7" name="TextBox 30"/>
            <p:cNvSpPr txBox="1"/>
            <p:nvPr/>
          </p:nvSpPr>
          <p:spPr>
            <a:xfrm>
              <a:off x="7308948" y="1271952"/>
              <a:ext cx="1999028" cy="359087"/>
            </a:xfrm>
            <a:prstGeom prst="rect">
              <a:avLst/>
            </a:prstGeom>
          </p:spPr>
          <p:txBody>
            <a:bodyPr vert="horz" wrap="square" lIns="93235" tIns="93235" rIns="93235" bIns="93235" rtlCol="0" anchor="t">
              <a:noAutofit/>
            </a:bodyPr>
            <a:lstStyle/>
            <a:p>
              <a:pPr marL="237937" marR="0" lvl="0" indent="-237937" algn="ctr"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5) Validate</a:t>
              </a:r>
            </a:p>
          </p:txBody>
        </p:sp>
        <p:sp>
          <p:nvSpPr>
            <p:cNvPr id="41" name="Rounded Rectangle 40"/>
            <p:cNvSpPr/>
            <p:nvPr/>
          </p:nvSpPr>
          <p:spPr>
            <a:xfrm>
              <a:off x="7534686" y="1703404"/>
              <a:ext cx="1614600" cy="1508167"/>
            </a:xfrm>
            <a:prstGeom prst="roundRect">
              <a:avLst>
                <a:gd name="adj" fmla="val 5783"/>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54" name="Picture 53"/>
            <p:cNvPicPr>
              <a:picLocks noChangeAspect="1"/>
            </p:cNvPicPr>
            <p:nvPr/>
          </p:nvPicPr>
          <p:blipFill>
            <a:blip r:embed="rId16"/>
            <a:stretch>
              <a:fillRect/>
            </a:stretch>
          </p:blipFill>
          <p:spPr>
            <a:xfrm>
              <a:off x="7733828" y="1987918"/>
              <a:ext cx="1185392" cy="864567"/>
            </a:xfrm>
            <a:prstGeom prst="rect">
              <a:avLst/>
            </a:prstGeom>
          </p:spPr>
        </p:pic>
        <p:pic>
          <p:nvPicPr>
            <p:cNvPr id="75" name="Picture 74"/>
            <p:cNvPicPr>
              <a:picLocks noChangeAspect="1"/>
            </p:cNvPicPr>
            <p:nvPr/>
          </p:nvPicPr>
          <p:blipFill>
            <a:blip r:embed="rId3">
              <a:clrChange>
                <a:clrFrom>
                  <a:srgbClr val="FFFFFF"/>
                </a:clrFrom>
                <a:clrTo>
                  <a:srgbClr val="FFFFFF">
                    <a:alpha val="0"/>
                  </a:srgbClr>
                </a:clrTo>
              </a:clrChange>
            </a:blip>
            <a:stretch>
              <a:fillRect/>
            </a:stretch>
          </p:blipFill>
          <p:spPr>
            <a:xfrm>
              <a:off x="8517305" y="1799243"/>
              <a:ext cx="511657" cy="333857"/>
            </a:xfrm>
            <a:prstGeom prst="rect">
              <a:avLst/>
            </a:prstGeom>
          </p:spPr>
        </p:pic>
      </p:grpSp>
      <p:grpSp>
        <p:nvGrpSpPr>
          <p:cNvPr id="17" name="Group 16"/>
          <p:cNvGrpSpPr/>
          <p:nvPr/>
        </p:nvGrpSpPr>
        <p:grpSpPr>
          <a:xfrm>
            <a:off x="5253787" y="1297554"/>
            <a:ext cx="2038563" cy="2055795"/>
            <a:chOff x="5151032" y="1271952"/>
            <a:chExt cx="1999028" cy="2015925"/>
          </a:xfrm>
        </p:grpSpPr>
        <p:sp>
          <p:nvSpPr>
            <p:cNvPr id="6" name="TextBox 25"/>
            <p:cNvSpPr txBox="1"/>
            <p:nvPr/>
          </p:nvSpPr>
          <p:spPr>
            <a:xfrm>
              <a:off x="5151032" y="1271952"/>
              <a:ext cx="1999028" cy="359087"/>
            </a:xfrm>
            <a:prstGeom prst="rect">
              <a:avLst/>
            </a:prstGeom>
          </p:spPr>
          <p:txBody>
            <a:bodyPr vert="horz" wrap="square" lIns="93235" tIns="93235" rIns="93235" bIns="93235" rtlCol="0" anchor="t">
              <a:noAutofit/>
            </a:bodyPr>
            <a:lstStyle/>
            <a:p>
              <a:pPr marL="237937" marR="0" lvl="0" indent="-237937" algn="ctr" defTabSz="932470"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noFill/>
                  </a:ln>
                  <a:gradFill>
                    <a:gsLst>
                      <a:gs pos="98571">
                        <a:srgbClr val="353535"/>
                      </a:gs>
                      <a:gs pos="72857">
                        <a:srgbClr val="353535"/>
                      </a:gs>
                    </a:gsLst>
                    <a:lin ang="5400000" scaled="1"/>
                  </a:gradFill>
                  <a:effectLst/>
                  <a:uLnTx/>
                  <a:uFillTx/>
                  <a:latin typeface="Segoe UI"/>
                  <a:ea typeface="Segoe UI" pitchFamily="34" charset="0"/>
                  <a:cs typeface="Segoe UI" pitchFamily="34" charset="0"/>
                </a:rPr>
                <a:t>4) Deploy to stage</a:t>
              </a:r>
            </a:p>
          </p:txBody>
        </p:sp>
        <p:sp>
          <p:nvSpPr>
            <p:cNvPr id="40" name="Rounded Rectangle 39"/>
            <p:cNvSpPr/>
            <p:nvPr/>
          </p:nvSpPr>
          <p:spPr>
            <a:xfrm>
              <a:off x="5379025" y="1703404"/>
              <a:ext cx="1614600" cy="1508167"/>
            </a:xfrm>
            <a:prstGeom prst="roundRect">
              <a:avLst>
                <a:gd name="adj" fmla="val 5783"/>
              </a:avLst>
            </a:prstGeom>
            <a:solidFill>
              <a:schemeClr val="accent3"/>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35" tIns="93235" rIns="93235" bIns="93235" numCol="1" spcCol="0" rtlCol="0" fromWordArt="0" anchor="b" anchorCtr="0" forceAA="0" compatLnSpc="1">
              <a:prstTxWarp prst="textNoShape">
                <a:avLst/>
              </a:prstTxWarp>
              <a:noAutofit/>
            </a:bodyPr>
            <a:lstStyle/>
            <a:p>
              <a:pPr marL="0" marR="0" lvl="0" indent="0" algn="r" defTabSz="932470" rtl="0" eaLnBrk="1" fontAlgn="auto" latinLnBrk="0" hangingPunct="1">
                <a:lnSpc>
                  <a:spcPct val="100000"/>
                </a:lnSpc>
                <a:spcBef>
                  <a:spcPts val="0"/>
                </a:spcBef>
                <a:spcAft>
                  <a:spcPts val="0"/>
                </a:spcAft>
                <a:buClrTx/>
                <a:buSzTx/>
                <a:buFontTx/>
                <a:buNone/>
                <a:tabLst/>
                <a:defRPr/>
              </a:pPr>
              <a:endParaRPr kumimoji="0" lang="en-US" sz="1224" b="0" i="0" u="none" strike="noStrike" kern="1200" cap="none" spc="0" normalizeH="0" baseline="0" noProof="0" err="1">
                <a:ln>
                  <a:noFill/>
                </a:ln>
                <a:gradFill>
                  <a:gsLst>
                    <a:gs pos="98571">
                      <a:srgbClr val="353535"/>
                    </a:gs>
                    <a:gs pos="72857">
                      <a:srgbClr val="353535"/>
                    </a:gs>
                  </a:gsLst>
                  <a:lin ang="5400000" scaled="1"/>
                </a:gradFill>
                <a:effectLst/>
                <a:uLnTx/>
                <a:uFillTx/>
                <a:latin typeface="Segoe UI"/>
                <a:ea typeface="+mn-ea"/>
                <a:cs typeface="+mn-cs"/>
              </a:endParaRPr>
            </a:p>
          </p:txBody>
        </p:sp>
        <p:pic>
          <p:nvPicPr>
            <p:cNvPr id="16" name="Picture 15"/>
            <p:cNvPicPr>
              <a:picLocks noChangeAspect="1"/>
            </p:cNvPicPr>
            <p:nvPr/>
          </p:nvPicPr>
          <p:blipFill>
            <a:blip r:embed="rId17"/>
            <a:stretch>
              <a:fillRect/>
            </a:stretch>
          </p:blipFill>
          <p:spPr>
            <a:xfrm>
              <a:off x="5587445" y="2060479"/>
              <a:ext cx="984394" cy="966655"/>
            </a:xfrm>
            <a:prstGeom prst="rect">
              <a:avLst/>
            </a:prstGeom>
          </p:spPr>
        </p:pic>
        <p:pic>
          <p:nvPicPr>
            <p:cNvPr id="39" name="Picture 38"/>
            <p:cNvPicPr>
              <a:picLocks noChangeAspect="1"/>
            </p:cNvPicPr>
            <p:nvPr/>
          </p:nvPicPr>
          <p:blipFill>
            <a:blip r:embed="rId18"/>
            <a:stretch>
              <a:fillRect/>
            </a:stretch>
          </p:blipFill>
          <p:spPr>
            <a:xfrm>
              <a:off x="6297223" y="3278899"/>
              <a:ext cx="9612" cy="8978"/>
            </a:xfrm>
            <a:prstGeom prst="rect">
              <a:avLst/>
            </a:prstGeom>
          </p:spPr>
        </p:pic>
        <p:pic>
          <p:nvPicPr>
            <p:cNvPr id="76" name="Picture 75"/>
            <p:cNvPicPr>
              <a:picLocks noChangeAspect="1"/>
            </p:cNvPicPr>
            <p:nvPr/>
          </p:nvPicPr>
          <p:blipFill>
            <a:blip r:embed="rId6"/>
            <a:stretch>
              <a:fillRect/>
            </a:stretch>
          </p:blipFill>
          <p:spPr>
            <a:xfrm>
              <a:off x="6495010" y="1833425"/>
              <a:ext cx="375934" cy="377844"/>
            </a:xfrm>
            <a:prstGeom prst="rect">
              <a:avLst/>
            </a:prstGeom>
          </p:spPr>
        </p:pic>
      </p:grpSp>
      <p:sp>
        <p:nvSpPr>
          <p:cNvPr id="60" name="Title 3"/>
          <p:cNvSpPr txBox="1">
            <a:spLocks/>
          </p:cNvSpPr>
          <p:nvPr/>
        </p:nvSpPr>
        <p:spPr>
          <a:xfrm>
            <a:off x="274605" y="295683"/>
            <a:ext cx="11888046" cy="9174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649"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Agile Development on App Service</a:t>
            </a:r>
          </a:p>
        </p:txBody>
      </p:sp>
    </p:spTree>
    <p:extLst>
      <p:ext uri="{BB962C8B-B14F-4D97-AF65-F5344CB8AC3E}">
        <p14:creationId xmlns:p14="http://schemas.microsoft.com/office/powerpoint/2010/main" val="1374260963"/>
      </p:ext>
    </p:extLst>
  </p:cSld>
  <p:clrMapOvr>
    <a:masterClrMapping/>
  </p:clrMapOvr>
  <p:transition spd="med">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Batch decisions</a:t>
            </a:r>
            <a:endParaRPr lang="en-US" dirty="0"/>
          </a:p>
        </p:txBody>
      </p:sp>
      <p:graphicFrame>
        <p:nvGraphicFramePr>
          <p:cNvPr id="3" name="Diagram 2"/>
          <p:cNvGraphicFramePr/>
          <p:nvPr>
            <p:extLst/>
          </p:nvPr>
        </p:nvGraphicFramePr>
        <p:xfrm>
          <a:off x="1161825" y="1212853"/>
          <a:ext cx="7842325"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456014548"/>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Web and Mobile – Key decision points</a:t>
            </a:r>
          </a:p>
        </p:txBody>
      </p:sp>
      <p:graphicFrame>
        <p:nvGraphicFramePr>
          <p:cNvPr id="3" name="Table 2"/>
          <p:cNvGraphicFramePr>
            <a:graphicFrameLocks noGrp="1"/>
          </p:cNvGraphicFramePr>
          <p:nvPr>
            <p:extLst/>
          </p:nvPr>
        </p:nvGraphicFramePr>
        <p:xfrm>
          <a:off x="534266" y="1389322"/>
          <a:ext cx="10984339" cy="5342674"/>
        </p:xfrm>
        <a:graphic>
          <a:graphicData uri="http://schemas.openxmlformats.org/drawingml/2006/table">
            <a:tbl>
              <a:tblPr firstRow="1" bandRow="1">
                <a:tableStyleId>{F2DE63D5-997A-4646-A377-4702673A728D}</a:tableStyleId>
              </a:tblPr>
              <a:tblGrid>
                <a:gridCol w="2746084">
                  <a:extLst>
                    <a:ext uri="{9D8B030D-6E8A-4147-A177-3AD203B41FA5}">
                      <a16:colId xmlns:a16="http://schemas.microsoft.com/office/drawing/2014/main" val="3323723136"/>
                    </a:ext>
                  </a:extLst>
                </a:gridCol>
                <a:gridCol w="1982500">
                  <a:extLst>
                    <a:ext uri="{9D8B030D-6E8A-4147-A177-3AD203B41FA5}">
                      <a16:colId xmlns:a16="http://schemas.microsoft.com/office/drawing/2014/main" val="3937888222"/>
                    </a:ext>
                  </a:extLst>
                </a:gridCol>
                <a:gridCol w="2318812">
                  <a:extLst>
                    <a:ext uri="{9D8B030D-6E8A-4147-A177-3AD203B41FA5}">
                      <a16:colId xmlns:a16="http://schemas.microsoft.com/office/drawing/2014/main" val="1410519535"/>
                    </a:ext>
                  </a:extLst>
                </a:gridCol>
                <a:gridCol w="3936943">
                  <a:extLst>
                    <a:ext uri="{9D8B030D-6E8A-4147-A177-3AD203B41FA5}">
                      <a16:colId xmlns:a16="http://schemas.microsoft.com/office/drawing/2014/main" val="3764866363"/>
                    </a:ext>
                  </a:extLst>
                </a:gridCol>
              </a:tblGrid>
              <a:tr h="7755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171" marR="86171"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171" marR="86171"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171" marR="86171"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171" marR="86171" marT="43086" marB="43086">
                    <a:solidFill>
                      <a:schemeClr val="accent1"/>
                    </a:solidFill>
                  </a:tcPr>
                </a:tc>
                <a:extLst>
                  <a:ext uri="{0D108BD9-81ED-4DB2-BD59-A6C34878D82A}">
                    <a16:rowId xmlns:a16="http://schemas.microsoft.com/office/drawing/2014/main" val="3157971493"/>
                  </a:ext>
                </a:extLst>
              </a:tr>
              <a:tr h="430861">
                <a:tc>
                  <a:txBody>
                    <a:bodyPr/>
                    <a:lstStyle/>
                    <a:p>
                      <a:r>
                        <a:rPr lang="en-US" sz="2200" b="0" i="0" dirty="0">
                          <a:latin typeface="Segoe UI Semibold" panose="020B0702040204020203" pitchFamily="34" charset="0"/>
                          <a:cs typeface="Segoe UI Semibold" panose="020B0702040204020203" pitchFamily="34" charset="0"/>
                        </a:rPr>
                        <a:t>App Services</a:t>
                      </a:r>
                    </a:p>
                  </a:txBody>
                  <a:tcPr marL="86171" marR="86171" marT="43086" marB="43086"/>
                </a:tc>
                <a:tc>
                  <a:txBody>
                    <a:bodyPr/>
                    <a:lstStyle/>
                    <a:p>
                      <a:endParaRPr lang="en-US" sz="2200" dirty="0"/>
                    </a:p>
                  </a:txBody>
                  <a:tcPr marL="86171" marR="86171" marT="43086" marB="43086"/>
                </a:tc>
                <a:tc>
                  <a:txBody>
                    <a:bodyPr/>
                    <a:lstStyle/>
                    <a:p>
                      <a:endParaRPr lang="en-US" sz="2200" dirty="0"/>
                    </a:p>
                  </a:txBody>
                  <a:tcPr marL="86171" marR="86171" marT="43086" marB="4308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endParaRPr lang="en-US" sz="2200" dirty="0"/>
                    </a:p>
                  </a:txBody>
                  <a:tcPr marL="86171" marR="86171" marT="43086" marB="43086"/>
                </a:tc>
                <a:extLst>
                  <a:ext uri="{0D108BD9-81ED-4DB2-BD59-A6C34878D82A}">
                    <a16:rowId xmlns:a16="http://schemas.microsoft.com/office/drawing/2014/main" val="4133688658"/>
                  </a:ext>
                </a:extLst>
              </a:tr>
              <a:tr h="775549">
                <a:tc>
                  <a:txBody>
                    <a:bodyPr/>
                    <a:lstStyle/>
                    <a:p>
                      <a:pPr lvl="1"/>
                      <a:r>
                        <a:rPr lang="en-US" sz="2200" b="0" i="0" dirty="0">
                          <a:latin typeface="Segoe UI Semibold" panose="020B0702040204020203" pitchFamily="34" charset="0"/>
                          <a:cs typeface="Segoe UI Semibold" panose="020B0702040204020203" pitchFamily="34" charset="0"/>
                        </a:rPr>
                        <a:t>Web</a:t>
                      </a:r>
                    </a:p>
                  </a:txBody>
                  <a:tcPr marL="86171" marR="86171" marT="43086" marB="43086"/>
                </a:tc>
                <a:tc>
                  <a:txBody>
                    <a:bodyPr/>
                    <a:lstStyle/>
                    <a:p>
                      <a:r>
                        <a:rPr lang="en-US" sz="2200" dirty="0"/>
                        <a:t>ARM</a:t>
                      </a:r>
                    </a:p>
                  </a:txBody>
                  <a:tcPr marL="86171" marR="86171" marT="43086" marB="43086"/>
                </a:tc>
                <a:tc>
                  <a:txBody>
                    <a:bodyPr/>
                    <a:lstStyle/>
                    <a:p>
                      <a:r>
                        <a:rPr lang="en-US" sz="2200" dirty="0"/>
                        <a:t>Public</a:t>
                      </a:r>
                    </a:p>
                  </a:txBody>
                  <a:tcPr marL="86171" marR="86171" marT="43086" marB="43086"/>
                </a:tc>
                <a:tc>
                  <a:txBody>
                    <a:bodyPr/>
                    <a:lstStyle/>
                    <a:p>
                      <a:r>
                        <a:rPr lang="en-US" sz="2200" dirty="0" err="1"/>
                        <a:t>VNet</a:t>
                      </a:r>
                      <a:r>
                        <a:rPr lang="en-US" sz="2200" dirty="0"/>
                        <a:t>(P2S), Relay</a:t>
                      </a:r>
                    </a:p>
                  </a:txBody>
                  <a:tcPr marL="86171" marR="86171" marT="43086" marB="43086"/>
                </a:tc>
                <a:extLst>
                  <a:ext uri="{0D108BD9-81ED-4DB2-BD59-A6C34878D82A}">
                    <a16:rowId xmlns:a16="http://schemas.microsoft.com/office/drawing/2014/main" val="1987288546"/>
                  </a:ext>
                </a:extLst>
              </a:tr>
              <a:tr h="430861">
                <a:tc>
                  <a:txBody>
                    <a:bodyPr/>
                    <a:lstStyle/>
                    <a:p>
                      <a:pPr lvl="1"/>
                      <a:r>
                        <a:rPr lang="en-US" sz="2200" b="0" i="0" dirty="0">
                          <a:latin typeface="Segoe UI Semibold" panose="020B0702040204020203" pitchFamily="34" charset="0"/>
                          <a:cs typeface="Segoe UI Semibold" panose="020B0702040204020203" pitchFamily="34" charset="0"/>
                        </a:rPr>
                        <a:t>API (v2)</a:t>
                      </a:r>
                    </a:p>
                  </a:txBody>
                  <a:tcPr marL="86171" marR="86171" marT="43086" marB="43086"/>
                </a:tc>
                <a:tc>
                  <a:txBody>
                    <a:bodyPr/>
                    <a:lstStyle/>
                    <a:p>
                      <a:r>
                        <a:rPr lang="en-US" sz="2200" dirty="0"/>
                        <a:t>ARM</a:t>
                      </a:r>
                    </a:p>
                  </a:txBody>
                  <a:tcPr marL="86171" marR="86171" marT="43086" marB="43086"/>
                </a:tc>
                <a:tc>
                  <a:txBody>
                    <a:bodyPr/>
                    <a:lstStyle/>
                    <a:p>
                      <a:r>
                        <a:rPr lang="en-US" sz="2200" dirty="0"/>
                        <a:t>Public</a:t>
                      </a:r>
                    </a:p>
                  </a:txBody>
                  <a:tcPr marL="86171" marR="86171" marT="43086" marB="43086"/>
                </a:tc>
                <a:tc>
                  <a:txBody>
                    <a:bodyPr/>
                    <a:lstStyle/>
                    <a:p>
                      <a:r>
                        <a:rPr lang="en-US" sz="2200" dirty="0"/>
                        <a:t>Relay</a:t>
                      </a:r>
                    </a:p>
                  </a:txBody>
                  <a:tcPr marL="86171" marR="86171" marT="43086" marB="43086"/>
                </a:tc>
                <a:extLst>
                  <a:ext uri="{0D108BD9-81ED-4DB2-BD59-A6C34878D82A}">
                    <a16:rowId xmlns:a16="http://schemas.microsoft.com/office/drawing/2014/main" val="3123354572"/>
                  </a:ext>
                </a:extLst>
              </a:tr>
              <a:tr h="775549">
                <a:tc>
                  <a:txBody>
                    <a:bodyPr/>
                    <a:lstStyle/>
                    <a:p>
                      <a:pPr lvl="1"/>
                      <a:r>
                        <a:rPr lang="en-US" sz="2200" b="0" i="0" dirty="0">
                          <a:latin typeface="Segoe UI Semibold" panose="020B0702040204020203" pitchFamily="34" charset="0"/>
                          <a:cs typeface="Segoe UI Semibold" panose="020B0702040204020203" pitchFamily="34" charset="0"/>
                        </a:rPr>
                        <a:t>Mobile</a:t>
                      </a:r>
                    </a:p>
                  </a:txBody>
                  <a:tcPr marL="86171" marR="86171" marT="43086" marB="43086"/>
                </a:tc>
                <a:tc>
                  <a:txBody>
                    <a:bodyPr/>
                    <a:lstStyle/>
                    <a:p>
                      <a:r>
                        <a:rPr lang="en-US" sz="2200" dirty="0"/>
                        <a:t>ARM</a:t>
                      </a:r>
                    </a:p>
                  </a:txBody>
                  <a:tcPr marL="86171" marR="86171" marT="43086" marB="43086"/>
                </a:tc>
                <a:tc>
                  <a:txBody>
                    <a:bodyPr/>
                    <a:lstStyle/>
                    <a:p>
                      <a:r>
                        <a:rPr lang="en-US" sz="2200" dirty="0"/>
                        <a:t>Public</a:t>
                      </a:r>
                    </a:p>
                  </a:txBody>
                  <a:tcPr marL="86171" marR="86171" marT="43086" marB="43086"/>
                </a:tc>
                <a:tc>
                  <a:txBody>
                    <a:bodyPr/>
                    <a:lstStyle/>
                    <a:p>
                      <a:r>
                        <a:rPr lang="en-US" sz="2200" dirty="0" err="1"/>
                        <a:t>VNet</a:t>
                      </a:r>
                      <a:r>
                        <a:rPr lang="en-US" sz="2200" dirty="0"/>
                        <a:t>(P2S), Relay</a:t>
                      </a:r>
                    </a:p>
                  </a:txBody>
                  <a:tcPr marL="86171" marR="86171" marT="43086" marB="43086"/>
                </a:tc>
                <a:extLst>
                  <a:ext uri="{0D108BD9-81ED-4DB2-BD59-A6C34878D82A}">
                    <a16:rowId xmlns:a16="http://schemas.microsoft.com/office/drawing/2014/main" val="2747725307"/>
                  </a:ext>
                </a:extLst>
              </a:tr>
              <a:tr h="430861">
                <a:tc>
                  <a:txBody>
                    <a:bodyPr/>
                    <a:lstStyle/>
                    <a:p>
                      <a:pPr lvl="1"/>
                      <a:r>
                        <a:rPr lang="en-US" sz="2200" b="0" i="0" dirty="0">
                          <a:latin typeface="Segoe UI Semibold" panose="020B0702040204020203" pitchFamily="34" charset="0"/>
                          <a:cs typeface="Segoe UI Semibold" panose="020B0702040204020203" pitchFamily="34" charset="0"/>
                        </a:rPr>
                        <a:t>Logic</a:t>
                      </a:r>
                    </a:p>
                  </a:txBody>
                  <a:tcPr marL="86171" marR="86171" marT="43086" marB="43086"/>
                </a:tc>
                <a:tc>
                  <a:txBody>
                    <a:bodyPr/>
                    <a:lstStyle/>
                    <a:p>
                      <a:r>
                        <a:rPr lang="en-US" sz="2200" dirty="0"/>
                        <a:t>ARM</a:t>
                      </a:r>
                    </a:p>
                  </a:txBody>
                  <a:tcPr marL="86171" marR="86171" marT="43086" marB="43086"/>
                </a:tc>
                <a:tc>
                  <a:txBody>
                    <a:bodyPr/>
                    <a:lstStyle/>
                    <a:p>
                      <a:r>
                        <a:rPr lang="en-US" sz="2200" dirty="0"/>
                        <a:t>Public</a:t>
                      </a:r>
                    </a:p>
                  </a:txBody>
                  <a:tcPr marL="86171" marR="86171" marT="43086" marB="43086"/>
                </a:tc>
                <a:tc>
                  <a:txBody>
                    <a:bodyPr/>
                    <a:lstStyle/>
                    <a:p>
                      <a:r>
                        <a:rPr lang="en-US" sz="2200" dirty="0"/>
                        <a:t>Relay</a:t>
                      </a:r>
                    </a:p>
                  </a:txBody>
                  <a:tcPr marL="86171" marR="86171" marT="43086" marB="43086"/>
                </a:tc>
                <a:extLst>
                  <a:ext uri="{0D108BD9-81ED-4DB2-BD59-A6C34878D82A}">
                    <a16:rowId xmlns:a16="http://schemas.microsoft.com/office/drawing/2014/main" val="4183746000"/>
                  </a:ext>
                </a:extLst>
              </a:tr>
              <a:tr h="430861">
                <a:tc>
                  <a:txBody>
                    <a:bodyPr/>
                    <a:lstStyle/>
                    <a:p>
                      <a:r>
                        <a:rPr lang="en-US" sz="2200" b="0" i="0" dirty="0">
                          <a:latin typeface="Segoe UI Semibold" panose="020B0702040204020203" pitchFamily="34" charset="0"/>
                          <a:cs typeface="Segoe UI Semibold" panose="020B0702040204020203" pitchFamily="34" charset="0"/>
                        </a:rPr>
                        <a:t>ASE</a:t>
                      </a:r>
                    </a:p>
                  </a:txBody>
                  <a:tcPr marL="86171" marR="86171" marT="43086" marB="43086"/>
                </a:tc>
                <a:tc>
                  <a:txBody>
                    <a:bodyPr/>
                    <a:lstStyle/>
                    <a:p>
                      <a:endParaRPr lang="en-US" sz="2200" dirty="0"/>
                    </a:p>
                  </a:txBody>
                  <a:tcPr marL="86171" marR="86171" marT="43086" marB="43086"/>
                </a:tc>
                <a:tc>
                  <a:txBody>
                    <a:bodyPr/>
                    <a:lstStyle/>
                    <a:p>
                      <a:endParaRPr lang="en-US" sz="2200" dirty="0"/>
                    </a:p>
                  </a:txBody>
                  <a:tcPr marL="86171" marR="86171" marT="43086" marB="43086"/>
                </a:tc>
                <a:tc>
                  <a:txBody>
                    <a:bodyPr/>
                    <a:lstStyle/>
                    <a:p>
                      <a:endParaRPr lang="en-US" sz="2200" dirty="0"/>
                    </a:p>
                  </a:txBody>
                  <a:tcPr marL="86171" marR="86171" marT="43086" marB="43086"/>
                </a:tc>
                <a:extLst>
                  <a:ext uri="{0D108BD9-81ED-4DB2-BD59-A6C34878D82A}">
                    <a16:rowId xmlns:a16="http://schemas.microsoft.com/office/drawing/2014/main" val="1616361047"/>
                  </a:ext>
                </a:extLst>
              </a:tr>
              <a:tr h="430861">
                <a:tc>
                  <a:txBody>
                    <a:bodyPr/>
                    <a:lstStyle/>
                    <a:p>
                      <a:pPr lvl="1"/>
                      <a:r>
                        <a:rPr lang="en-US" sz="2200" b="0" i="0" dirty="0">
                          <a:latin typeface="Segoe UI Semibold" panose="020B0702040204020203" pitchFamily="34" charset="0"/>
                          <a:cs typeface="Segoe UI Semibold" panose="020B0702040204020203" pitchFamily="34" charset="0"/>
                        </a:rPr>
                        <a:t>Web</a:t>
                      </a:r>
                    </a:p>
                  </a:txBody>
                  <a:tcPr marL="86171" marR="86171" marT="43086" marB="43086"/>
                </a:tc>
                <a:tc>
                  <a:txBody>
                    <a:bodyPr/>
                    <a:lstStyle/>
                    <a:p>
                      <a:r>
                        <a:rPr lang="en-US" sz="2200" dirty="0"/>
                        <a:t>ARM</a:t>
                      </a:r>
                    </a:p>
                  </a:txBody>
                  <a:tcPr marL="86171" marR="86171" marT="43086" marB="43086"/>
                </a:tc>
                <a:tc>
                  <a:txBody>
                    <a:bodyPr/>
                    <a:lstStyle/>
                    <a:p>
                      <a:r>
                        <a:rPr lang="en-US" sz="2200" dirty="0"/>
                        <a:t>Private</a:t>
                      </a:r>
                    </a:p>
                  </a:txBody>
                  <a:tcPr marL="86171" marR="86171" marT="43086" marB="43086"/>
                </a:tc>
                <a:tc>
                  <a:txBody>
                    <a:bodyPr/>
                    <a:lstStyle/>
                    <a:p>
                      <a:r>
                        <a:rPr lang="en-US" sz="2200" dirty="0" err="1"/>
                        <a:t>VNet</a:t>
                      </a:r>
                      <a:r>
                        <a:rPr lang="en-US" sz="2200" dirty="0"/>
                        <a:t>(S2S, ER), Relay</a:t>
                      </a:r>
                    </a:p>
                  </a:txBody>
                  <a:tcPr marL="86171" marR="86171" marT="43086" marB="43086"/>
                </a:tc>
                <a:extLst>
                  <a:ext uri="{0D108BD9-81ED-4DB2-BD59-A6C34878D82A}">
                    <a16:rowId xmlns:a16="http://schemas.microsoft.com/office/drawing/2014/main" val="2541156677"/>
                  </a:ext>
                </a:extLst>
              </a:tr>
              <a:tr h="430861">
                <a:tc>
                  <a:txBody>
                    <a:bodyPr/>
                    <a:lstStyle/>
                    <a:p>
                      <a:pPr lvl="1"/>
                      <a:r>
                        <a:rPr lang="en-US" sz="2200" b="0" i="0" dirty="0">
                          <a:latin typeface="Segoe UI Semibold" panose="020B0702040204020203" pitchFamily="34" charset="0"/>
                          <a:cs typeface="Segoe UI Semibold" panose="020B0702040204020203" pitchFamily="34" charset="0"/>
                        </a:rPr>
                        <a:t>API (v2)</a:t>
                      </a:r>
                    </a:p>
                  </a:txBody>
                  <a:tcPr marL="86171" marR="86171" marT="43086" marB="43086"/>
                </a:tc>
                <a:tc>
                  <a:txBody>
                    <a:bodyPr/>
                    <a:lstStyle/>
                    <a:p>
                      <a:r>
                        <a:rPr lang="en-US" sz="2200" dirty="0"/>
                        <a:t>ARM</a:t>
                      </a:r>
                    </a:p>
                  </a:txBody>
                  <a:tcPr marL="86171" marR="86171" marT="43086" marB="43086"/>
                </a:tc>
                <a:tc>
                  <a:txBody>
                    <a:bodyPr/>
                    <a:lstStyle/>
                    <a:p>
                      <a:r>
                        <a:rPr lang="en-US" sz="2200" dirty="0"/>
                        <a:t>Private</a:t>
                      </a:r>
                    </a:p>
                  </a:txBody>
                  <a:tcPr marL="86171" marR="86171" marT="43086" marB="43086"/>
                </a:tc>
                <a:tc>
                  <a:txBody>
                    <a:bodyPr/>
                    <a:lstStyle/>
                    <a:p>
                      <a:r>
                        <a:rPr lang="en-US" sz="2200" dirty="0" err="1"/>
                        <a:t>VNet</a:t>
                      </a:r>
                      <a:r>
                        <a:rPr lang="en-US" sz="2200" dirty="0"/>
                        <a:t>(S2S, ER), Relay</a:t>
                      </a:r>
                    </a:p>
                  </a:txBody>
                  <a:tcPr marL="86171" marR="86171" marT="43086" marB="43086"/>
                </a:tc>
                <a:extLst>
                  <a:ext uri="{0D108BD9-81ED-4DB2-BD59-A6C34878D82A}">
                    <a16:rowId xmlns:a16="http://schemas.microsoft.com/office/drawing/2014/main" val="789102901"/>
                  </a:ext>
                </a:extLst>
              </a:tr>
              <a:tr h="430861">
                <a:tc>
                  <a:txBody>
                    <a:bodyPr/>
                    <a:lstStyle/>
                    <a:p>
                      <a:pPr lvl="1"/>
                      <a:r>
                        <a:rPr lang="en-US" sz="2200" b="0" i="0" dirty="0">
                          <a:latin typeface="Segoe UI Semibold" panose="020B0702040204020203" pitchFamily="34" charset="0"/>
                          <a:cs typeface="Segoe UI Semibold" panose="020B0702040204020203" pitchFamily="34" charset="0"/>
                        </a:rPr>
                        <a:t>Mobile</a:t>
                      </a:r>
                    </a:p>
                  </a:txBody>
                  <a:tcPr marL="86171" marR="86171" marT="43086" marB="43086"/>
                </a:tc>
                <a:tc>
                  <a:txBody>
                    <a:bodyPr/>
                    <a:lstStyle/>
                    <a:p>
                      <a:r>
                        <a:rPr lang="en-US" sz="2200" dirty="0"/>
                        <a:t>ARM</a:t>
                      </a:r>
                    </a:p>
                  </a:txBody>
                  <a:tcPr marL="86171" marR="86171" marT="43086" marB="43086"/>
                </a:tc>
                <a:tc>
                  <a:txBody>
                    <a:bodyPr/>
                    <a:lstStyle/>
                    <a:p>
                      <a:r>
                        <a:rPr lang="en-US" sz="2200" dirty="0"/>
                        <a:t>Private</a:t>
                      </a:r>
                    </a:p>
                  </a:txBody>
                  <a:tcPr marL="86171" marR="86171" marT="43086" marB="43086"/>
                </a:tc>
                <a:tc>
                  <a:txBody>
                    <a:bodyPr/>
                    <a:lstStyle/>
                    <a:p>
                      <a:r>
                        <a:rPr lang="en-US" sz="2200" dirty="0" err="1"/>
                        <a:t>VNet</a:t>
                      </a:r>
                      <a:r>
                        <a:rPr lang="en-US" sz="2200" dirty="0"/>
                        <a:t>(S2S, ER), Relay</a:t>
                      </a:r>
                    </a:p>
                  </a:txBody>
                  <a:tcPr marL="86171" marR="86171" marT="43086" marB="43086"/>
                </a:tc>
                <a:extLst>
                  <a:ext uri="{0D108BD9-81ED-4DB2-BD59-A6C34878D82A}">
                    <a16:rowId xmlns:a16="http://schemas.microsoft.com/office/drawing/2014/main" val="1931185223"/>
                  </a:ext>
                </a:extLst>
              </a:tr>
            </a:tbl>
          </a:graphicData>
        </a:graphic>
      </p:graphicFrame>
    </p:spTree>
    <p:extLst>
      <p:ext uri="{BB962C8B-B14F-4D97-AF65-F5344CB8AC3E}">
        <p14:creationId xmlns:p14="http://schemas.microsoft.com/office/powerpoint/2010/main" val="4267130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Web and Mobile – Key decision points</a:t>
            </a:r>
          </a:p>
        </p:txBody>
      </p:sp>
      <p:graphicFrame>
        <p:nvGraphicFramePr>
          <p:cNvPr id="4" name="Table 3"/>
          <p:cNvGraphicFramePr>
            <a:graphicFrameLocks noGrp="1"/>
          </p:cNvGraphicFramePr>
          <p:nvPr>
            <p:extLst/>
          </p:nvPr>
        </p:nvGraphicFramePr>
        <p:xfrm>
          <a:off x="534266" y="1389322"/>
          <a:ext cx="10984338" cy="3161457"/>
        </p:xfrm>
        <a:graphic>
          <a:graphicData uri="http://schemas.openxmlformats.org/drawingml/2006/table">
            <a:tbl>
              <a:tblPr firstRow="1" bandRow="1">
                <a:tableStyleId>{F2DE63D5-997A-4646-A377-4702673A728D}</a:tableStyleId>
              </a:tblPr>
              <a:tblGrid>
                <a:gridCol w="2746084">
                  <a:extLst>
                    <a:ext uri="{9D8B030D-6E8A-4147-A177-3AD203B41FA5}">
                      <a16:colId xmlns:a16="http://schemas.microsoft.com/office/drawing/2014/main" val="3323723136"/>
                    </a:ext>
                  </a:extLst>
                </a:gridCol>
                <a:gridCol w="1982499">
                  <a:extLst>
                    <a:ext uri="{9D8B030D-6E8A-4147-A177-3AD203B41FA5}">
                      <a16:colId xmlns:a16="http://schemas.microsoft.com/office/drawing/2014/main" val="3937888222"/>
                    </a:ext>
                  </a:extLst>
                </a:gridCol>
                <a:gridCol w="2318812">
                  <a:extLst>
                    <a:ext uri="{9D8B030D-6E8A-4147-A177-3AD203B41FA5}">
                      <a16:colId xmlns:a16="http://schemas.microsoft.com/office/drawing/2014/main" val="1410519535"/>
                    </a:ext>
                  </a:extLst>
                </a:gridCol>
                <a:gridCol w="3936943">
                  <a:extLst>
                    <a:ext uri="{9D8B030D-6E8A-4147-A177-3AD203B41FA5}">
                      <a16:colId xmlns:a16="http://schemas.microsoft.com/office/drawing/2014/main" val="3764866363"/>
                    </a:ext>
                  </a:extLst>
                </a:gridCol>
              </a:tblGrid>
              <a:tr h="7755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172" marR="86172" marT="43086" marB="43086">
                    <a:solidFill>
                      <a:schemeClr val="accent1"/>
                    </a:solidFill>
                  </a:tcPr>
                </a:tc>
                <a:extLst>
                  <a:ext uri="{0D108BD9-81ED-4DB2-BD59-A6C34878D82A}">
                    <a16:rowId xmlns:a16="http://schemas.microsoft.com/office/drawing/2014/main" val="3157971493"/>
                  </a:ext>
                </a:extLst>
              </a:tr>
              <a:tr h="762093">
                <a:tc>
                  <a:txBody>
                    <a:bodyPr/>
                    <a:lstStyle/>
                    <a:p>
                      <a:r>
                        <a:rPr lang="en-US" sz="2200" b="0" i="0" dirty="0">
                          <a:latin typeface="Segoe UI Semibold" panose="020B0702040204020203" pitchFamily="34" charset="0"/>
                          <a:cs typeface="Segoe UI Semibold" panose="020B0702040204020203" pitchFamily="34" charset="0"/>
                        </a:rPr>
                        <a:t>Functions</a:t>
                      </a:r>
                    </a:p>
                  </a:txBody>
                  <a:tcPr marL="86172" marR="86172" marT="43086" marB="43086"/>
                </a:tc>
                <a:tc>
                  <a:txBody>
                    <a:bodyPr/>
                    <a:lstStyle/>
                    <a:p>
                      <a:r>
                        <a:rPr lang="en-US" sz="2200" dirty="0"/>
                        <a:t>ARM (template)</a:t>
                      </a:r>
                    </a:p>
                  </a:txBody>
                  <a:tcPr marL="86172" marR="86172" marT="43086" marB="43086"/>
                </a:tc>
                <a:tc>
                  <a:txBody>
                    <a:bodyPr/>
                    <a:lstStyle/>
                    <a:p>
                      <a:r>
                        <a:rPr lang="en-US" sz="2200" dirty="0"/>
                        <a:t>Public</a:t>
                      </a:r>
                    </a:p>
                  </a:txBody>
                  <a:tcPr marL="86172" marR="86172" marT="43086" marB="4308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a:t>
                      </a:r>
                    </a:p>
                  </a:txBody>
                  <a:tcPr marL="86172" marR="86172" marT="43086" marB="43086"/>
                </a:tc>
                <a:extLst>
                  <a:ext uri="{0D108BD9-81ED-4DB2-BD59-A6C34878D82A}">
                    <a16:rowId xmlns:a16="http://schemas.microsoft.com/office/drawing/2014/main" val="699877848"/>
                  </a:ext>
                </a:extLst>
              </a:tr>
              <a:tr h="762093">
                <a:tc>
                  <a:txBody>
                    <a:bodyPr/>
                    <a:lstStyle/>
                    <a:p>
                      <a:r>
                        <a:rPr lang="en-US" sz="2200" b="0" i="0" dirty="0">
                          <a:latin typeface="Segoe UI Semibold" panose="020B0702040204020203" pitchFamily="34" charset="0"/>
                          <a:cs typeface="Segoe UI Semibold" panose="020B0702040204020203" pitchFamily="34" charset="0"/>
                        </a:rPr>
                        <a:t>Mobile Engagement</a:t>
                      </a:r>
                    </a:p>
                  </a:txBody>
                  <a:tcPr marL="86172" marR="86172" marT="43086" marB="43086"/>
                </a:tc>
                <a:tc>
                  <a:txBody>
                    <a:bodyPr/>
                    <a:lstStyle/>
                    <a:p>
                      <a:r>
                        <a:rPr lang="en-US" sz="2200" dirty="0"/>
                        <a:t>-</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787244131"/>
                  </a:ext>
                </a:extLst>
              </a:tr>
              <a:tr h="430861">
                <a:tc>
                  <a:txBody>
                    <a:bodyPr/>
                    <a:lstStyle/>
                    <a:p>
                      <a:r>
                        <a:rPr lang="en-US" sz="2200" b="0" i="0" dirty="0">
                          <a:latin typeface="Segoe UI Semibold" panose="020B0702040204020203" pitchFamily="34" charset="0"/>
                          <a:cs typeface="Segoe UI Semibold" panose="020B0702040204020203" pitchFamily="34" charset="0"/>
                        </a:rPr>
                        <a:t>API Management</a:t>
                      </a:r>
                    </a:p>
                  </a:txBody>
                  <a:tcPr marL="86172" marR="86172" marT="43086" marB="43086"/>
                </a:tc>
                <a:tc>
                  <a:txBody>
                    <a:bodyPr/>
                    <a:lstStyle/>
                    <a:p>
                      <a:r>
                        <a:rPr lang="en-US" sz="2200" dirty="0"/>
                        <a:t>ASM/ARM</a:t>
                      </a:r>
                    </a:p>
                  </a:txBody>
                  <a:tcPr marL="86172" marR="86172" marT="43086" marB="43086"/>
                </a:tc>
                <a:tc>
                  <a:txBody>
                    <a:bodyPr/>
                    <a:lstStyle/>
                    <a:p>
                      <a:r>
                        <a:rPr lang="en-US" sz="2200" dirty="0"/>
                        <a:t>Public</a:t>
                      </a:r>
                    </a:p>
                  </a:txBody>
                  <a:tcPr marL="86172" marR="86172" marT="43086" marB="4308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err="1"/>
                        <a:t>VNet</a:t>
                      </a:r>
                      <a:r>
                        <a:rPr lang="en-US" sz="2200" dirty="0"/>
                        <a:t> (v1/classic only), ER</a:t>
                      </a:r>
                    </a:p>
                  </a:txBody>
                  <a:tcPr marL="86172" marR="86172" marT="43086" marB="43086"/>
                </a:tc>
                <a:extLst>
                  <a:ext uri="{0D108BD9-81ED-4DB2-BD59-A6C34878D82A}">
                    <a16:rowId xmlns:a16="http://schemas.microsoft.com/office/drawing/2014/main" val="4133688658"/>
                  </a:ext>
                </a:extLst>
              </a:tr>
              <a:tr h="430861">
                <a:tc>
                  <a:txBody>
                    <a:bodyPr/>
                    <a:lstStyle/>
                    <a:p>
                      <a:r>
                        <a:rPr lang="en-US" sz="2200" b="0" i="0" dirty="0">
                          <a:latin typeface="Segoe UI Semibold" panose="020B0702040204020203" pitchFamily="34" charset="0"/>
                          <a:cs typeface="Segoe UI Semibold" panose="020B0702040204020203" pitchFamily="34" charset="0"/>
                        </a:rPr>
                        <a:t>Notification Hubs</a:t>
                      </a:r>
                    </a:p>
                  </a:txBody>
                  <a:tcPr marL="86172" marR="86172" marT="43086" marB="43086"/>
                </a:tc>
                <a:tc>
                  <a:txBody>
                    <a:bodyPr/>
                    <a:lstStyle/>
                    <a:p>
                      <a:r>
                        <a:rPr lang="en-US" sz="2200" dirty="0"/>
                        <a:t>ARM</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1987288546"/>
                  </a:ext>
                </a:extLst>
              </a:tr>
            </a:tbl>
          </a:graphicData>
        </a:graphic>
      </p:graphicFrame>
    </p:spTree>
    <p:extLst>
      <p:ext uri="{BB962C8B-B14F-4D97-AF65-F5344CB8AC3E}">
        <p14:creationId xmlns:p14="http://schemas.microsoft.com/office/powerpoint/2010/main" val="39696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547010" y="1389323"/>
          <a:ext cx="10971595" cy="4523741"/>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8">
                  <a:extLst>
                    <a:ext uri="{9D8B030D-6E8A-4147-A177-3AD203B41FA5}">
                      <a16:colId xmlns:a16="http://schemas.microsoft.com/office/drawing/2014/main" val="1410519535"/>
                    </a:ext>
                  </a:extLst>
                </a:gridCol>
              </a:tblGrid>
              <a:tr h="650492">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App Services</a:t>
                      </a:r>
                    </a:p>
                  </a:txBody>
                  <a:tcPr marL="86072" marR="86072" marT="43036" marB="43036"/>
                </a:tc>
                <a:tc>
                  <a:txBody>
                    <a:bodyPr/>
                    <a:lstStyle/>
                    <a:p>
                      <a:endParaRPr lang="en-US" sz="2200" dirty="0"/>
                    </a:p>
                  </a:txBody>
                  <a:tcPr marL="86072" marR="86072" marT="43036" marB="43036"/>
                </a:tc>
                <a:tc>
                  <a:txBody>
                    <a:bodyPr/>
                    <a:lstStyle/>
                    <a:p>
                      <a:endParaRPr lang="en-US" sz="2200" dirty="0"/>
                    </a:p>
                  </a:txBody>
                  <a:tcPr marL="86072" marR="86072" marT="43036" marB="43036"/>
                </a:tc>
                <a:extLst>
                  <a:ext uri="{0D108BD9-81ED-4DB2-BD59-A6C34878D82A}">
                    <a16:rowId xmlns:a16="http://schemas.microsoft.com/office/drawing/2014/main" val="4133688658"/>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Web</a:t>
                      </a:r>
                    </a:p>
                  </a:txBody>
                  <a:tcPr marL="86072" marR="86072" marT="43036" marB="43036"/>
                </a:tc>
                <a:tc>
                  <a:txBody>
                    <a:bodyPr/>
                    <a:lstStyle/>
                    <a:p>
                      <a:r>
                        <a:rPr lang="en-US" sz="2200" dirty="0"/>
                        <a:t>Varies by </a:t>
                      </a:r>
                      <a:r>
                        <a:rPr lang="en-US" sz="2200" dirty="0" err="1"/>
                        <a:t>sku</a:t>
                      </a:r>
                      <a:r>
                        <a:rPr lang="en-US" sz="2200" dirty="0"/>
                        <a:t>/edition</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API (v2)</a:t>
                      </a:r>
                    </a:p>
                  </a:txBody>
                  <a:tcPr marL="86072" marR="86072" marT="43036" marB="43036"/>
                </a:tc>
                <a:tc>
                  <a:txBody>
                    <a:bodyPr/>
                    <a:lstStyle/>
                    <a:p>
                      <a:r>
                        <a:rPr lang="en-US" sz="2200" dirty="0"/>
                        <a:t>Varies by </a:t>
                      </a:r>
                      <a:r>
                        <a:rPr lang="en-US" sz="2200" dirty="0" err="1"/>
                        <a:t>sku</a:t>
                      </a:r>
                      <a:r>
                        <a:rPr lang="en-US" sz="2200" dirty="0"/>
                        <a:t>/edition</a:t>
                      </a:r>
                      <a:endParaRPr lang="en-US" sz="2200" b="1" dirty="0">
                        <a:solidFill>
                          <a:srgbClr val="FF0000"/>
                        </a:solidFill>
                      </a:endParaRP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094197510"/>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Mobile</a:t>
                      </a:r>
                    </a:p>
                  </a:txBody>
                  <a:tcPr marL="86072" marR="86072" marT="43036" marB="43036"/>
                </a:tc>
                <a:tc>
                  <a:txBody>
                    <a:bodyPr/>
                    <a:lstStyle/>
                    <a:p>
                      <a:r>
                        <a:rPr lang="en-US" sz="2200" dirty="0"/>
                        <a:t>Varies by </a:t>
                      </a:r>
                      <a:r>
                        <a:rPr lang="en-US" sz="2200" dirty="0" err="1"/>
                        <a:t>sku</a:t>
                      </a:r>
                      <a:r>
                        <a:rPr lang="en-US" sz="2200" dirty="0"/>
                        <a:t>/edition</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2747725307"/>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Logic</a:t>
                      </a:r>
                    </a:p>
                  </a:txBody>
                  <a:tcPr marL="86072" marR="86072" marT="43036" marB="43036"/>
                </a:tc>
                <a:tc>
                  <a:txBody>
                    <a:bodyPr/>
                    <a:lstStyle/>
                    <a:p>
                      <a:r>
                        <a:rPr lang="en-US" sz="2200" dirty="0"/>
                        <a:t>Varies by </a:t>
                      </a:r>
                      <a:r>
                        <a:rPr lang="en-US" sz="2200" dirty="0" err="1"/>
                        <a:t>sku</a:t>
                      </a:r>
                      <a:r>
                        <a:rPr lang="en-US" sz="2200" dirty="0"/>
                        <a:t>/edition</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4183746000"/>
                  </a:ext>
                </a:extLst>
              </a:tr>
              <a:tr h="430361">
                <a:tc>
                  <a:txBody>
                    <a:bodyPr/>
                    <a:lstStyle/>
                    <a:p>
                      <a:r>
                        <a:rPr lang="en-US" sz="2200" b="0" i="0" dirty="0">
                          <a:latin typeface="Segoe UI Semibold" panose="020B0702040204020203" pitchFamily="34" charset="0"/>
                          <a:cs typeface="Segoe UI Semibold" panose="020B0702040204020203" pitchFamily="34" charset="0"/>
                        </a:rPr>
                        <a:t>ASE</a:t>
                      </a:r>
                    </a:p>
                  </a:txBody>
                  <a:tcPr marL="86072" marR="86072" marT="43036" marB="43036"/>
                </a:tc>
                <a:tc>
                  <a:txBody>
                    <a:bodyPr/>
                    <a:lstStyle/>
                    <a:p>
                      <a:endParaRPr lang="en-US" sz="2200" dirty="0"/>
                    </a:p>
                  </a:txBody>
                  <a:tcPr marL="86072" marR="86072" marT="43036" marB="43036"/>
                </a:tc>
                <a:tc>
                  <a:txBody>
                    <a:bodyPr/>
                    <a:lstStyle/>
                    <a:p>
                      <a:endParaRPr lang="en-US" sz="2200" dirty="0"/>
                    </a:p>
                  </a:txBody>
                  <a:tcPr marL="86072" marR="86072" marT="43036" marB="43036"/>
                </a:tc>
                <a:extLst>
                  <a:ext uri="{0D108BD9-81ED-4DB2-BD59-A6C34878D82A}">
                    <a16:rowId xmlns:a16="http://schemas.microsoft.com/office/drawing/2014/main" val="1616361047"/>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Web</a:t>
                      </a: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2541156677"/>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API (v2)</a:t>
                      </a: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431929767"/>
                  </a:ext>
                </a:extLst>
              </a:tr>
              <a:tr h="430361">
                <a:tc>
                  <a:txBody>
                    <a:bodyPr/>
                    <a:lstStyle/>
                    <a:p>
                      <a:pPr lvl="1"/>
                      <a:r>
                        <a:rPr lang="en-US" sz="2200" b="0" i="0" dirty="0">
                          <a:latin typeface="Segoe UI Semibold" panose="020B0702040204020203" pitchFamily="34" charset="0"/>
                          <a:cs typeface="Segoe UI Semibold" panose="020B0702040204020203" pitchFamily="34" charset="0"/>
                        </a:rPr>
                        <a:t>Mobile</a:t>
                      </a:r>
                    </a:p>
                  </a:txBody>
                  <a:tcPr marL="86072" marR="86072" marT="43036" marB="43036"/>
                </a:tc>
                <a:tc>
                  <a:txBody>
                    <a:bodyPr/>
                    <a:lstStyle/>
                    <a:p>
                      <a:r>
                        <a:rPr lang="en-US" sz="2200" dirty="0"/>
                        <a:t>-</a:t>
                      </a:r>
                    </a:p>
                  </a:txBody>
                  <a:tcPr marL="86072" marR="86072" marT="43036" marB="43036"/>
                </a:tc>
                <a:tc>
                  <a:txBody>
                    <a:bodyPr/>
                    <a:lstStyle/>
                    <a:p>
                      <a:r>
                        <a:rPr lang="en-US" sz="2200" dirty="0"/>
                        <a:t>-	</a:t>
                      </a:r>
                    </a:p>
                  </a:txBody>
                  <a:tcPr marL="86072" marR="86072" marT="43036" marB="43036"/>
                </a:tc>
                <a:extLst>
                  <a:ext uri="{0D108BD9-81ED-4DB2-BD59-A6C34878D82A}">
                    <a16:rowId xmlns:a16="http://schemas.microsoft.com/office/drawing/2014/main" val="2960394970"/>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Web and Mobile – Key quotas, limits</a:t>
            </a:r>
          </a:p>
        </p:txBody>
      </p:sp>
    </p:spTree>
    <p:extLst>
      <p:ext uri="{BB962C8B-B14F-4D97-AF65-F5344CB8AC3E}">
        <p14:creationId xmlns:p14="http://schemas.microsoft.com/office/powerpoint/2010/main" val="544596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Web and Mobile – Key quotas, limits</a:t>
            </a:r>
          </a:p>
        </p:txBody>
      </p:sp>
      <p:graphicFrame>
        <p:nvGraphicFramePr>
          <p:cNvPr id="7" name="Table 6"/>
          <p:cNvGraphicFramePr>
            <a:graphicFrameLocks noGrp="1"/>
          </p:cNvGraphicFramePr>
          <p:nvPr>
            <p:extLst/>
          </p:nvPr>
        </p:nvGraphicFramePr>
        <p:xfrm>
          <a:off x="547010" y="1389323"/>
          <a:ext cx="10971595" cy="3404800"/>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8">
                  <a:extLst>
                    <a:ext uri="{9D8B030D-6E8A-4147-A177-3AD203B41FA5}">
                      <a16:colId xmlns:a16="http://schemas.microsoft.com/office/drawing/2014/main" val="1410519535"/>
                    </a:ext>
                  </a:extLst>
                </a:gridCol>
              </a:tblGrid>
              <a:tr h="650492">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774649">
                <a:tc>
                  <a:txBody>
                    <a:bodyPr/>
                    <a:lstStyle/>
                    <a:p>
                      <a:r>
                        <a:rPr lang="en-US" sz="2200" b="0" i="0" dirty="0">
                          <a:latin typeface="Segoe UI Semibold" panose="020B0702040204020203" pitchFamily="34" charset="0"/>
                          <a:cs typeface="Segoe UI Semibold" panose="020B0702040204020203" pitchFamily="34" charset="0"/>
                        </a:rPr>
                        <a:t>Functions</a:t>
                      </a: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3055841432"/>
                  </a:ext>
                </a:extLst>
              </a:tr>
              <a:tr h="774649">
                <a:tc>
                  <a:txBody>
                    <a:bodyPr/>
                    <a:lstStyle/>
                    <a:p>
                      <a:r>
                        <a:rPr lang="en-US" sz="2200" b="0" i="0" dirty="0">
                          <a:latin typeface="Segoe UI Semibold" panose="020B0702040204020203" pitchFamily="34" charset="0"/>
                          <a:cs typeface="Segoe UI Semibold" panose="020B0702040204020203" pitchFamily="34" charset="0"/>
                        </a:rPr>
                        <a:t>Mobile Engagement</a:t>
                      </a:r>
                    </a:p>
                  </a:txBody>
                  <a:tcPr marL="86072" marR="86072" marT="43036" marB="43036"/>
                </a:tc>
                <a:tc>
                  <a:txBody>
                    <a:bodyPr/>
                    <a:lstStyle/>
                    <a:p>
                      <a:r>
                        <a:rPr lang="en-US" sz="2200" dirty="0"/>
                        <a:t>Active push Campaigns = 5</a:t>
                      </a:r>
                      <a:r>
                        <a:rPr lang="en-US" sz="2200" baseline="0" dirty="0"/>
                        <a:t> per </a:t>
                      </a:r>
                      <a:r>
                        <a:rPr lang="en-US" sz="2200" dirty="0"/>
                        <a:t>App</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2563035896"/>
                  </a:ext>
                </a:extLst>
              </a:tr>
              <a:tr h="774649">
                <a:tc>
                  <a:txBody>
                    <a:bodyPr/>
                    <a:lstStyle/>
                    <a:p>
                      <a:r>
                        <a:rPr lang="en-US" sz="2200" b="0" i="0" dirty="0">
                          <a:latin typeface="Segoe UI Semibold" panose="020B0702040204020203" pitchFamily="34" charset="0"/>
                          <a:cs typeface="Segoe UI Semibold" panose="020B0702040204020203" pitchFamily="34" charset="0"/>
                        </a:rPr>
                        <a:t>API Management</a:t>
                      </a:r>
                    </a:p>
                  </a:txBody>
                  <a:tcPr marL="86072" marR="86072" marT="43036" marB="43036"/>
                </a:tc>
                <a:tc>
                  <a:txBody>
                    <a:bodyPr/>
                    <a:lstStyle/>
                    <a:p>
                      <a:r>
                        <a:rPr lang="en-US" sz="2200" dirty="0"/>
                        <a:t>Calls/scale</a:t>
                      </a:r>
                      <a:r>
                        <a:rPr lang="en-US" sz="2200" baseline="0" dirty="0"/>
                        <a:t> unit:</a:t>
                      </a:r>
                    </a:p>
                    <a:p>
                      <a:r>
                        <a:rPr lang="en-US" sz="2200" baseline="0" dirty="0"/>
                        <a:t>32 million/day</a:t>
                      </a:r>
                      <a:endParaRPr lang="en-US" sz="2200" dirty="0"/>
                    </a:p>
                  </a:txBody>
                  <a:tcPr marL="86072" marR="86072" marT="43036" marB="43036"/>
                </a:tc>
                <a:tc>
                  <a:txBody>
                    <a:bodyPr/>
                    <a:lstStyle/>
                    <a:p>
                      <a:r>
                        <a:rPr lang="en-US" sz="2200" dirty="0"/>
                        <a:t>Scale Units – Unlimited</a:t>
                      </a:r>
                    </a:p>
                  </a:txBody>
                  <a:tcPr marL="86072" marR="86072" marT="43036" marB="43036"/>
                </a:tc>
                <a:extLst>
                  <a:ext uri="{0D108BD9-81ED-4DB2-BD59-A6C34878D82A}">
                    <a16:rowId xmlns:a16="http://schemas.microsoft.com/office/drawing/2014/main" val="1616361047"/>
                  </a:ext>
                </a:extLst>
              </a:tr>
              <a:tr h="430361">
                <a:tc>
                  <a:txBody>
                    <a:bodyPr/>
                    <a:lstStyle/>
                    <a:p>
                      <a:r>
                        <a:rPr lang="en-US" sz="2200" b="0" i="0" dirty="0">
                          <a:latin typeface="Segoe UI Semibold" panose="020B0702040204020203" pitchFamily="34" charset="0"/>
                          <a:cs typeface="Segoe UI Semibold" panose="020B0702040204020203" pitchFamily="34" charset="0"/>
                        </a:rPr>
                        <a:t>Notification Hubs</a:t>
                      </a:r>
                    </a:p>
                  </a:txBody>
                  <a:tcPr marL="86072" marR="86072" marT="43036" marB="43036"/>
                </a:tc>
                <a:tc>
                  <a:txBody>
                    <a:bodyPr/>
                    <a:lstStyle/>
                    <a:p>
                      <a:r>
                        <a:rPr lang="en-US" sz="2200" dirty="0"/>
                        <a:t>Varies by SKU/edition</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2541156677"/>
                  </a:ext>
                </a:extLst>
              </a:tr>
            </a:tbl>
          </a:graphicData>
        </a:graphic>
      </p:graphicFrame>
    </p:spTree>
    <p:extLst>
      <p:ext uri="{BB962C8B-B14F-4D97-AF65-F5344CB8AC3E}">
        <p14:creationId xmlns:p14="http://schemas.microsoft.com/office/powerpoint/2010/main" val="4169215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protection</a:t>
            </a:r>
          </a:p>
        </p:txBody>
      </p:sp>
      <p:graphicFrame>
        <p:nvGraphicFramePr>
          <p:cNvPr id="29" name="Table 28"/>
          <p:cNvGraphicFramePr>
            <a:graphicFrameLocks noGrp="1"/>
          </p:cNvGraphicFramePr>
          <p:nvPr>
            <p:extLst/>
          </p:nvPr>
        </p:nvGraphicFramePr>
        <p:xfrm>
          <a:off x="566236" y="1462164"/>
          <a:ext cx="11129576" cy="3005782"/>
        </p:xfrm>
        <a:graphic>
          <a:graphicData uri="http://schemas.openxmlformats.org/drawingml/2006/table">
            <a:tbl>
              <a:tblPr firstRow="1" bandRow="1">
                <a:tableStyleId>{D7AC3CCA-C797-4891-BE02-D94E43425B78}</a:tableStyleId>
              </a:tblPr>
              <a:tblGrid>
                <a:gridCol w="2782394">
                  <a:extLst>
                    <a:ext uri="{9D8B030D-6E8A-4147-A177-3AD203B41FA5}">
                      <a16:colId xmlns:a16="http://schemas.microsoft.com/office/drawing/2014/main" val="20000"/>
                    </a:ext>
                  </a:extLst>
                </a:gridCol>
                <a:gridCol w="2782394">
                  <a:extLst>
                    <a:ext uri="{9D8B030D-6E8A-4147-A177-3AD203B41FA5}">
                      <a16:colId xmlns:a16="http://schemas.microsoft.com/office/drawing/2014/main" val="20001"/>
                    </a:ext>
                  </a:extLst>
                </a:gridCol>
                <a:gridCol w="2782394">
                  <a:extLst>
                    <a:ext uri="{9D8B030D-6E8A-4147-A177-3AD203B41FA5}">
                      <a16:colId xmlns:a16="http://schemas.microsoft.com/office/drawing/2014/main" val="20002"/>
                    </a:ext>
                  </a:extLst>
                </a:gridCol>
                <a:gridCol w="2782394">
                  <a:extLst>
                    <a:ext uri="{9D8B030D-6E8A-4147-A177-3AD203B41FA5}">
                      <a16:colId xmlns:a16="http://schemas.microsoft.com/office/drawing/2014/main" val="20003"/>
                    </a:ext>
                  </a:extLst>
                </a:gridCol>
              </a:tblGrid>
              <a:tr h="377796">
                <a:tc gridSpan="4">
                  <a:txBody>
                    <a:bodyPr/>
                    <a:lstStyle/>
                    <a:p>
                      <a:r>
                        <a:rPr lang="en-US" sz="1300" b="0" i="0" dirty="0">
                          <a:solidFill>
                            <a:schemeClr val="bg1"/>
                          </a:solidFill>
                          <a:latin typeface="Segoe UI Semibold" panose="020B0702040204020203" pitchFamily="34" charset="0"/>
                          <a:ea typeface="Segoe UI" pitchFamily="34" charset="0"/>
                          <a:cs typeface="Segoe UI Semibold" panose="020B0702040204020203" pitchFamily="34" charset="0"/>
                        </a:rPr>
                        <a:t>Regional disaster protection</a:t>
                      </a:r>
                      <a:endParaRPr lang="en-US" sz="1000" b="0" i="0" dirty="0">
                        <a:solidFill>
                          <a:schemeClr val="bg1"/>
                        </a:solidFill>
                        <a:latin typeface="Segoe UI Semibold" panose="020B0702040204020203" pitchFamily="34" charset="0"/>
                        <a:cs typeface="Segoe UI Semibold" panose="020B0702040204020203" pitchFamily="34" charset="0"/>
                      </a:endParaRPr>
                    </a:p>
                  </a:txBody>
                  <a:tcPr marL="68574" marR="68574" marT="34287" marB="34287">
                    <a:lnL w="12700" cmpd="sng">
                      <a:noFill/>
                    </a:lnL>
                    <a:lnR w="38100" cap="flat" cmpd="sng" algn="ctr">
                      <a:solidFill>
                        <a:srgbClr val="45226D"/>
                      </a:solidFill>
                      <a:prstDash val="solid"/>
                      <a:round/>
                      <a:headEnd type="none" w="med" len="med"/>
                      <a:tailEnd type="none" w="med" len="med"/>
                    </a:lnR>
                    <a:lnT w="12700" cmpd="sng">
                      <a:noFill/>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571391">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Geo-restore</a:t>
                      </a:r>
                    </a:p>
                  </a:txBody>
                  <a:tcPr marL="68574" marR="68574" marT="34287" marB="34287" anchor="ctr">
                    <a:lnL w="12700" cmpd="sng">
                      <a:noFill/>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300" b="0" i="0" dirty="0">
                          <a:solidFill>
                            <a:schemeClr val="bg1"/>
                          </a:solidFill>
                          <a:latin typeface="Segoe UI Semibold" panose="020B0702040204020203" pitchFamily="34" charset="0"/>
                          <a:cs typeface="Segoe UI Semibold" panose="020B0702040204020203" pitchFamily="34" charset="0"/>
                        </a:rPr>
                        <a:t>Geo-redundant backups</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32667" rtl="0" eaLnBrk="1" latinLnBrk="0" hangingPunct="1"/>
                      <a:r>
                        <a:rPr lang="en-US" sz="1300" b="0" i="0" kern="1200" dirty="0">
                          <a:solidFill>
                            <a:schemeClr val="bg1"/>
                          </a:solidFill>
                          <a:latin typeface="Segoe UI Semibold" panose="020B0702040204020203" pitchFamily="34" charset="0"/>
                          <a:ea typeface="+mn-ea"/>
                          <a:cs typeface="Segoe UI Semibold" panose="020B0702040204020203" pitchFamily="34" charset="0"/>
                        </a:rPr>
                        <a:t>RPO &lt; 1 hour</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300" b="0" i="0" dirty="0">
                          <a:solidFill>
                            <a:schemeClr val="bg1"/>
                          </a:solidFill>
                          <a:latin typeface="Segoe UI Semibold" panose="020B0702040204020203" pitchFamily="34" charset="0"/>
                          <a:cs typeface="Segoe UI Semibold" panose="020B0702040204020203" pitchFamily="34" charset="0"/>
                        </a:rPr>
                        <a:t>Recovery time</a:t>
                      </a:r>
                    </a:p>
                    <a:p>
                      <a:pPr algn="ctr"/>
                      <a:r>
                        <a:rPr lang="en-US" sz="1300" b="0" i="0" dirty="0">
                          <a:solidFill>
                            <a:schemeClr val="bg1"/>
                          </a:solidFill>
                          <a:latin typeface="Segoe UI Semibold" panose="020B0702040204020203" pitchFamily="34" charset="0"/>
                          <a:cs typeface="Segoe UI Semibold" panose="020B0702040204020203" pitchFamily="34" charset="0"/>
                        </a:rPr>
                        <a:t>Minutes</a:t>
                      </a:r>
                      <a:r>
                        <a:rPr lang="en-US" sz="1300" b="0" i="0" baseline="0" dirty="0">
                          <a:solidFill>
                            <a:schemeClr val="bg1"/>
                          </a:solidFill>
                          <a:latin typeface="Segoe UI Semibold" panose="020B0702040204020203" pitchFamily="34" charset="0"/>
                          <a:cs typeface="Segoe UI Semibold" panose="020B0702040204020203" pitchFamily="34" charset="0"/>
                        </a:rPr>
                        <a:t> to hours</a:t>
                      </a:r>
                      <a:endParaRPr lang="en-US" sz="1300" b="0" i="0" dirty="0">
                        <a:solidFill>
                          <a:schemeClr val="bg1"/>
                        </a:solidFill>
                        <a:latin typeface="Segoe UI Semibold" panose="020B0702040204020203" pitchFamily="34" charset="0"/>
                        <a:cs typeface="Segoe UI Semibold" panose="020B0702040204020203" pitchFamily="34" charset="0"/>
                      </a:endParaRP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571391">
                <a:tc>
                  <a:txBody>
                    <a:bodyPr/>
                    <a:lstStyle/>
                    <a:p>
                      <a:pPr algn="ctr"/>
                      <a:r>
                        <a:rPr lang="en-US" sz="1300" b="0" i="0" dirty="0">
                          <a:solidFill>
                            <a:schemeClr val="bg1"/>
                          </a:solidFill>
                          <a:latin typeface="Segoe UI Semibold" panose="020B0702040204020203" pitchFamily="34" charset="0"/>
                          <a:cs typeface="Segoe UI Semibold" panose="020B0702040204020203" pitchFamily="34" charset="0"/>
                        </a:rPr>
                        <a:t>Geo-replication</a:t>
                      </a:r>
                    </a:p>
                  </a:txBody>
                  <a:tcPr marL="68574" marR="68574" marT="34287" marB="34287" anchor="ctr">
                    <a:lnL w="12700" cmpd="sng">
                      <a:noFill/>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300" b="0" i="0" dirty="0">
                          <a:solidFill>
                            <a:schemeClr val="bg1"/>
                          </a:solidFill>
                          <a:latin typeface="Segoe UI Semibold" panose="020B0702040204020203" pitchFamily="34" charset="0"/>
                          <a:cs typeface="Segoe UI Semibold" panose="020B0702040204020203" pitchFamily="34" charset="0"/>
                        </a:rPr>
                        <a:t>Asynchronous replication</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32667" rtl="0" eaLnBrk="1" latinLnBrk="0" hangingPunct="1"/>
                      <a:r>
                        <a:rPr lang="en-US" sz="1300" b="0" i="0" kern="1200" dirty="0">
                          <a:solidFill>
                            <a:schemeClr val="bg1"/>
                          </a:solidFill>
                          <a:latin typeface="Segoe UI Semibold" panose="020B0702040204020203" pitchFamily="34" charset="0"/>
                          <a:ea typeface="+mn-ea"/>
                          <a:cs typeface="Segoe UI Semibold" panose="020B0702040204020203" pitchFamily="34" charset="0"/>
                        </a:rPr>
                        <a:t>RPO &lt; 5 seconds</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US" sz="1300" b="0" i="0" dirty="0">
                          <a:solidFill>
                            <a:schemeClr val="bg1"/>
                          </a:solidFill>
                          <a:latin typeface="Segoe UI Semibold" panose="020B0702040204020203" pitchFamily="34" charset="0"/>
                          <a:cs typeface="Segoe UI Semibold" panose="020B0702040204020203" pitchFamily="34" charset="0"/>
                        </a:rPr>
                        <a:t>Recovery time</a:t>
                      </a:r>
                    </a:p>
                    <a:p>
                      <a:pPr algn="ctr"/>
                      <a:r>
                        <a:rPr lang="en-US" sz="1300" b="0" i="0" kern="1200" dirty="0">
                          <a:solidFill>
                            <a:schemeClr val="bg1"/>
                          </a:solidFill>
                          <a:latin typeface="Segoe UI Semibold" panose="020B0702040204020203" pitchFamily="34" charset="0"/>
                          <a:ea typeface="+mn-ea"/>
                          <a:cs typeface="Segoe UI Semibold" panose="020B0702040204020203" pitchFamily="34" charset="0"/>
                        </a:rPr>
                        <a:t>&lt; 30 seconds</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342422">
                <a:tc gridSpan="4">
                  <a:txBody>
                    <a:bodyPr/>
                    <a:lstStyle/>
                    <a:p>
                      <a:pPr marL="0" algn="l" defTabSz="932667" rtl="0" eaLnBrk="1" latinLnBrk="0" hangingPunct="1"/>
                      <a:r>
                        <a:rPr lang="en-US" sz="1300" b="0" i="0" kern="1200" dirty="0">
                          <a:solidFill>
                            <a:schemeClr val="bg1"/>
                          </a:solidFill>
                          <a:latin typeface="Segoe UI Semibold" panose="020B0702040204020203" pitchFamily="34" charset="0"/>
                          <a:ea typeface="Segoe UI" pitchFamily="34" charset="0"/>
                          <a:cs typeface="Segoe UI Semibold" panose="020B0702040204020203" pitchFamily="34" charset="0"/>
                        </a:rPr>
                        <a:t>Recovery</a:t>
                      </a:r>
                    </a:p>
                  </a:txBody>
                  <a:tcPr marL="68574" marR="68574" marT="34287" marB="34287" anchor="ctr">
                    <a:lnL w="12700" cmpd="sng">
                      <a:noFill/>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pPr algn="ctr"/>
                      <a:endParaRPr lang="en-US" dirty="0"/>
                    </a:p>
                  </a:txBody>
                  <a:tcPr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algn="ctr"/>
                      <a:endParaRPr lang="en-US" dirty="0"/>
                    </a:p>
                  </a:txBody>
                  <a:tcPr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571391">
                <a:tc>
                  <a:txBody>
                    <a:bodyPr/>
                    <a:lstStyle/>
                    <a:p>
                      <a:pPr algn="ctr"/>
                      <a:r>
                        <a:rPr lang="en-US" sz="1300" b="0" i="0" kern="1200" dirty="0">
                          <a:solidFill>
                            <a:schemeClr val="bg1"/>
                          </a:solidFill>
                          <a:latin typeface="Segoe UI Semibold" panose="020B0702040204020203" pitchFamily="34" charset="0"/>
                          <a:ea typeface="+mn-ea"/>
                          <a:cs typeface="Segoe UI Semibold" panose="020B0702040204020203" pitchFamily="34" charset="0"/>
                        </a:rPr>
                        <a:t>Point in time restore</a:t>
                      </a:r>
                    </a:p>
                  </a:txBody>
                  <a:tcPr marL="68574" marR="68574" marT="34287" marB="34287" anchor="ctr">
                    <a:lnL w="12700" cmpd="sng">
                      <a:noFill/>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Continuous backup</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Restore to any point</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Recovery time</a:t>
                      </a:r>
                      <a:br>
                        <a:rPr lang="en-US" sz="1300" b="0" i="0" kern="1200" dirty="0">
                          <a:solidFill>
                            <a:schemeClr val="bg1"/>
                          </a:solidFill>
                          <a:latin typeface="Segoe UI Semibold" panose="020B0702040204020203" pitchFamily="34" charset="0"/>
                          <a:ea typeface="+mn-ea"/>
                          <a:cs typeface="Segoe UI Semibold" panose="020B0702040204020203" pitchFamily="34" charset="0"/>
                        </a:rPr>
                      </a:br>
                      <a:r>
                        <a:rPr lang="en-US" sz="1300" b="0" i="0" kern="1200" dirty="0">
                          <a:solidFill>
                            <a:schemeClr val="bg1"/>
                          </a:solidFill>
                          <a:latin typeface="Segoe UI Semibold" panose="020B0702040204020203" pitchFamily="34" charset="0"/>
                          <a:ea typeface="+mn-ea"/>
                          <a:cs typeface="Segoe UI Semibold" panose="020B0702040204020203" pitchFamily="34" charset="0"/>
                        </a:rPr>
                        <a:t> Minutes to hours</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38100" cap="flat" cmpd="sng" algn="ctr">
                      <a:solidFill>
                        <a:srgbClr val="45226D"/>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571391">
                <a:tc>
                  <a:txBody>
                    <a:bodyPr/>
                    <a:lstStyle/>
                    <a:p>
                      <a:pPr marL="0" algn="ctr" defTabSz="932667" rtl="0" eaLnBrk="1" latinLnBrk="0" hangingPunct="1"/>
                      <a:r>
                        <a:rPr lang="en-US" sz="1300" b="0" i="0" kern="1200" dirty="0">
                          <a:solidFill>
                            <a:schemeClr val="bg1"/>
                          </a:solidFill>
                          <a:latin typeface="Segoe UI Semibold" panose="020B0702040204020203" pitchFamily="34" charset="0"/>
                          <a:ea typeface="+mn-ea"/>
                          <a:cs typeface="Segoe UI Semibold" panose="020B0702040204020203" pitchFamily="34" charset="0"/>
                        </a:rPr>
                        <a:t>Accidental database deletion</a:t>
                      </a:r>
                    </a:p>
                  </a:txBody>
                  <a:tcPr marL="68574" marR="68574" marT="34287" marB="34287" anchor="ctr">
                    <a:lnL w="12700" cmpd="sng">
                      <a:noFill/>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1"/>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Tail-end backup</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Restore to point of deletion</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300" b="0" i="0" kern="1200" dirty="0">
                          <a:solidFill>
                            <a:schemeClr val="bg1"/>
                          </a:solidFill>
                          <a:latin typeface="Segoe UI Semibold" panose="020B0702040204020203" pitchFamily="34" charset="0"/>
                          <a:ea typeface="+mn-ea"/>
                          <a:cs typeface="Segoe UI Semibold" panose="020B0702040204020203" pitchFamily="34" charset="0"/>
                        </a:rPr>
                        <a:t>Recovery time </a:t>
                      </a:r>
                      <a:br>
                        <a:rPr lang="en-US" sz="1300" b="0" i="0" kern="1200" dirty="0">
                          <a:solidFill>
                            <a:schemeClr val="bg1"/>
                          </a:solidFill>
                          <a:latin typeface="Segoe UI Semibold" panose="020B0702040204020203" pitchFamily="34" charset="0"/>
                          <a:ea typeface="+mn-ea"/>
                          <a:cs typeface="Segoe UI Semibold" panose="020B0702040204020203" pitchFamily="34" charset="0"/>
                        </a:rPr>
                      </a:br>
                      <a:r>
                        <a:rPr lang="en-US" sz="1300" b="0" i="0" kern="1200" dirty="0">
                          <a:solidFill>
                            <a:schemeClr val="bg1"/>
                          </a:solidFill>
                          <a:latin typeface="Segoe UI Semibold" panose="020B0702040204020203" pitchFamily="34" charset="0"/>
                          <a:ea typeface="+mn-ea"/>
                          <a:cs typeface="Segoe UI Semibold" panose="020B0702040204020203" pitchFamily="34" charset="0"/>
                        </a:rPr>
                        <a:t>Minutes to hours</a:t>
                      </a:r>
                    </a:p>
                  </a:txBody>
                  <a:tcPr marL="68574" marR="68574" marT="34287" marB="34287" anchor="ctr">
                    <a:lnL w="38100" cap="flat" cmpd="sng" algn="ctr">
                      <a:solidFill>
                        <a:srgbClr val="45226D"/>
                      </a:solidFill>
                      <a:prstDash val="solid"/>
                      <a:round/>
                      <a:headEnd type="none" w="med" len="med"/>
                      <a:tailEnd type="none" w="med" len="med"/>
                    </a:lnL>
                    <a:lnR w="38100" cap="flat" cmpd="sng" algn="ctr">
                      <a:solidFill>
                        <a:srgbClr val="45226D"/>
                      </a:solidFill>
                      <a:prstDash val="solid"/>
                      <a:round/>
                      <a:headEnd type="none" w="med" len="med"/>
                      <a:tailEnd type="none" w="med" len="med"/>
                    </a:lnR>
                    <a:lnT w="38100" cap="flat" cmpd="sng" algn="ctr">
                      <a:solidFill>
                        <a:srgbClr val="45226D"/>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89727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395049"/>
          </a:xfrm>
        </p:spPr>
        <p:txBody>
          <a:bodyPr/>
          <a:lstStyle/>
          <a:p>
            <a:r>
              <a:rPr lang="en-US" dirty="0"/>
              <a:t>It is not considered mission critical. It doesn't have a binding SLA, therefore the downtime of 24 hours or longer will not result in financial liability</a:t>
            </a:r>
          </a:p>
          <a:p>
            <a:r>
              <a:rPr lang="en-US" dirty="0"/>
              <a:t>The rate of data change is low (e.g. transactions per hour). The RPO of 1 hour will not result in a massive data loss</a:t>
            </a:r>
          </a:p>
          <a:p>
            <a:r>
              <a:rPr lang="en-US" dirty="0"/>
              <a:t>The application is cost sensitive and cannot justify the additional cost of Geo-Replication</a:t>
            </a:r>
          </a:p>
        </p:txBody>
      </p:sp>
      <p:sp>
        <p:nvSpPr>
          <p:cNvPr id="2" name="Title 1"/>
          <p:cNvSpPr>
            <a:spLocks noGrp="1"/>
          </p:cNvSpPr>
          <p:nvPr>
            <p:ph type="title"/>
          </p:nvPr>
        </p:nvSpPr>
        <p:spPr/>
        <p:txBody>
          <a:bodyPr/>
          <a:lstStyle/>
          <a:p>
            <a:r>
              <a:rPr lang="en-US" dirty="0"/>
              <a:t>When to use Geo-Restore</a:t>
            </a:r>
          </a:p>
        </p:txBody>
      </p:sp>
    </p:spTree>
    <p:extLst>
      <p:ext uri="{BB962C8B-B14F-4D97-AF65-F5344CB8AC3E}">
        <p14:creationId xmlns:p14="http://schemas.microsoft.com/office/powerpoint/2010/main" val="323005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392245"/>
          </a:xfrm>
        </p:spPr>
        <p:txBody>
          <a:bodyPr/>
          <a:lstStyle/>
          <a:p>
            <a:r>
              <a:rPr lang="en-US" dirty="0"/>
              <a:t>It is mission critical. It has a binding SLA with aggressive RPO and RTO. Loss of data and availability will result in financial liability</a:t>
            </a:r>
          </a:p>
          <a:p>
            <a:r>
              <a:rPr lang="en-US" dirty="0"/>
              <a:t>The rate of data change is high (e.g. transactions per minute or seconds). The RPO of 1 </a:t>
            </a:r>
            <a:r>
              <a:rPr lang="en-US" dirty="0" err="1"/>
              <a:t>hr</a:t>
            </a:r>
            <a:r>
              <a:rPr lang="en-US" dirty="0"/>
              <a:t> associated with the default protection will likely result in unacceptable data loss</a:t>
            </a:r>
          </a:p>
          <a:p>
            <a:r>
              <a:rPr lang="en-US" dirty="0"/>
              <a:t>The cost associated with using Geo-Replication is significantly lower than the potential financial liability and associated loss of business</a:t>
            </a:r>
          </a:p>
        </p:txBody>
      </p:sp>
      <p:sp>
        <p:nvSpPr>
          <p:cNvPr id="2" name="Title 1"/>
          <p:cNvSpPr>
            <a:spLocks noGrp="1"/>
          </p:cNvSpPr>
          <p:nvPr>
            <p:ph type="title"/>
          </p:nvPr>
        </p:nvSpPr>
        <p:spPr/>
        <p:txBody>
          <a:bodyPr/>
          <a:lstStyle/>
          <a:p>
            <a:r>
              <a:rPr lang="en-US" dirty="0"/>
              <a:t>When to use Geo-Replication</a:t>
            </a:r>
          </a:p>
        </p:txBody>
      </p:sp>
    </p:spTree>
    <p:extLst>
      <p:ext uri="{BB962C8B-B14F-4D97-AF65-F5344CB8AC3E}">
        <p14:creationId xmlns:p14="http://schemas.microsoft.com/office/powerpoint/2010/main" val="1771819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SQL Database decisions</a:t>
            </a:r>
            <a:endParaRPr lang="en-US" dirty="0"/>
          </a:p>
        </p:txBody>
      </p:sp>
      <p:sp>
        <p:nvSpPr>
          <p:cNvPr id="8" name="Freeform: Shape 7"/>
          <p:cNvSpPr/>
          <p:nvPr/>
        </p:nvSpPr>
        <p:spPr>
          <a:xfrm>
            <a:off x="4416051" y="1112873"/>
            <a:ext cx="4997307" cy="2112335"/>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Understand the performance and management differences between traditional SQL database and Azure SQL database. Decide which option suits your needs the best</a:t>
            </a:r>
          </a:p>
        </p:txBody>
      </p:sp>
      <p:sp>
        <p:nvSpPr>
          <p:cNvPr id="9" name="Freeform: Shape 8"/>
          <p:cNvSpPr/>
          <p:nvPr/>
        </p:nvSpPr>
        <p:spPr>
          <a:xfrm>
            <a:off x="1328722" y="1363453"/>
            <a:ext cx="3221976" cy="1615891"/>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197706"/>
            <a:ext cx="5238499" cy="2061726"/>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ctr"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Analyze databases to be migrated to Azure SQL Database for incompatibles that might be present (E.G. FILESTREAM)</a:t>
            </a:r>
          </a:p>
        </p:txBody>
      </p:sp>
      <p:sp>
        <p:nvSpPr>
          <p:cNvPr id="11" name="Freeform: Shape 10"/>
          <p:cNvSpPr/>
          <p:nvPr/>
        </p:nvSpPr>
        <p:spPr>
          <a:xfrm>
            <a:off x="1311806" y="3440810"/>
            <a:ext cx="3213523" cy="1576659"/>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5323367"/>
            <a:ext cx="5131977" cy="1346791"/>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272350" rIns="640080" bIns="192340" numCol="1" spcCol="1270" anchor="t" anchorCtr="0">
            <a:noAutofit/>
          </a:bodyPr>
          <a:lstStyle/>
          <a:p>
            <a:pPr marL="285750" lvl="0" indent="-285750">
              <a:buFont typeface="Arial" panose="020B0604020202020204" pitchFamily="34" charset="0"/>
              <a:buChar char="•"/>
            </a:pPr>
            <a:r>
              <a:rPr lang="en-US" dirty="0"/>
              <a:t>Leverage built in tooling for BACPAC </a:t>
            </a:r>
            <a:br>
              <a:rPr lang="en-US" dirty="0"/>
            </a:br>
            <a:r>
              <a:rPr lang="en-US" dirty="0"/>
              <a:t>and DACPAC to move databases to Azure SQL Databases</a:t>
            </a:r>
          </a:p>
        </p:txBody>
      </p:sp>
      <p:sp>
        <p:nvSpPr>
          <p:cNvPr id="13" name="Freeform: Shape 12"/>
          <p:cNvSpPr/>
          <p:nvPr/>
        </p:nvSpPr>
        <p:spPr>
          <a:xfrm>
            <a:off x="1259112" y="5475034"/>
            <a:ext cx="3210524" cy="1048915"/>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74996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38785" y="4705328"/>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44098271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3526350"/>
          </a:xfrm>
        </p:spPr>
        <p:txBody>
          <a:bodyPr/>
          <a:lstStyle/>
          <a:p>
            <a:pPr marL="0" indent="0">
              <a:buNone/>
            </a:pPr>
            <a:r>
              <a:rPr lang="en-US" dirty="0"/>
              <a:t>The new Premium-tier is an Enterprise-ready tier, including all the Standard-tier features and more: </a:t>
            </a:r>
          </a:p>
          <a:p>
            <a:endParaRPr lang="en-US" sz="1050" dirty="0">
              <a:solidFill>
                <a:schemeClr val="tx1"/>
              </a:solidFill>
            </a:endParaRPr>
          </a:p>
          <a:p>
            <a:pPr marL="685800" indent="-685800"/>
            <a:r>
              <a:rPr lang="en-US" sz="3200" dirty="0">
                <a:solidFill>
                  <a:schemeClr val="tx1"/>
                </a:solidFill>
                <a:hlinkClick r:id="rId3"/>
              </a:rPr>
              <a:t>Better performance</a:t>
            </a:r>
            <a:endParaRPr lang="en-US" sz="3200" dirty="0">
              <a:solidFill>
                <a:schemeClr val="tx1"/>
              </a:solidFill>
            </a:endParaRPr>
          </a:p>
          <a:p>
            <a:pPr marL="685800" indent="-685800"/>
            <a:r>
              <a:rPr lang="en-US" sz="3200" dirty="0">
                <a:solidFill>
                  <a:schemeClr val="tx1"/>
                </a:solidFill>
                <a:hlinkClick r:id="rId4"/>
              </a:rPr>
              <a:t>Redis persistence </a:t>
            </a:r>
            <a:endParaRPr lang="en-US" sz="3200" dirty="0">
              <a:solidFill>
                <a:schemeClr val="tx1"/>
              </a:solidFill>
            </a:endParaRPr>
          </a:p>
          <a:p>
            <a:pPr marL="685800" indent="-685800"/>
            <a:r>
              <a:rPr lang="en-US" sz="3200" dirty="0">
                <a:solidFill>
                  <a:schemeClr val="tx1"/>
                </a:solidFill>
                <a:hlinkClick r:id="rId5"/>
              </a:rPr>
              <a:t>Redis Cluster </a:t>
            </a:r>
            <a:endParaRPr lang="en-US" sz="3200" dirty="0">
              <a:solidFill>
                <a:schemeClr val="tx1"/>
              </a:solidFill>
            </a:endParaRPr>
          </a:p>
          <a:p>
            <a:pPr marL="685800" indent="-685800"/>
            <a:r>
              <a:rPr lang="en-US" sz="3200" dirty="0">
                <a:solidFill>
                  <a:schemeClr val="tx1"/>
                </a:solidFill>
                <a:hlinkClick r:id="rId6"/>
              </a:rPr>
              <a:t>Azure Virtual Network</a:t>
            </a:r>
            <a:r>
              <a:rPr lang="en-US" sz="3200" dirty="0">
                <a:solidFill>
                  <a:schemeClr val="tx1"/>
                </a:solidFill>
              </a:rPr>
              <a:t> (</a:t>
            </a:r>
            <a:r>
              <a:rPr lang="en-US" sz="3200" dirty="0" err="1">
                <a:solidFill>
                  <a:schemeClr val="tx1"/>
                </a:solidFill>
              </a:rPr>
              <a:t>VNet</a:t>
            </a:r>
            <a:r>
              <a:rPr lang="en-US" sz="3200" dirty="0">
                <a:solidFill>
                  <a:schemeClr val="tx1"/>
                </a:solidFill>
              </a:rPr>
              <a:t>) v1 &amp;…</a:t>
            </a:r>
          </a:p>
        </p:txBody>
      </p:sp>
      <p:sp>
        <p:nvSpPr>
          <p:cNvPr id="2" name="Title 1"/>
          <p:cNvSpPr>
            <a:spLocks noGrp="1"/>
          </p:cNvSpPr>
          <p:nvPr>
            <p:ph type="title"/>
          </p:nvPr>
        </p:nvSpPr>
        <p:spPr/>
        <p:txBody>
          <a:bodyPr/>
          <a:lstStyle/>
          <a:p>
            <a:r>
              <a:rPr lang="en-US" dirty="0"/>
              <a:t>Azure Redis Cache Premium</a:t>
            </a:r>
          </a:p>
        </p:txBody>
      </p:sp>
    </p:spTree>
    <p:extLst>
      <p:ext uri="{BB962C8B-B14F-4D97-AF65-F5344CB8AC3E}">
        <p14:creationId xmlns:p14="http://schemas.microsoft.com/office/powerpoint/2010/main" val="3138326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812713" y="4161431"/>
            <a:ext cx="3704274" cy="558828"/>
            <a:chOff x="2833488" y="4337858"/>
            <a:chExt cx="3632487" cy="547998"/>
          </a:xfrm>
        </p:grpSpPr>
        <p:sp>
          <p:nvSpPr>
            <p:cNvPr id="197" name="Rectangle 196"/>
            <p:cNvSpPr/>
            <p:nvPr/>
          </p:nvSpPr>
          <p:spPr>
            <a:xfrm>
              <a:off x="2833488" y="4655090"/>
              <a:ext cx="3632487" cy="23076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2"/>
              <a:endParaRPr lang="en-US" sz="1836" kern="0">
                <a:solidFill>
                  <a:sysClr val="windowText" lastClr="000000"/>
                </a:solidFill>
                <a:latin typeface="Segoe UI"/>
              </a:endParaRPr>
            </a:p>
          </p:txBody>
        </p:sp>
        <p:sp>
          <p:nvSpPr>
            <p:cNvPr id="202" name="TextBox 201"/>
            <p:cNvSpPr txBox="1"/>
            <p:nvPr/>
          </p:nvSpPr>
          <p:spPr>
            <a:xfrm>
              <a:off x="3090920" y="4337858"/>
              <a:ext cx="3020379" cy="343492"/>
            </a:xfrm>
            <a:prstGeom prst="rect">
              <a:avLst/>
            </a:prstGeom>
            <a:noFill/>
          </p:spPr>
          <p:txBody>
            <a:bodyPr wrap="none" rtlCol="0">
              <a:spAutoFit/>
            </a:bodyPr>
            <a:lstStyle/>
            <a:p>
              <a:pPr defTabSz="913812"/>
              <a:r>
                <a:rPr lang="en-US" sz="1632" kern="0" dirty="0">
                  <a:solidFill>
                    <a:srgbClr val="161616"/>
                  </a:solidFill>
                  <a:latin typeface="Segoe UI Light" panose="020B0502040204020203" pitchFamily="34" charset="0"/>
                  <a:cs typeface="Segoe UI Light" panose="020B0502040204020203" pitchFamily="34" charset="0"/>
                </a:rPr>
                <a:t>Site to Site or ExpressRoute VPN</a:t>
              </a:r>
            </a:p>
          </p:txBody>
        </p:sp>
      </p:grpSp>
      <p:sp>
        <p:nvSpPr>
          <p:cNvPr id="3" name="Rounded Rectangle 2"/>
          <p:cNvSpPr/>
          <p:nvPr/>
        </p:nvSpPr>
        <p:spPr>
          <a:xfrm>
            <a:off x="6305630" y="2446307"/>
            <a:ext cx="4565744" cy="3066419"/>
          </a:xfrm>
          <a:prstGeom prst="round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2"/>
            <a:endParaRPr lang="en-US" sz="1836" kern="0" dirty="0">
              <a:solidFill>
                <a:sysClr val="windowText" lastClr="000000"/>
              </a:solidFill>
              <a:latin typeface="Segoe UI"/>
            </a:endParaRPr>
          </a:p>
        </p:txBody>
      </p:sp>
      <p:cxnSp>
        <p:nvCxnSpPr>
          <p:cNvPr id="119" name="Elbow Connector 118"/>
          <p:cNvCxnSpPr>
            <a:cxnSpLocks/>
            <a:endCxn id="120" idx="1"/>
          </p:cNvCxnSpPr>
          <p:nvPr/>
        </p:nvCxnSpPr>
        <p:spPr>
          <a:xfrm>
            <a:off x="2960182" y="2612895"/>
            <a:ext cx="3186327" cy="907620"/>
          </a:xfrm>
          <a:prstGeom prst="bentConnector3">
            <a:avLst>
              <a:gd name="adj1" fmla="val 50000"/>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43" name="Title 2"/>
          <p:cNvSpPr txBox="1">
            <a:spLocks/>
          </p:cNvSpPr>
          <p:nvPr/>
        </p:nvSpPr>
        <p:spPr>
          <a:xfrm>
            <a:off x="243755" y="105829"/>
            <a:ext cx="11293983" cy="976109"/>
          </a:xfrm>
          <a:prstGeom prst="rect">
            <a:avLst/>
          </a:prstGeom>
        </p:spPr>
        <p:txBody>
          <a:bodyPr>
            <a:noAutofit/>
          </a:bodyPr>
          <a:lstStyle>
            <a:lvl1pPr algn="l" defTabSz="914367" rtl="0" eaLnBrk="1" latinLnBrk="0" hangingPunct="1">
              <a:lnSpc>
                <a:spcPct val="90000"/>
              </a:lnSpc>
              <a:spcBef>
                <a:spcPct val="0"/>
              </a:spcBef>
              <a:buNone/>
              <a:defRPr lang="en-US" sz="5294" b="0" kern="1200" cap="none" spc="-100" baseline="0" dirty="0">
                <a:ln w="3175">
                  <a:noFill/>
                </a:ln>
                <a:solidFill>
                  <a:srgbClr val="00B0F0"/>
                </a:solidFill>
                <a:effectLst/>
                <a:latin typeface="+mj-lt"/>
                <a:ea typeface="+mn-ea"/>
                <a:cs typeface="Segoe UI" pitchFamily="34" charset="0"/>
              </a:defRPr>
            </a:lvl1pPr>
          </a:lstStyle>
          <a:p>
            <a:pPr defTabSz="913781"/>
            <a:r>
              <a:rPr lang="en-US" sz="5438" spc="-102" dirty="0">
                <a:solidFill>
                  <a:srgbClr val="161616"/>
                </a:solidFill>
                <a:latin typeface="Segoe UI Light" panose="020B0502040204020203" pitchFamily="34" charset="0"/>
                <a:cs typeface="Segoe UI Light" panose="020B0502040204020203" pitchFamily="34" charset="0"/>
              </a:rPr>
              <a:t>App Service Environment (ASE)</a:t>
            </a:r>
            <a:endParaRPr lang="en-US" sz="4350" spc="-102" dirty="0">
              <a:solidFill>
                <a:srgbClr val="161616"/>
              </a:solidFill>
              <a:latin typeface="Segoe UI Light" panose="020B0502040204020203" pitchFamily="34" charset="0"/>
              <a:cs typeface="Segoe UI Light" panose="020B0502040204020203" pitchFamily="34" charset="0"/>
            </a:endParaRPr>
          </a:p>
        </p:txBody>
      </p:sp>
      <p:cxnSp>
        <p:nvCxnSpPr>
          <p:cNvPr id="68" name="Elbow Connector 67"/>
          <p:cNvCxnSpPr>
            <a:cxnSpLocks/>
            <a:stCxn id="76" idx="3"/>
            <a:endCxn id="57" idx="3"/>
          </p:cNvCxnSpPr>
          <p:nvPr/>
        </p:nvCxnSpPr>
        <p:spPr>
          <a:xfrm flipH="1" flipV="1">
            <a:off x="10199986" y="3592195"/>
            <a:ext cx="17468" cy="1013288"/>
          </a:xfrm>
          <a:prstGeom prst="bentConnector3">
            <a:avLst>
              <a:gd name="adj1" fmla="val -1779265"/>
            </a:avLst>
          </a:prstGeom>
          <a:ln w="28575">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0" name="Rounded Rectangle 119"/>
          <p:cNvSpPr/>
          <p:nvPr/>
        </p:nvSpPr>
        <p:spPr>
          <a:xfrm>
            <a:off x="6146508" y="3292046"/>
            <a:ext cx="627079" cy="456937"/>
          </a:xfrm>
          <a:prstGeom prst="roundRect">
            <a:avLst/>
          </a:prstGeom>
          <a:solidFill>
            <a:schemeClr val="bg1">
              <a:lumMod val="65000"/>
            </a:schemeClr>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12"/>
            <a:r>
              <a:rPr lang="en-US" sz="1428" kern="0" dirty="0">
                <a:solidFill>
                  <a:srgbClr val="FFFFFF"/>
                </a:solidFill>
                <a:latin typeface="Segoe UI"/>
              </a:rPr>
              <a:t> VIP</a:t>
            </a:r>
          </a:p>
        </p:txBody>
      </p:sp>
      <p:cxnSp>
        <p:nvCxnSpPr>
          <p:cNvPr id="121" name="Elbow Connector 120"/>
          <p:cNvCxnSpPr>
            <a:stCxn id="120" idx="3"/>
            <a:endCxn id="76" idx="0"/>
          </p:cNvCxnSpPr>
          <p:nvPr/>
        </p:nvCxnSpPr>
        <p:spPr>
          <a:xfrm>
            <a:off x="6773584" y="3520514"/>
            <a:ext cx="2214536" cy="432307"/>
          </a:xfrm>
          <a:prstGeom prst="bentConnector2">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758785" y="3952823"/>
            <a:ext cx="2458669" cy="1305321"/>
            <a:chOff x="7674144" y="4171005"/>
            <a:chExt cx="2411021" cy="1280025"/>
          </a:xfrm>
          <a:noFill/>
        </p:grpSpPr>
        <p:sp>
          <p:nvSpPr>
            <p:cNvPr id="76" name="Rounded Rectangle 75"/>
            <p:cNvSpPr/>
            <p:nvPr/>
          </p:nvSpPr>
          <p:spPr>
            <a:xfrm>
              <a:off x="7674144" y="4171005"/>
              <a:ext cx="2411021" cy="1280025"/>
            </a:xfrm>
            <a:prstGeom prst="roundRect">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812"/>
              <a:r>
                <a:rPr lang="en-US" sz="1224" kern="0" dirty="0">
                  <a:solidFill>
                    <a:srgbClr val="161616"/>
                  </a:solidFill>
                  <a:latin typeface="Segoe UI"/>
                </a:rPr>
                <a:t>       App Service Environment</a:t>
              </a:r>
            </a:p>
            <a:p>
              <a:pPr defTabSz="913812"/>
              <a:endParaRPr lang="en-US" sz="1428" kern="0" dirty="0">
                <a:solidFill>
                  <a:srgbClr val="161616"/>
                </a:solidFill>
                <a:latin typeface="Segoe UI"/>
              </a:endParaRPr>
            </a:p>
            <a:p>
              <a:pPr defTabSz="913812"/>
              <a:endParaRPr lang="en-US" sz="1428" kern="0" dirty="0">
                <a:solidFill>
                  <a:srgbClr val="161616"/>
                </a:solidFill>
                <a:latin typeface="Segoe UI"/>
              </a:endParaRPr>
            </a:p>
            <a:p>
              <a:pPr defTabSz="913812"/>
              <a:endParaRPr lang="en-US" sz="1428" kern="0" dirty="0">
                <a:solidFill>
                  <a:srgbClr val="161616"/>
                </a:solidFill>
                <a:latin typeface="Segoe UI"/>
              </a:endParaRPr>
            </a:p>
            <a:p>
              <a:pPr defTabSz="913812"/>
              <a:endParaRPr lang="en-US" sz="1428" kern="0" dirty="0">
                <a:solidFill>
                  <a:srgbClr val="161616"/>
                </a:solidFill>
                <a:latin typeface="Segoe UI"/>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5596" y="4260597"/>
              <a:ext cx="301193" cy="301193"/>
            </a:xfrm>
            <a:prstGeom prst="rect">
              <a:avLst/>
            </a:prstGeom>
            <a:grpFill/>
          </p:spPr>
        </p:pic>
      </p:grpSp>
      <p:grpSp>
        <p:nvGrpSpPr>
          <p:cNvPr id="7" name="Group 6"/>
          <p:cNvGrpSpPr/>
          <p:nvPr/>
        </p:nvGrpSpPr>
        <p:grpSpPr>
          <a:xfrm>
            <a:off x="9243918" y="2936768"/>
            <a:ext cx="956069" cy="885284"/>
            <a:chOff x="3498063" y="1019777"/>
            <a:chExt cx="871615" cy="807082"/>
          </a:xfrm>
        </p:grpSpPr>
        <p:pic>
          <p:nvPicPr>
            <p:cNvPr id="56" name="Picture 55"/>
            <p:cNvPicPr>
              <a:picLocks noChangeAspect="1"/>
            </p:cNvPicPr>
            <p:nvPr/>
          </p:nvPicPr>
          <p:blipFill>
            <a:blip r:embed="rId4"/>
            <a:stretch>
              <a:fillRect/>
            </a:stretch>
          </p:blipFill>
          <p:spPr>
            <a:xfrm>
              <a:off x="3930291" y="1019777"/>
              <a:ext cx="439387" cy="419107"/>
            </a:xfrm>
            <a:prstGeom prst="rect">
              <a:avLst/>
            </a:prstGeom>
          </p:spPr>
        </p:pic>
        <p:pic>
          <p:nvPicPr>
            <p:cNvPr id="57" name="Picture 56"/>
            <p:cNvPicPr>
              <a:picLocks noChangeAspect="1"/>
            </p:cNvPicPr>
            <p:nvPr/>
          </p:nvPicPr>
          <p:blipFill>
            <a:blip r:embed="rId4"/>
            <a:stretch>
              <a:fillRect/>
            </a:stretch>
          </p:blipFill>
          <p:spPr>
            <a:xfrm>
              <a:off x="3930291" y="1407752"/>
              <a:ext cx="439387" cy="419107"/>
            </a:xfrm>
            <a:prstGeom prst="rect">
              <a:avLst/>
            </a:prstGeom>
          </p:spPr>
        </p:pic>
        <p:pic>
          <p:nvPicPr>
            <p:cNvPr id="180" name="Picture 179"/>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4049176" y="1480025"/>
              <a:ext cx="187049" cy="187348"/>
            </a:xfrm>
            <a:prstGeom prst="rect">
              <a:avLst/>
            </a:prstGeom>
            <a:solidFill>
              <a:schemeClr val="bg1"/>
            </a:solidFill>
          </p:spPr>
        </p:pic>
        <p:pic>
          <p:nvPicPr>
            <p:cNvPr id="58" name="Picture 57"/>
            <p:cNvPicPr>
              <a:picLocks noChangeAspect="1"/>
            </p:cNvPicPr>
            <p:nvPr/>
          </p:nvPicPr>
          <p:blipFill>
            <a:blip r:embed="rId4"/>
            <a:stretch>
              <a:fillRect/>
            </a:stretch>
          </p:blipFill>
          <p:spPr>
            <a:xfrm>
              <a:off x="3498063" y="1026394"/>
              <a:ext cx="439387" cy="419107"/>
            </a:xfrm>
            <a:prstGeom prst="rect">
              <a:avLst/>
            </a:prstGeom>
          </p:spPr>
        </p:pic>
        <p:pic>
          <p:nvPicPr>
            <p:cNvPr id="59" name="Picture 58"/>
            <p:cNvPicPr>
              <a:picLocks noChangeAspect="1"/>
            </p:cNvPicPr>
            <p:nvPr/>
          </p:nvPicPr>
          <p:blipFill>
            <a:blip r:embed="rId4"/>
            <a:stretch>
              <a:fillRect/>
            </a:stretch>
          </p:blipFill>
          <p:spPr>
            <a:xfrm>
              <a:off x="3506099" y="1406930"/>
              <a:ext cx="439387" cy="419107"/>
            </a:xfrm>
            <a:prstGeom prst="rect">
              <a:avLst/>
            </a:prstGeom>
          </p:spPr>
        </p:pic>
      </p:grpSp>
      <p:grpSp>
        <p:nvGrpSpPr>
          <p:cNvPr id="9" name="Group 8"/>
          <p:cNvGrpSpPr/>
          <p:nvPr/>
        </p:nvGrpSpPr>
        <p:grpSpPr>
          <a:xfrm>
            <a:off x="1444158" y="3791645"/>
            <a:ext cx="1516023" cy="1704838"/>
            <a:chOff x="1481894" y="4012953"/>
            <a:chExt cx="1486643" cy="1671799"/>
          </a:xfrm>
          <a:noFill/>
        </p:grpSpPr>
        <p:sp>
          <p:nvSpPr>
            <p:cNvPr id="176" name="Rounded Rectangle 175"/>
            <p:cNvSpPr/>
            <p:nvPr/>
          </p:nvSpPr>
          <p:spPr>
            <a:xfrm>
              <a:off x="1481894" y="4012953"/>
              <a:ext cx="1486643" cy="1671799"/>
            </a:xfrm>
            <a:prstGeom prst="roundRect">
              <a:avLst/>
            </a:prstGeom>
            <a:solidFill>
              <a:schemeClr val="bg1"/>
            </a:solid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812"/>
              <a:r>
                <a:rPr lang="en-US" sz="1428" kern="0" dirty="0">
                  <a:solidFill>
                    <a:srgbClr val="161616"/>
                  </a:solidFill>
                  <a:latin typeface="Segoe UI"/>
                </a:rPr>
                <a:t>On Premises</a:t>
              </a:r>
            </a:p>
            <a:p>
              <a:pPr algn="ctr" defTabSz="913812"/>
              <a:endParaRPr lang="en-US" sz="1428" kern="0" dirty="0">
                <a:solidFill>
                  <a:srgbClr val="666666"/>
                </a:solidFill>
                <a:latin typeface="Segoe UI"/>
              </a:endParaRPr>
            </a:p>
            <a:p>
              <a:pPr algn="ctr" defTabSz="913812"/>
              <a:endParaRPr lang="en-US" sz="1428" kern="0" dirty="0">
                <a:solidFill>
                  <a:srgbClr val="666666"/>
                </a:solidFill>
                <a:latin typeface="Segoe UI"/>
              </a:endParaRPr>
            </a:p>
            <a:p>
              <a:pPr algn="ctr" defTabSz="913812"/>
              <a:endParaRPr lang="en-US" sz="1428" kern="0" dirty="0">
                <a:solidFill>
                  <a:srgbClr val="666666"/>
                </a:solidFill>
                <a:latin typeface="Segoe UI"/>
              </a:endParaRPr>
            </a:p>
            <a:p>
              <a:pPr algn="ctr" defTabSz="913812"/>
              <a:endParaRPr lang="en-US" sz="1428" kern="0" dirty="0">
                <a:solidFill>
                  <a:srgbClr val="666666"/>
                </a:solidFill>
                <a:latin typeface="Segoe UI"/>
              </a:endParaRPr>
            </a:p>
            <a:p>
              <a:pPr algn="ctr" defTabSz="913812"/>
              <a:endParaRPr lang="en-US" sz="1428" kern="0" dirty="0">
                <a:solidFill>
                  <a:srgbClr val="666666"/>
                </a:solidFill>
                <a:latin typeface="Segoe UI"/>
              </a:endParaRPr>
            </a:p>
            <a:p>
              <a:pPr algn="ctr" defTabSz="913812"/>
              <a:endParaRPr lang="en-US" sz="1428" kern="0" dirty="0">
                <a:solidFill>
                  <a:srgbClr val="666666"/>
                </a:solidFill>
                <a:latin typeface="Segoe UI"/>
              </a:endParaRPr>
            </a:p>
          </p:txBody>
        </p:sp>
        <p:pic>
          <p:nvPicPr>
            <p:cNvPr id="60" name="Picture 59"/>
            <p:cNvPicPr>
              <a:picLocks noChangeAspect="1"/>
            </p:cNvPicPr>
            <p:nvPr/>
          </p:nvPicPr>
          <p:blipFill>
            <a:blip r:embed="rId4"/>
            <a:stretch>
              <a:fillRect/>
            </a:stretch>
          </p:blipFill>
          <p:spPr>
            <a:xfrm>
              <a:off x="1929269" y="4372791"/>
              <a:ext cx="585766" cy="558730"/>
            </a:xfrm>
            <a:prstGeom prst="rect">
              <a:avLst/>
            </a:prstGeom>
            <a:grpFill/>
          </p:spPr>
        </p:pic>
        <p:pic>
          <p:nvPicPr>
            <p:cNvPr id="61" name="Picture 60"/>
            <p:cNvPicPr>
              <a:picLocks noChangeAspect="1"/>
            </p:cNvPicPr>
            <p:nvPr/>
          </p:nvPicPr>
          <p:blipFill>
            <a:blip r:embed="rId4"/>
            <a:stretch>
              <a:fillRect/>
            </a:stretch>
          </p:blipFill>
          <p:spPr>
            <a:xfrm>
              <a:off x="1939982" y="4880101"/>
              <a:ext cx="585766" cy="558730"/>
            </a:xfrm>
            <a:prstGeom prst="rect">
              <a:avLst/>
            </a:prstGeom>
            <a:grpFill/>
          </p:spPr>
        </p:pic>
        <p:pic>
          <p:nvPicPr>
            <p:cNvPr id="62" name="Picture 61"/>
            <p:cNvPicPr>
              <a:picLocks noChangeAspect="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r="50080"/>
            <a:stretch/>
          </p:blipFill>
          <p:spPr>
            <a:xfrm>
              <a:off x="2107912" y="4976300"/>
              <a:ext cx="228480" cy="228845"/>
            </a:xfrm>
            <a:prstGeom prst="rect">
              <a:avLst/>
            </a:prstGeom>
            <a:solidFill>
              <a:schemeClr val="bg1"/>
            </a:solidFill>
          </p:spPr>
        </p:pic>
      </p:grpSp>
      <p:sp>
        <p:nvSpPr>
          <p:cNvPr id="63" name="TextBox 62"/>
          <p:cNvSpPr txBox="1"/>
          <p:nvPr/>
        </p:nvSpPr>
        <p:spPr>
          <a:xfrm>
            <a:off x="1144694" y="1846208"/>
            <a:ext cx="7534230" cy="691405"/>
          </a:xfrm>
          <a:prstGeom prst="rect">
            <a:avLst/>
          </a:prstGeom>
          <a:noFill/>
        </p:spPr>
        <p:txBody>
          <a:bodyPr wrap="square" rtlCol="0">
            <a:spAutoFit/>
          </a:bodyPr>
          <a:lstStyle/>
          <a:p>
            <a:pPr defTabSz="951304"/>
            <a:r>
              <a:rPr lang="en-US" sz="1903" dirty="0">
                <a:solidFill>
                  <a:srgbClr val="161616"/>
                </a:solidFill>
                <a:latin typeface="Segoe UI"/>
              </a:rPr>
              <a:t>An ASE is a deployment of the Azure App Service into a subnet in a customer’s Azure Virtual Network (VNet)</a:t>
            </a:r>
          </a:p>
        </p:txBody>
      </p:sp>
      <p:sp>
        <p:nvSpPr>
          <p:cNvPr id="43" name="TextBox 42"/>
          <p:cNvSpPr txBox="1"/>
          <p:nvPr/>
        </p:nvSpPr>
        <p:spPr>
          <a:xfrm>
            <a:off x="2749871" y="1419769"/>
            <a:ext cx="7616840" cy="392783"/>
          </a:xfrm>
          <a:prstGeom prst="rect">
            <a:avLst/>
          </a:prstGeom>
          <a:noFill/>
        </p:spPr>
        <p:txBody>
          <a:bodyPr wrap="square" rtlCol="0">
            <a:spAutoFit/>
          </a:bodyPr>
          <a:lstStyle/>
          <a:p>
            <a:pPr defTabSz="951304"/>
            <a:r>
              <a:rPr lang="en-US" sz="1903" dirty="0">
                <a:solidFill>
                  <a:srgbClr val="161616"/>
                </a:solidFill>
                <a:latin typeface="Segoe UI"/>
              </a:rPr>
              <a:t>The apps in an ASE are exposed to the internet through a VIP</a:t>
            </a:r>
          </a:p>
        </p:txBody>
      </p:sp>
      <p:sp>
        <p:nvSpPr>
          <p:cNvPr id="44" name="TextBox 43"/>
          <p:cNvSpPr txBox="1"/>
          <p:nvPr/>
        </p:nvSpPr>
        <p:spPr>
          <a:xfrm>
            <a:off x="2749871" y="1419769"/>
            <a:ext cx="7616840" cy="678006"/>
          </a:xfrm>
          <a:prstGeom prst="rect">
            <a:avLst/>
          </a:prstGeom>
          <a:noFill/>
        </p:spPr>
        <p:txBody>
          <a:bodyPr wrap="square" rtlCol="0">
            <a:spAutoFit/>
          </a:bodyPr>
          <a:lstStyle/>
          <a:p>
            <a:pPr defTabSz="951304"/>
            <a:r>
              <a:rPr lang="en-US" sz="1903" dirty="0">
                <a:solidFill>
                  <a:srgbClr val="161616"/>
                </a:solidFill>
                <a:latin typeface="Segoe UI"/>
              </a:rPr>
              <a:t>Because the apps are inside your VNet, they can access resources that are  in the same virtual network without additional configuration.</a:t>
            </a:r>
          </a:p>
        </p:txBody>
      </p:sp>
      <p:sp>
        <p:nvSpPr>
          <p:cNvPr id="45" name="TextBox 44"/>
          <p:cNvSpPr txBox="1"/>
          <p:nvPr/>
        </p:nvSpPr>
        <p:spPr>
          <a:xfrm>
            <a:off x="2749871" y="1419769"/>
            <a:ext cx="7616840" cy="691405"/>
          </a:xfrm>
          <a:prstGeom prst="rect">
            <a:avLst/>
          </a:prstGeom>
          <a:noFill/>
        </p:spPr>
        <p:txBody>
          <a:bodyPr wrap="square" rtlCol="0">
            <a:spAutoFit/>
          </a:bodyPr>
          <a:lstStyle/>
          <a:p>
            <a:pPr defTabSz="951304"/>
            <a:r>
              <a:rPr lang="en-US" sz="1903" dirty="0">
                <a:solidFill>
                  <a:srgbClr val="161616"/>
                </a:solidFill>
                <a:latin typeface="Segoe UI"/>
              </a:rPr>
              <a:t>If the VNet is connected to an on premises network via a Site to Site or ExpressRoute VPN then they can access resources on premises</a:t>
            </a:r>
          </a:p>
        </p:txBody>
      </p:sp>
      <p:cxnSp>
        <p:nvCxnSpPr>
          <p:cNvPr id="200" name="Straight Arrow Connector 199"/>
          <p:cNvCxnSpPr>
            <a:stCxn id="76" idx="1"/>
          </p:cNvCxnSpPr>
          <p:nvPr/>
        </p:nvCxnSpPr>
        <p:spPr>
          <a:xfrm flipH="1">
            <a:off x="2604063" y="4605482"/>
            <a:ext cx="5154721" cy="9627"/>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750976" y="1433760"/>
            <a:ext cx="7848106" cy="691405"/>
          </a:xfrm>
          <a:prstGeom prst="rect">
            <a:avLst/>
          </a:prstGeom>
          <a:noFill/>
        </p:spPr>
        <p:txBody>
          <a:bodyPr wrap="square" rtlCol="0">
            <a:spAutoFit/>
          </a:bodyPr>
          <a:lstStyle/>
          <a:p>
            <a:pPr defTabSz="951304"/>
            <a:r>
              <a:rPr lang="en-US" sz="1903" dirty="0">
                <a:solidFill>
                  <a:srgbClr val="161616"/>
                </a:solidFill>
                <a:latin typeface="Segoe UI"/>
              </a:rPr>
              <a:t>If you want private site access then create an ILB ASE which uses an Internal Load Balancer instead of one with an external VIP</a:t>
            </a:r>
          </a:p>
        </p:txBody>
      </p:sp>
      <p:cxnSp>
        <p:nvCxnSpPr>
          <p:cNvPr id="65" name="Straight Arrow Connector 64"/>
          <p:cNvCxnSpPr>
            <a:cxnSpLocks/>
          </p:cNvCxnSpPr>
          <p:nvPr/>
        </p:nvCxnSpPr>
        <p:spPr>
          <a:xfrm flipH="1" flipV="1">
            <a:off x="2604065" y="4602594"/>
            <a:ext cx="5154719" cy="7700"/>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118"/>
          <p:cNvCxnSpPr>
            <a:cxnSpLocks/>
          </p:cNvCxnSpPr>
          <p:nvPr/>
        </p:nvCxnSpPr>
        <p:spPr>
          <a:xfrm>
            <a:off x="2967345" y="2618695"/>
            <a:ext cx="3186327" cy="907620"/>
          </a:xfrm>
          <a:prstGeom prst="bentConnector3">
            <a:avLst>
              <a:gd name="adj1" fmla="val 50000"/>
            </a:avLst>
          </a:prstGeom>
          <a:ln w="28575">
            <a:solidFill>
              <a:srgbClr val="00B050"/>
            </a:solidFill>
            <a:headEnd type="arrow"/>
            <a:tailEnd type="none"/>
          </a:ln>
        </p:spPr>
        <p:style>
          <a:lnRef idx="1">
            <a:schemeClr val="accent1"/>
          </a:lnRef>
          <a:fillRef idx="0">
            <a:schemeClr val="accent1"/>
          </a:fillRef>
          <a:effectRef idx="0">
            <a:schemeClr val="accent1"/>
          </a:effectRef>
          <a:fontRef idx="minor">
            <a:schemeClr val="tx1"/>
          </a:fontRef>
        </p:style>
      </p:cxnSp>
      <p:sp>
        <p:nvSpPr>
          <p:cNvPr id="51" name="Cloud 50"/>
          <p:cNvSpPr/>
          <p:nvPr/>
        </p:nvSpPr>
        <p:spPr bwMode="auto">
          <a:xfrm>
            <a:off x="1110999" y="2107923"/>
            <a:ext cx="1849182" cy="991611"/>
          </a:xfrm>
          <a:prstGeom prst="cloud">
            <a:avLst/>
          </a:prstGeom>
          <a:solidFill>
            <a:schemeClr val="bg1">
              <a:lumMod val="95000"/>
            </a:schemeClr>
          </a:solidFill>
          <a:ln w="19050">
            <a:solidFill>
              <a:schemeClr val="bg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solidFill>
                  <a:srgbClr val="161616"/>
                </a:solidFill>
                <a:latin typeface="Segoe UI"/>
              </a:rPr>
              <a:t>Internet</a:t>
            </a:r>
          </a:p>
        </p:txBody>
      </p:sp>
      <p:grpSp>
        <p:nvGrpSpPr>
          <p:cNvPr id="48" name="Group 47">
            <a:extLst>
              <a:ext uri="{FF2B5EF4-FFF2-40B4-BE49-F238E27FC236}">
                <a16:creationId xmlns:a16="http://schemas.microsoft.com/office/drawing/2014/main" id="{87365F46-AA1F-4AB9-B428-0FAC72C59B52}"/>
              </a:ext>
            </a:extLst>
          </p:cNvPr>
          <p:cNvGrpSpPr/>
          <p:nvPr/>
        </p:nvGrpSpPr>
        <p:grpSpPr>
          <a:xfrm>
            <a:off x="6658068" y="2600242"/>
            <a:ext cx="394034" cy="243149"/>
            <a:chOff x="5605998" y="4615023"/>
            <a:chExt cx="2957813" cy="1825191"/>
          </a:xfrm>
        </p:grpSpPr>
        <p:grpSp>
          <p:nvGrpSpPr>
            <p:cNvPr id="49" name="Group 48">
              <a:extLst>
                <a:ext uri="{FF2B5EF4-FFF2-40B4-BE49-F238E27FC236}">
                  <a16:creationId xmlns:a16="http://schemas.microsoft.com/office/drawing/2014/main" id="{A954E3ED-C67D-44EF-9EB5-1E34E2A243CC}"/>
                </a:ext>
              </a:extLst>
            </p:cNvPr>
            <p:cNvGrpSpPr/>
            <p:nvPr/>
          </p:nvGrpSpPr>
          <p:grpSpPr>
            <a:xfrm>
              <a:off x="5605998" y="4615023"/>
              <a:ext cx="2957813" cy="1825191"/>
              <a:chOff x="5605998" y="4615023"/>
              <a:chExt cx="2957813" cy="1825191"/>
            </a:xfrm>
          </p:grpSpPr>
          <p:sp>
            <p:nvSpPr>
              <p:cNvPr id="67" name="Rectangle: Rounded Corners 66">
                <a:extLst>
                  <a:ext uri="{FF2B5EF4-FFF2-40B4-BE49-F238E27FC236}">
                    <a16:creationId xmlns:a16="http://schemas.microsoft.com/office/drawing/2014/main" id="{E8358878-B76F-4968-BA4A-C6044549AC18}"/>
                  </a:ext>
                </a:extLst>
              </p:cNvPr>
              <p:cNvSpPr/>
              <p:nvPr/>
            </p:nvSpPr>
            <p:spPr bwMode="auto">
              <a:xfrm rot="2606308">
                <a:off x="6087193" y="4615023"/>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69" name="Rectangle: Rounded Corners 68">
                <a:extLst>
                  <a:ext uri="{FF2B5EF4-FFF2-40B4-BE49-F238E27FC236}">
                    <a16:creationId xmlns:a16="http://schemas.microsoft.com/office/drawing/2014/main" id="{828F9683-91E2-4482-8135-71DC4DA687BE}"/>
                  </a:ext>
                </a:extLst>
              </p:cNvPr>
              <p:cNvSpPr/>
              <p:nvPr/>
            </p:nvSpPr>
            <p:spPr bwMode="auto">
              <a:xfrm rot="2606308">
                <a:off x="7955364"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70" name="Rectangle: Rounded Corners 69">
                <a:extLst>
                  <a:ext uri="{FF2B5EF4-FFF2-40B4-BE49-F238E27FC236}">
                    <a16:creationId xmlns:a16="http://schemas.microsoft.com/office/drawing/2014/main" id="{1BD24B21-4F03-4FED-B0B5-1E35AA20C163}"/>
                  </a:ext>
                </a:extLst>
              </p:cNvPr>
              <p:cNvSpPr/>
              <p:nvPr/>
            </p:nvSpPr>
            <p:spPr bwMode="auto">
              <a:xfrm rot="18844638">
                <a:off x="7940037" y="4612971"/>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71" name="Rectangle: Rounded Corners 70">
                <a:extLst>
                  <a:ext uri="{FF2B5EF4-FFF2-40B4-BE49-F238E27FC236}">
                    <a16:creationId xmlns:a16="http://schemas.microsoft.com/office/drawing/2014/main" id="{2EC3DC89-426A-4CB9-836D-4C5024C44A2A}"/>
                  </a:ext>
                </a:extLst>
              </p:cNvPr>
              <p:cNvSpPr/>
              <p:nvPr/>
            </p:nvSpPr>
            <p:spPr bwMode="auto">
              <a:xfrm rot="18844638">
                <a:off x="6102520" y="5319918"/>
                <a:ext cx="127252" cy="1120296"/>
              </a:xfrm>
              <a:prstGeom prst="roundRect">
                <a:avLst>
                  <a:gd name="adj" fmla="val 43230"/>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grpSp>
        <p:grpSp>
          <p:nvGrpSpPr>
            <p:cNvPr id="52" name="Group 51">
              <a:extLst>
                <a:ext uri="{FF2B5EF4-FFF2-40B4-BE49-F238E27FC236}">
                  <a16:creationId xmlns:a16="http://schemas.microsoft.com/office/drawing/2014/main" id="{A41C4A62-1DA5-4D21-80EB-BF013252BF71}"/>
                </a:ext>
              </a:extLst>
            </p:cNvPr>
            <p:cNvGrpSpPr/>
            <p:nvPr/>
          </p:nvGrpSpPr>
          <p:grpSpPr>
            <a:xfrm>
              <a:off x="6348529" y="5338762"/>
              <a:ext cx="1472116" cy="360068"/>
              <a:chOff x="6364404" y="5364369"/>
              <a:chExt cx="1472116" cy="360068"/>
            </a:xfrm>
          </p:grpSpPr>
          <p:sp>
            <p:nvSpPr>
              <p:cNvPr id="54" name="Oval 53">
                <a:extLst>
                  <a:ext uri="{FF2B5EF4-FFF2-40B4-BE49-F238E27FC236}">
                    <a16:creationId xmlns:a16="http://schemas.microsoft.com/office/drawing/2014/main" id="{06C49237-4AF2-4B98-8A74-71B6F84D6609}"/>
                  </a:ext>
                </a:extLst>
              </p:cNvPr>
              <p:cNvSpPr/>
              <p:nvPr/>
            </p:nvSpPr>
            <p:spPr bwMode="auto">
              <a:xfrm>
                <a:off x="7476455"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55" name="Oval 54">
                <a:extLst>
                  <a:ext uri="{FF2B5EF4-FFF2-40B4-BE49-F238E27FC236}">
                    <a16:creationId xmlns:a16="http://schemas.microsoft.com/office/drawing/2014/main" id="{6B3C3311-1D88-4B7D-8082-9D2915E5CA82}"/>
                  </a:ext>
                </a:extLst>
              </p:cNvPr>
              <p:cNvSpPr/>
              <p:nvPr/>
            </p:nvSpPr>
            <p:spPr bwMode="auto">
              <a:xfrm>
                <a:off x="6920430" y="5364369"/>
                <a:ext cx="360065" cy="360060"/>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66" name="Oval 65">
                <a:extLst>
                  <a:ext uri="{FF2B5EF4-FFF2-40B4-BE49-F238E27FC236}">
                    <a16:creationId xmlns:a16="http://schemas.microsoft.com/office/drawing/2014/main" id="{B7606BE0-496D-4BDB-9C6E-736B07F676FA}"/>
                  </a:ext>
                </a:extLst>
              </p:cNvPr>
              <p:cNvSpPr/>
              <p:nvPr/>
            </p:nvSpPr>
            <p:spPr bwMode="auto">
              <a:xfrm>
                <a:off x="6364404" y="5364369"/>
                <a:ext cx="360065" cy="360068"/>
              </a:xfrm>
              <a:prstGeom prst="ellipse">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grpSp>
      </p:grpSp>
      <p:sp>
        <p:nvSpPr>
          <p:cNvPr id="83" name="TextBox 82">
            <a:extLst>
              <a:ext uri="{FF2B5EF4-FFF2-40B4-BE49-F238E27FC236}">
                <a16:creationId xmlns:a16="http://schemas.microsoft.com/office/drawing/2014/main" id="{4B8BE157-9460-4250-9800-5524AC32CDFD}"/>
              </a:ext>
            </a:extLst>
          </p:cNvPr>
          <p:cNvSpPr txBox="1"/>
          <p:nvPr/>
        </p:nvSpPr>
        <p:spPr>
          <a:xfrm>
            <a:off x="7103428" y="2516858"/>
            <a:ext cx="2521366" cy="382308"/>
          </a:xfrm>
          <a:prstGeom prst="rect">
            <a:avLst/>
          </a:prstGeom>
          <a:noFill/>
        </p:spPr>
        <p:txBody>
          <a:bodyPr wrap="none" rtlCol="0">
            <a:spAutoFit/>
          </a:bodyPr>
          <a:lstStyle/>
          <a:p>
            <a:pPr defTabSz="951304"/>
            <a:r>
              <a:rPr lang="en-US" sz="1836" kern="0" dirty="0">
                <a:solidFill>
                  <a:srgbClr val="00188F">
                    <a:lumMod val="50000"/>
                  </a:srgbClr>
                </a:solidFill>
                <a:latin typeface="Segoe UI"/>
              </a:rPr>
              <a:t>Azure Virtual Network</a:t>
            </a:r>
            <a:endParaRPr lang="en-US" sz="1836" dirty="0">
              <a:solidFill>
                <a:srgbClr val="161616"/>
              </a:solidFill>
              <a:latin typeface="Segoe UI"/>
            </a:endParaRPr>
          </a:p>
        </p:txBody>
      </p:sp>
      <p:pic>
        <p:nvPicPr>
          <p:cNvPr id="84" name="Picture 2" descr="https://www.sumologic.com/wp-content/uploads/globe-1-e1473894017808.png">
            <a:extLst>
              <a:ext uri="{FF2B5EF4-FFF2-40B4-BE49-F238E27FC236}">
                <a16:creationId xmlns:a16="http://schemas.microsoft.com/office/drawing/2014/main" id="{29EFB100-9012-4919-ACC2-C169EEFB68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2893" y="4452221"/>
            <a:ext cx="593122" cy="38466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s://www.sumologic.com/wp-content/uploads/globe-1-e1473894017808.png">
            <a:extLst>
              <a:ext uri="{FF2B5EF4-FFF2-40B4-BE49-F238E27FC236}">
                <a16:creationId xmlns:a16="http://schemas.microsoft.com/office/drawing/2014/main" id="{ED5E7A49-37E2-45EB-B9F3-AB4F95D6B4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8639" y="4452221"/>
            <a:ext cx="593122" cy="384665"/>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https://www.sumologic.com/wp-content/uploads/globe-1-e1473894017808.png">
            <a:extLst>
              <a:ext uri="{FF2B5EF4-FFF2-40B4-BE49-F238E27FC236}">
                <a16:creationId xmlns:a16="http://schemas.microsoft.com/office/drawing/2014/main" id="{6C81969C-D034-4486-8FF2-382DD56F6D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4334" y="4452221"/>
            <a:ext cx="593122" cy="38466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 descr="https://www.sumologic.com/wp-content/uploads/globe-1-e1473894017808.png">
            <a:extLst>
              <a:ext uri="{FF2B5EF4-FFF2-40B4-BE49-F238E27FC236}">
                <a16:creationId xmlns:a16="http://schemas.microsoft.com/office/drawing/2014/main" id="{C17EEB74-BFE8-486D-85CB-6EE9022C97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4905" y="4452221"/>
            <a:ext cx="593122" cy="38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8098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25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250"/>
                                        <p:tgtEl>
                                          <p:spTgt spid="5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0"/>
                                        </p:tgtEl>
                                        <p:attrNameLst>
                                          <p:attrName>style.visibility</p:attrName>
                                        </p:attrNameLst>
                                      </p:cBhvr>
                                      <p:to>
                                        <p:strVal val="visible"/>
                                      </p:to>
                                    </p:set>
                                    <p:animEffect transition="in" filter="fade">
                                      <p:cBhvr>
                                        <p:cTn id="13" dur="250"/>
                                        <p:tgtEl>
                                          <p:spTgt spid="120"/>
                                        </p:tgtEl>
                                      </p:cBhvr>
                                    </p:animEffect>
                                  </p:childTnLst>
                                </p:cTn>
                              </p:par>
                              <p:par>
                                <p:cTn id="14" presetID="10" presetClass="entr" presetSubtype="0" fill="hold" nodeType="withEffect">
                                  <p:stCondLst>
                                    <p:cond delay="0"/>
                                  </p:stCondLst>
                                  <p:childTnLst>
                                    <p:set>
                                      <p:cBhvr>
                                        <p:cTn id="15" dur="1" fill="hold">
                                          <p:stCondLst>
                                            <p:cond delay="0"/>
                                          </p:stCondLst>
                                        </p:cTn>
                                        <p:tgtEl>
                                          <p:spTgt spid="121"/>
                                        </p:tgtEl>
                                        <p:attrNameLst>
                                          <p:attrName>style.visibility</p:attrName>
                                        </p:attrNameLst>
                                      </p:cBhvr>
                                      <p:to>
                                        <p:strVal val="visible"/>
                                      </p:to>
                                    </p:set>
                                    <p:animEffect transition="in" filter="fade">
                                      <p:cBhvr>
                                        <p:cTn id="16" dur="250"/>
                                        <p:tgtEl>
                                          <p:spTgt spid="1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250"/>
                                        <p:tgtEl>
                                          <p:spTgt spid="43"/>
                                        </p:tgtEl>
                                      </p:cBhvr>
                                    </p:animEffect>
                                  </p:childTnLst>
                                </p:cTn>
                              </p:par>
                              <p:par>
                                <p:cTn id="20" presetID="1" presetClass="exit" presetSubtype="0" fill="hold" grpId="0" nodeType="withEffect">
                                  <p:stCondLst>
                                    <p:cond delay="0"/>
                                  </p:stCondLst>
                                  <p:childTnLst>
                                    <p:set>
                                      <p:cBhvr>
                                        <p:cTn id="21" dur="1" fill="hold">
                                          <p:stCondLst>
                                            <p:cond delay="0"/>
                                          </p:stCondLst>
                                        </p:cTn>
                                        <p:tgtEl>
                                          <p:spTgt spid="6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50"/>
                                        <p:tgtEl>
                                          <p:spTgt spid="7"/>
                                        </p:tgtEl>
                                      </p:cBhvr>
                                    </p:animEffect>
                                  </p:childTnLst>
                                </p:cTn>
                              </p:par>
                              <p:par>
                                <p:cTn id="27" presetID="10"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fade">
                                      <p:cBhvr>
                                        <p:cTn id="29" dur="250"/>
                                        <p:tgtEl>
                                          <p:spTgt spid="6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250"/>
                                        <p:tgtEl>
                                          <p:spTgt spid="44"/>
                                        </p:tgtEl>
                                      </p:cBhvr>
                                    </p:animEffect>
                                  </p:childTnLst>
                                </p:cTn>
                              </p:par>
                              <p:par>
                                <p:cTn id="33" presetID="1" presetClass="exit" presetSubtype="0" fill="hold" grpId="1" nodeType="withEffect">
                                  <p:stCondLst>
                                    <p:cond delay="0"/>
                                  </p:stCondLst>
                                  <p:childTnLst>
                                    <p:set>
                                      <p:cBhvr>
                                        <p:cTn id="34" dur="1" fill="hold">
                                          <p:stCondLst>
                                            <p:cond delay="0"/>
                                          </p:stCondLst>
                                        </p:cTn>
                                        <p:tgtEl>
                                          <p:spTgt spid="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44"/>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250"/>
                                        <p:tgtEl>
                                          <p:spTgt spid="45"/>
                                        </p:tgtEl>
                                      </p:cBhvr>
                                    </p:animEffect>
                                  </p:childTnLst>
                                </p:cTn>
                              </p:par>
                              <p:par>
                                <p:cTn id="42" presetID="10" presetClass="entr" presetSubtype="0"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25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250"/>
                                        <p:tgtEl>
                                          <p:spTgt spid="9"/>
                                        </p:tgtEl>
                                      </p:cBhvr>
                                    </p:animEffect>
                                  </p:childTnLst>
                                </p:cTn>
                              </p:par>
                              <p:par>
                                <p:cTn id="48" presetID="10" presetClass="entr" presetSubtype="0" fill="hold" nodeType="withEffect">
                                  <p:stCondLst>
                                    <p:cond delay="0"/>
                                  </p:stCondLst>
                                  <p:childTnLst>
                                    <p:set>
                                      <p:cBhvr>
                                        <p:cTn id="49" dur="1" fill="hold">
                                          <p:stCondLst>
                                            <p:cond delay="0"/>
                                          </p:stCondLst>
                                        </p:cTn>
                                        <p:tgtEl>
                                          <p:spTgt spid="200"/>
                                        </p:tgtEl>
                                        <p:attrNameLst>
                                          <p:attrName>style.visibility</p:attrName>
                                        </p:attrNameLst>
                                      </p:cBhvr>
                                      <p:to>
                                        <p:strVal val="visible"/>
                                      </p:to>
                                    </p:set>
                                    <p:animEffect transition="in" filter="fade">
                                      <p:cBhvr>
                                        <p:cTn id="50" dur="250"/>
                                        <p:tgtEl>
                                          <p:spTgt spid="200"/>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5"/>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250"/>
                                        <p:tgtEl>
                                          <p:spTgt spid="65"/>
                                        </p:tgtEl>
                                      </p:cBhvr>
                                    </p:animEffect>
                                  </p:childTnLst>
                                </p:cTn>
                              </p:par>
                              <p:par>
                                <p:cTn id="58" presetID="1" presetClass="exit" presetSubtype="0" fill="hold" nodeType="withEffect">
                                  <p:stCondLst>
                                    <p:cond delay="0"/>
                                  </p:stCondLst>
                                  <p:childTnLst>
                                    <p:set>
                                      <p:cBhvr>
                                        <p:cTn id="59" dur="1" fill="hold">
                                          <p:stCondLst>
                                            <p:cond delay="0"/>
                                          </p:stCondLst>
                                        </p:cTn>
                                        <p:tgtEl>
                                          <p:spTgt spid="200"/>
                                        </p:tgtEl>
                                        <p:attrNameLst>
                                          <p:attrName>style.visibility</p:attrName>
                                        </p:attrNameLst>
                                      </p:cBhvr>
                                      <p:to>
                                        <p:strVal val="hidden"/>
                                      </p:to>
                                    </p:se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250"/>
                                        <p:tgtEl>
                                          <p:spTgt spid="53"/>
                                        </p:tgtEl>
                                      </p:cBhvr>
                                    </p:animEffect>
                                  </p:childTnLst>
                                </p:cTn>
                              </p:par>
                              <p:par>
                                <p:cTn id="63" presetID="1" presetClass="exit" presetSubtype="0" fill="hold" nodeType="withEffect">
                                  <p:stCondLst>
                                    <p:cond delay="0"/>
                                  </p:stCondLst>
                                  <p:childTnLst>
                                    <p:set>
                                      <p:cBhvr>
                                        <p:cTn id="64" dur="1" fill="hold">
                                          <p:stCondLst>
                                            <p:cond delay="0"/>
                                          </p:stCondLst>
                                        </p:cTn>
                                        <p:tgtEl>
                                          <p:spTgt spid="119"/>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2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63" grpId="0"/>
      <p:bldP spid="43" grpId="0"/>
      <p:bldP spid="43" grpId="1"/>
      <p:bldP spid="44" grpId="0"/>
      <p:bldP spid="44" grpId="1"/>
      <p:bldP spid="45" grpId="0"/>
      <p:bldP spid="45" grpId="1"/>
      <p:bldP spid="53" grpId="0"/>
      <p:bldP spid="51" grpId="0" animBg="1"/>
    </p:bldLst>
  </p:timing>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2147511"/>
          </a:xfrm>
        </p:spPr>
        <p:txBody>
          <a:bodyPr/>
          <a:lstStyle/>
          <a:p>
            <a:pPr marL="0" indent="0">
              <a:buNone/>
            </a:pPr>
            <a:r>
              <a:rPr lang="en-US" dirty="0"/>
              <a:t>RDB snapshot</a:t>
            </a:r>
          </a:p>
          <a:p>
            <a:endParaRPr lang="en-US" sz="1050" dirty="0">
              <a:solidFill>
                <a:schemeClr val="tx1"/>
              </a:solidFill>
            </a:endParaRPr>
          </a:p>
          <a:p>
            <a:pPr marL="342900" lvl="1" indent="-342900"/>
            <a:r>
              <a:rPr lang="en-US" dirty="0"/>
              <a:t>Time-based since the last successful backup or manual</a:t>
            </a:r>
          </a:p>
          <a:p>
            <a:pPr marL="342900" lvl="1" indent="-342900"/>
            <a:r>
              <a:rPr lang="en-US" dirty="0"/>
              <a:t>Backup and restore</a:t>
            </a:r>
          </a:p>
          <a:p>
            <a:pPr marL="0" indent="0">
              <a:buNone/>
            </a:pPr>
            <a:r>
              <a:rPr lang="en-US" dirty="0"/>
              <a:t>RDB snapshot</a:t>
            </a:r>
          </a:p>
        </p:txBody>
      </p:sp>
      <p:sp>
        <p:nvSpPr>
          <p:cNvPr id="2" name="Title 1"/>
          <p:cNvSpPr>
            <a:spLocks noGrp="1"/>
          </p:cNvSpPr>
          <p:nvPr>
            <p:ph type="title"/>
          </p:nvPr>
        </p:nvSpPr>
        <p:spPr/>
        <p:txBody>
          <a:bodyPr/>
          <a:lstStyle/>
          <a:p>
            <a:r>
              <a:rPr lang="en-US" dirty="0"/>
              <a:t>Redis data persistence</a:t>
            </a:r>
          </a:p>
        </p:txBody>
      </p:sp>
    </p:spTree>
    <p:extLst>
      <p:ext uri="{BB962C8B-B14F-4D97-AF65-F5344CB8AC3E}">
        <p14:creationId xmlns:p14="http://schemas.microsoft.com/office/powerpoint/2010/main" val="3960390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683264"/>
          </a:xfrm>
        </p:spPr>
        <p:txBody>
          <a:bodyPr/>
          <a:lstStyle/>
          <a:p>
            <a:pPr marL="0" indent="0">
              <a:buNone/>
            </a:pPr>
            <a:r>
              <a:rPr lang="en-US" dirty="0"/>
              <a:t>Each shard is master/slave pair</a:t>
            </a:r>
          </a:p>
        </p:txBody>
      </p:sp>
      <p:sp>
        <p:nvSpPr>
          <p:cNvPr id="2" name="Title 1"/>
          <p:cNvSpPr>
            <a:spLocks noGrp="1"/>
          </p:cNvSpPr>
          <p:nvPr>
            <p:ph type="title"/>
          </p:nvPr>
        </p:nvSpPr>
        <p:spPr/>
        <p:txBody>
          <a:bodyPr/>
          <a:lstStyle/>
          <a:p>
            <a:r>
              <a:rPr lang="en-US" dirty="0" err="1"/>
              <a:t>Redis</a:t>
            </a:r>
            <a:r>
              <a:rPr lang="en-US" dirty="0"/>
              <a:t> Cluster</a:t>
            </a:r>
          </a:p>
        </p:txBody>
      </p:sp>
      <p:sp>
        <p:nvSpPr>
          <p:cNvPr id="4" name="hyperV2"/>
          <p:cNvSpPr>
            <a:spLocks noChangeAspect="1" noEditPoints="1"/>
          </p:cNvSpPr>
          <p:nvPr/>
        </p:nvSpPr>
        <p:spPr bwMode="auto">
          <a:xfrm>
            <a:off x="1175273" y="2821606"/>
            <a:ext cx="1758264"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
        <p:nvSpPr>
          <p:cNvPr id="5" name="hyperV2"/>
          <p:cNvSpPr>
            <a:spLocks noChangeAspect="1" noEditPoints="1"/>
          </p:cNvSpPr>
          <p:nvPr/>
        </p:nvSpPr>
        <p:spPr bwMode="auto">
          <a:xfrm>
            <a:off x="2394556" y="2627890"/>
            <a:ext cx="1758264"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
        <p:nvSpPr>
          <p:cNvPr id="6" name="hyperV2"/>
          <p:cNvSpPr>
            <a:spLocks noChangeAspect="1" noEditPoints="1"/>
          </p:cNvSpPr>
          <p:nvPr/>
        </p:nvSpPr>
        <p:spPr bwMode="auto">
          <a:xfrm>
            <a:off x="5943948" y="2990781"/>
            <a:ext cx="1755329"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
        <p:nvSpPr>
          <p:cNvPr id="7" name="hyperV2"/>
          <p:cNvSpPr>
            <a:spLocks noChangeAspect="1" noEditPoints="1"/>
          </p:cNvSpPr>
          <p:nvPr/>
        </p:nvSpPr>
        <p:spPr bwMode="auto">
          <a:xfrm>
            <a:off x="4694170" y="2762109"/>
            <a:ext cx="1758264"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
        <p:nvSpPr>
          <p:cNvPr id="8" name="hyperV2"/>
          <p:cNvSpPr>
            <a:spLocks noChangeAspect="1" noEditPoints="1"/>
          </p:cNvSpPr>
          <p:nvPr/>
        </p:nvSpPr>
        <p:spPr bwMode="auto">
          <a:xfrm>
            <a:off x="8390024" y="2693801"/>
            <a:ext cx="1758264"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
        <p:nvSpPr>
          <p:cNvPr id="9" name="hyperV2"/>
          <p:cNvSpPr>
            <a:spLocks noChangeAspect="1" noEditPoints="1"/>
          </p:cNvSpPr>
          <p:nvPr/>
        </p:nvSpPr>
        <p:spPr bwMode="auto">
          <a:xfrm>
            <a:off x="9609308" y="2500085"/>
            <a:ext cx="1758264" cy="2929461"/>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124314" tIns="62157" rIns="124314" bIns="62157"/>
          <a:lstStyle/>
          <a:p>
            <a:pPr defTabSz="1268131">
              <a:defRPr/>
            </a:pPr>
            <a:endParaRPr lang="en-US" sz="3329">
              <a:solidFill>
                <a:srgbClr val="000000"/>
              </a:solidFill>
              <a:latin typeface="Segoe UI"/>
            </a:endParaRPr>
          </a:p>
        </p:txBody>
      </p:sp>
    </p:spTree>
    <p:extLst>
      <p:ext uri="{BB962C8B-B14F-4D97-AF65-F5344CB8AC3E}">
        <p14:creationId xmlns:p14="http://schemas.microsoft.com/office/powerpoint/2010/main" val="3954221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50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50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004447"/>
          </a:xfrm>
        </p:spPr>
        <p:txBody>
          <a:bodyPr/>
          <a:lstStyle/>
          <a:p>
            <a:r>
              <a:rPr lang="en-US" dirty="0"/>
              <a:t>The ability to automatically split your dataset among multiple nodes</a:t>
            </a:r>
          </a:p>
          <a:p>
            <a:r>
              <a:rPr lang="en-US" dirty="0"/>
              <a:t>The ability to continue operations when a subset of the nodes are experiencing failures or are unable to communicate with the rest of the cluster</a:t>
            </a:r>
          </a:p>
          <a:p>
            <a:r>
              <a:rPr lang="en-US" dirty="0"/>
              <a:t>More throughput – Throughput increases linearly as you increase the number of shards</a:t>
            </a:r>
          </a:p>
          <a:p>
            <a:r>
              <a:rPr lang="en-US" dirty="0"/>
              <a:t>More memory size – Increases linearly as you increase the number of shards</a:t>
            </a:r>
          </a:p>
        </p:txBody>
      </p:sp>
      <p:sp>
        <p:nvSpPr>
          <p:cNvPr id="2" name="Title 1"/>
          <p:cNvSpPr>
            <a:spLocks noGrp="1"/>
          </p:cNvSpPr>
          <p:nvPr>
            <p:ph type="title"/>
          </p:nvPr>
        </p:nvSpPr>
        <p:spPr/>
        <p:txBody>
          <a:bodyPr/>
          <a:lstStyle/>
          <a:p>
            <a:r>
              <a:rPr lang="en-US" dirty="0" err="1"/>
              <a:t>Redis</a:t>
            </a:r>
            <a:r>
              <a:rPr lang="en-US" dirty="0"/>
              <a:t> Cluster</a:t>
            </a:r>
          </a:p>
        </p:txBody>
      </p:sp>
    </p:spTree>
    <p:extLst>
      <p:ext uri="{BB962C8B-B14F-4D97-AF65-F5344CB8AC3E}">
        <p14:creationId xmlns:p14="http://schemas.microsoft.com/office/powerpoint/2010/main" val="1475365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Redis Cache decisions</a:t>
            </a:r>
            <a:endParaRPr lang="en-US" dirty="0"/>
          </a:p>
        </p:txBody>
      </p:sp>
      <p:graphicFrame>
        <p:nvGraphicFramePr>
          <p:cNvPr id="3" name="Diagram 2"/>
          <p:cNvGraphicFramePr/>
          <p:nvPr>
            <p:extLst/>
          </p:nvPr>
        </p:nvGraphicFramePr>
        <p:xfrm>
          <a:off x="1161825" y="1212853"/>
          <a:ext cx="7842325" cy="52562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Octagon 3"/>
          <p:cNvSpPr/>
          <p:nvPr/>
        </p:nvSpPr>
        <p:spPr>
          <a:xfrm>
            <a:off x="1107200" y="24304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21842" y="41109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21843" y="5993586"/>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356454466"/>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Segoe UI Light" panose="020B0502040204020203" pitchFamily="34" charset="0"/>
                <a:cs typeface="Segoe UI Light" panose="020B0502040204020203" pitchFamily="34" charset="0"/>
              </a:rPr>
              <a:t>DocumentDB</a:t>
            </a:r>
            <a:r>
              <a:rPr lang="en-US" dirty="0">
                <a:latin typeface="Segoe UI Light" panose="020B0502040204020203" pitchFamily="34" charset="0"/>
                <a:cs typeface="Segoe UI Light" panose="020B0502040204020203" pitchFamily="34" charset="0"/>
              </a:rPr>
              <a:t> decisions</a:t>
            </a:r>
            <a:endParaRPr lang="en-US" dirty="0"/>
          </a:p>
        </p:txBody>
      </p:sp>
      <p:sp>
        <p:nvSpPr>
          <p:cNvPr id="8" name="Freeform: Shape 7"/>
          <p:cNvSpPr/>
          <p:nvPr/>
        </p:nvSpPr>
        <p:spPr>
          <a:xfrm>
            <a:off x="4416051" y="1112873"/>
            <a:ext cx="5511220" cy="2112335"/>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171450" lvl="1" indent="-171450" defTabSz="800100">
              <a:lnSpc>
                <a:spcPct val="90000"/>
              </a:lnSpc>
              <a:spcBef>
                <a:spcPct val="0"/>
              </a:spcBef>
              <a:spcAft>
                <a:spcPct val="15000"/>
              </a:spcAft>
              <a:buChar char="•"/>
            </a:pPr>
            <a:r>
              <a:rPr lang="en-US" dirty="0"/>
              <a:t>Resources within DocumentDB are stored as JSON documents, typical of a document-based NoSQL database. Make sure this type of NoSQL database best fits your application’s data requirements</a:t>
            </a:r>
          </a:p>
        </p:txBody>
      </p:sp>
      <p:sp>
        <p:nvSpPr>
          <p:cNvPr id="9" name="Freeform: Shape 8"/>
          <p:cNvSpPr/>
          <p:nvPr/>
        </p:nvSpPr>
        <p:spPr>
          <a:xfrm>
            <a:off x="1328722" y="1363453"/>
            <a:ext cx="3221976" cy="1615891"/>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197706"/>
            <a:ext cx="5777216" cy="2061726"/>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171450" lvl="1" indent="-171450" defTabSz="800100">
              <a:lnSpc>
                <a:spcPct val="90000"/>
              </a:lnSpc>
              <a:spcBef>
                <a:spcPct val="0"/>
              </a:spcBef>
              <a:spcAft>
                <a:spcPct val="15000"/>
              </a:spcAft>
              <a:buChar char="•"/>
            </a:pPr>
            <a:r>
              <a:rPr lang="en-US" dirty="0"/>
              <a:t>Understand the four different consistency levels of DocumentDB </a:t>
            </a:r>
            <a:br>
              <a:rPr lang="en-US" dirty="0"/>
            </a:br>
            <a:r>
              <a:rPr lang="en-US" dirty="0"/>
              <a:t>and how each would impact your application’s consistency, availability, and performance</a:t>
            </a:r>
          </a:p>
        </p:txBody>
      </p:sp>
      <p:sp>
        <p:nvSpPr>
          <p:cNvPr id="11" name="Freeform: Shape 10"/>
          <p:cNvSpPr/>
          <p:nvPr/>
        </p:nvSpPr>
        <p:spPr>
          <a:xfrm>
            <a:off x="1311806" y="3440810"/>
            <a:ext cx="3213523" cy="1576659"/>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5323367"/>
            <a:ext cx="5659739" cy="1346791"/>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272350" rIns="640080" bIns="192340" numCol="1" spcCol="1270" anchor="ctr" anchorCtr="0">
            <a:noAutofit/>
          </a:bodyPr>
          <a:lstStyle/>
          <a:p>
            <a:pPr marL="285750" lvl="0" indent="-285750">
              <a:buFont typeface="Arial" panose="020B0604020202020204" pitchFamily="34" charset="0"/>
              <a:buChar char="•"/>
            </a:pPr>
            <a:r>
              <a:rPr lang="en-US" dirty="0"/>
              <a:t>Use data partitioning to scale-out </a:t>
            </a:r>
            <a:r>
              <a:rPr lang="en-US" dirty="0" err="1"/>
              <a:t>DocumentDB</a:t>
            </a:r>
            <a:endParaRPr lang="en-US" dirty="0"/>
          </a:p>
        </p:txBody>
      </p:sp>
      <p:sp>
        <p:nvSpPr>
          <p:cNvPr id="13" name="Freeform: Shape 12"/>
          <p:cNvSpPr/>
          <p:nvPr/>
        </p:nvSpPr>
        <p:spPr>
          <a:xfrm>
            <a:off x="1259112" y="5475034"/>
            <a:ext cx="3210524" cy="1048915"/>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74996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5" name="Isosceles Triangle 4"/>
          <p:cNvSpPr>
            <a:spLocks/>
          </p:cNvSpPr>
          <p:nvPr/>
        </p:nvSpPr>
        <p:spPr>
          <a:xfrm>
            <a:off x="1038785" y="4705328"/>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4262354585"/>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Search model</a:t>
            </a:r>
            <a:endParaRPr lang="en-US" dirty="0"/>
          </a:p>
        </p:txBody>
      </p:sp>
      <p:pic>
        <p:nvPicPr>
          <p:cNvPr id="4" name="Picture 3"/>
          <p:cNvPicPr>
            <a:picLocks noChangeAspect="1"/>
          </p:cNvPicPr>
          <p:nvPr/>
        </p:nvPicPr>
        <p:blipFill>
          <a:blip r:embed="rId3"/>
          <a:stretch>
            <a:fillRect/>
          </a:stretch>
        </p:blipFill>
        <p:spPr>
          <a:xfrm>
            <a:off x="1881005" y="4487865"/>
            <a:ext cx="8724356" cy="1304925"/>
          </a:xfrm>
          <a:prstGeom prst="rect">
            <a:avLst/>
          </a:prstGeom>
        </p:spPr>
      </p:pic>
      <p:sp>
        <p:nvSpPr>
          <p:cNvPr id="7" name="Text Placeholder 2"/>
          <p:cNvSpPr>
            <a:spLocks noGrp="1"/>
          </p:cNvSpPr>
          <p:nvPr>
            <p:ph type="body" sz="quarter" idx="10"/>
          </p:nvPr>
        </p:nvSpPr>
        <p:spPr>
          <a:xfrm>
            <a:off x="366169" y="1212851"/>
            <a:ext cx="11702552" cy="3545586"/>
          </a:xfrm>
        </p:spPr>
        <p:txBody>
          <a:bodyPr/>
          <a:lstStyle/>
          <a:p>
            <a:r>
              <a:rPr lang="en-US" sz="2800" dirty="0">
                <a:solidFill>
                  <a:schemeClr val="tx1"/>
                </a:solidFill>
              </a:rPr>
              <a:t>While Azure Search does not offer a crawler to index the application data sources, it does provide the infrastructure to intake the index and provides interfaces for the actual search functions. </a:t>
            </a:r>
          </a:p>
          <a:p>
            <a:r>
              <a:rPr lang="en-US" sz="2800" dirty="0">
                <a:solidFill>
                  <a:schemeClr val="tx1"/>
                </a:solidFill>
              </a:rPr>
              <a:t>The service is very targeted at developers, and is not a service that is directly customer-facing. </a:t>
            </a:r>
          </a:p>
          <a:p>
            <a:r>
              <a:rPr lang="en-US" sz="2800" dirty="0">
                <a:solidFill>
                  <a:schemeClr val="tx1"/>
                </a:solidFill>
              </a:rPr>
              <a:t>At a high level, the following is the graphical representation of the steps needed to model the Azure Search Service.</a:t>
            </a:r>
          </a:p>
          <a:p>
            <a:pPr marL="685800" indent="-685800"/>
            <a:endParaRPr lang="en-US" sz="2800" dirty="0">
              <a:solidFill>
                <a:schemeClr val="tx1"/>
              </a:solidFill>
            </a:endParaRPr>
          </a:p>
        </p:txBody>
      </p:sp>
    </p:spTree>
    <p:extLst>
      <p:ext uri="{BB962C8B-B14F-4D97-AF65-F5344CB8AC3E}">
        <p14:creationId xmlns:p14="http://schemas.microsoft.com/office/powerpoint/2010/main" val="128845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Search decisions</a:t>
            </a:r>
            <a:endParaRPr lang="en-US" dirty="0"/>
          </a:p>
        </p:txBody>
      </p:sp>
      <p:sp>
        <p:nvSpPr>
          <p:cNvPr id="8" name="Freeform: Shape 7"/>
          <p:cNvSpPr/>
          <p:nvPr/>
        </p:nvSpPr>
        <p:spPr>
          <a:xfrm>
            <a:off x="4416051" y="1112873"/>
            <a:ext cx="5511220" cy="1910273"/>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Construct and update indexes for Azure Search consumption via back-end services. PaaS based worker roles work well for these types of jobs</a:t>
            </a:r>
          </a:p>
        </p:txBody>
      </p:sp>
      <p:sp>
        <p:nvSpPr>
          <p:cNvPr id="9" name="Freeform: Shape 8"/>
          <p:cNvSpPr/>
          <p:nvPr/>
        </p:nvSpPr>
        <p:spPr>
          <a:xfrm>
            <a:off x="1328722" y="1350715"/>
            <a:ext cx="3221976" cy="142053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197706"/>
            <a:ext cx="5777216" cy="1507622"/>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Add additional attributes to the index to support advanced features such as auto suggestions</a:t>
            </a:r>
          </a:p>
        </p:txBody>
      </p:sp>
      <p:sp>
        <p:nvSpPr>
          <p:cNvPr id="11" name="Freeform: Shape 10"/>
          <p:cNvSpPr/>
          <p:nvPr/>
        </p:nvSpPr>
        <p:spPr>
          <a:xfrm>
            <a:off x="1328722" y="3361855"/>
            <a:ext cx="3213523" cy="1174703"/>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79889"/>
            <a:ext cx="5659739" cy="1859662"/>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Build monitoring data integration to existing monitors to ensure storage </a:t>
            </a:r>
            <a:br>
              <a:rPr lang="en-US" dirty="0"/>
            </a:br>
            <a:r>
              <a:rPr lang="en-US" dirty="0"/>
              <a:t>or indexes don’t exceed the limits </a:t>
            </a:r>
            <a:br>
              <a:rPr lang="en-US" dirty="0"/>
            </a:br>
            <a:r>
              <a:rPr lang="en-US" dirty="0"/>
              <a:t>for the service</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495512"/>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24115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108296362"/>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7583733" cy="1098762"/>
          </a:xfrm>
        </p:spPr>
        <p:txBody>
          <a:bodyPr/>
          <a:lstStyle/>
          <a:p>
            <a:r>
              <a:rPr lang="en-US" dirty="0"/>
              <a:t>Table storage</a:t>
            </a:r>
          </a:p>
        </p:txBody>
      </p:sp>
    </p:spTree>
    <p:extLst>
      <p:ext uri="{BB962C8B-B14F-4D97-AF65-F5344CB8AC3E}">
        <p14:creationId xmlns:p14="http://schemas.microsoft.com/office/powerpoint/2010/main" val="2944701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5637683" cy="4259628"/>
          </a:xfrm>
        </p:spPr>
        <p:txBody>
          <a:bodyPr/>
          <a:lstStyle/>
          <a:p>
            <a:pPr marL="342900" lvl="1" indent="-342900"/>
            <a:r>
              <a:rPr lang="en-US" dirty="0"/>
              <a:t>NoSQL key-value store </a:t>
            </a:r>
          </a:p>
          <a:p>
            <a:pPr marL="342900" lvl="1" indent="-342900"/>
            <a:r>
              <a:rPr lang="en-US" dirty="0"/>
              <a:t>Flexible schema </a:t>
            </a:r>
          </a:p>
          <a:p>
            <a:pPr marL="342900" lvl="1" indent="-342900"/>
            <a:r>
              <a:rPr lang="en-US" dirty="0"/>
              <a:t>Enables rapid development</a:t>
            </a:r>
          </a:p>
          <a:p>
            <a:pPr marL="342900" lvl="1" indent="-342900"/>
            <a:r>
              <a:rPr lang="en-US" dirty="0"/>
              <a:t>Scaling from few records </a:t>
            </a:r>
            <a:br>
              <a:rPr lang="en-US" dirty="0"/>
            </a:br>
            <a:r>
              <a:rPr lang="en-US" dirty="0"/>
              <a:t>to millions of records</a:t>
            </a:r>
          </a:p>
          <a:p>
            <a:pPr marL="342900" lvl="1" indent="-342900"/>
            <a:r>
              <a:rPr lang="en-US" dirty="0"/>
              <a:t>Strong consistency model</a:t>
            </a:r>
          </a:p>
          <a:p>
            <a:pPr marL="0" indent="0">
              <a:buNone/>
            </a:pPr>
            <a:r>
              <a:rPr lang="en-US" sz="2800" dirty="0"/>
              <a:t>Usage examples:</a:t>
            </a:r>
            <a:endParaRPr lang="en-US" sz="800" dirty="0">
              <a:solidFill>
                <a:schemeClr val="tx1"/>
              </a:solidFill>
            </a:endParaRPr>
          </a:p>
          <a:p>
            <a:pPr marL="342900" lvl="1" indent="-342900"/>
            <a:r>
              <a:rPr lang="en-US" dirty="0"/>
              <a:t>Shopping cart</a:t>
            </a:r>
          </a:p>
          <a:p>
            <a:pPr marL="342900" lvl="1" indent="-342900"/>
            <a:r>
              <a:rPr lang="en-US" dirty="0"/>
              <a:t>Address book</a:t>
            </a:r>
          </a:p>
          <a:p>
            <a:pPr marL="342900" lvl="1" indent="-342900"/>
            <a:r>
              <a:rPr lang="en-US" dirty="0"/>
              <a:t>Device information</a:t>
            </a:r>
          </a:p>
          <a:p>
            <a:pPr marL="342900" lvl="1" indent="-342900"/>
            <a:r>
              <a:rPr lang="en-US" dirty="0"/>
              <a:t>Server status</a:t>
            </a:r>
          </a:p>
          <a:p>
            <a:pPr marL="342900" lvl="1" indent="-342900"/>
            <a:r>
              <a:rPr lang="en-US" dirty="0"/>
              <a:t>Events and metrics</a:t>
            </a:r>
          </a:p>
        </p:txBody>
      </p:sp>
      <p:sp>
        <p:nvSpPr>
          <p:cNvPr id="2" name="Title 1"/>
          <p:cNvSpPr>
            <a:spLocks noGrp="1"/>
          </p:cNvSpPr>
          <p:nvPr>
            <p:ph type="title"/>
          </p:nvPr>
        </p:nvSpPr>
        <p:spPr/>
        <p:txBody>
          <a:bodyPr/>
          <a:lstStyle/>
          <a:p>
            <a:r>
              <a:rPr lang="en-US" dirty="0"/>
              <a:t>Azure Tables</a:t>
            </a:r>
          </a:p>
        </p:txBody>
      </p:sp>
      <p:sp>
        <p:nvSpPr>
          <p:cNvPr id="7" name="Rectangle 6"/>
          <p:cNvSpPr/>
          <p:nvPr/>
        </p:nvSpPr>
        <p:spPr bwMode="auto">
          <a:xfrm>
            <a:off x="5640609" y="2114757"/>
            <a:ext cx="6602261" cy="3693479"/>
          </a:xfrm>
          <a:prstGeom prst="rect">
            <a:avLst/>
          </a:prstGeom>
          <a:solidFill>
            <a:schemeClr val="accent6"/>
          </a:solidFill>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dirty="0">
              <a:gradFill>
                <a:gsLst>
                  <a:gs pos="16814">
                    <a:srgbClr val="FFFFFF"/>
                  </a:gs>
                  <a:gs pos="46000">
                    <a:srgbClr val="FFFFFF"/>
                  </a:gs>
                </a:gsLst>
                <a:lin ang="5400000" scaled="0"/>
              </a:gradFill>
            </a:endParaRPr>
          </a:p>
        </p:txBody>
      </p:sp>
      <p:sp>
        <p:nvSpPr>
          <p:cNvPr id="8" name="Rectangle 7"/>
          <p:cNvSpPr/>
          <p:nvPr/>
        </p:nvSpPr>
        <p:spPr bwMode="auto">
          <a:xfrm>
            <a:off x="5488209" y="1903593"/>
            <a:ext cx="6602261" cy="3752243"/>
          </a:xfrm>
          <a:prstGeom prst="rect">
            <a:avLst/>
          </a:prstGeom>
          <a:solidFill>
            <a:schemeClr val="accent6"/>
          </a:solidFill>
          <a:ln>
            <a:solidFill>
              <a:schemeClr val="tx1">
                <a:lumMod val="75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dirty="0">
              <a:gradFill>
                <a:gsLst>
                  <a:gs pos="16814">
                    <a:srgbClr val="FFFFFF"/>
                  </a:gs>
                  <a:gs pos="46000">
                    <a:srgbClr val="FFFFFF"/>
                  </a:gs>
                </a:gsLst>
                <a:lin ang="5400000" scaled="0"/>
              </a:gradFill>
            </a:endParaRPr>
          </a:p>
        </p:txBody>
      </p:sp>
      <p:sp>
        <p:nvSpPr>
          <p:cNvPr id="9" name="Rectangle 8"/>
          <p:cNvSpPr/>
          <p:nvPr/>
        </p:nvSpPr>
        <p:spPr bwMode="auto">
          <a:xfrm>
            <a:off x="5408428" y="1679306"/>
            <a:ext cx="6602261" cy="3786179"/>
          </a:xfrm>
          <a:prstGeom prst="rect">
            <a:avLst/>
          </a:prstGeom>
          <a:solidFill>
            <a:schemeClr val="accent6">
              <a:lumMod val="40000"/>
              <a:lumOff val="60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t" anchorCtr="0" compatLnSpc="1">
            <a:prstTxWarp prst="textNoShape">
              <a:avLst/>
            </a:prstTxWarp>
          </a:bodyPr>
          <a:lstStyle/>
          <a:p>
            <a:pPr defTabSz="932398" fontAlgn="base">
              <a:spcBef>
                <a:spcPct val="0"/>
              </a:spcBef>
              <a:spcAft>
                <a:spcPct val="0"/>
              </a:spcAft>
            </a:pPr>
            <a:endParaRPr lang="en-US" dirty="0">
              <a:gradFill>
                <a:gsLst>
                  <a:gs pos="16814">
                    <a:srgbClr val="FFFFFF"/>
                  </a:gs>
                  <a:gs pos="46000">
                    <a:srgbClr val="FFFFFF"/>
                  </a:gs>
                </a:gsLst>
                <a:lin ang="5400000" scaled="0"/>
              </a:gradFill>
            </a:endParaRPr>
          </a:p>
        </p:txBody>
      </p:sp>
      <p:graphicFrame>
        <p:nvGraphicFramePr>
          <p:cNvPr id="10" name="Table 3"/>
          <p:cNvGraphicFramePr>
            <a:graphicFrameLocks noGrp="1"/>
          </p:cNvGraphicFramePr>
          <p:nvPr>
            <p:extLst/>
          </p:nvPr>
        </p:nvGraphicFramePr>
        <p:xfrm>
          <a:off x="5595560" y="2128974"/>
          <a:ext cx="5154681" cy="626523"/>
        </p:xfrm>
        <a:graphic>
          <a:graphicData uri="http://schemas.openxmlformats.org/drawingml/2006/table">
            <a:tbl>
              <a:tblPr firstRow="1" bandRow="1">
                <a:tableStyleId>{2D5ABB26-0587-4C30-8999-92F81FD0307C}</a:tableStyleId>
              </a:tblPr>
              <a:tblGrid>
                <a:gridCol w="577046">
                  <a:extLst>
                    <a:ext uri="{9D8B030D-6E8A-4147-A177-3AD203B41FA5}">
                      <a16:colId xmlns:a16="http://schemas.microsoft.com/office/drawing/2014/main" val="20000"/>
                    </a:ext>
                  </a:extLst>
                </a:gridCol>
                <a:gridCol w="878934">
                  <a:extLst>
                    <a:ext uri="{9D8B030D-6E8A-4147-A177-3AD203B41FA5}">
                      <a16:colId xmlns:a16="http://schemas.microsoft.com/office/drawing/2014/main" val="20001"/>
                    </a:ext>
                  </a:extLst>
                </a:gridCol>
                <a:gridCol w="1435857">
                  <a:extLst>
                    <a:ext uri="{9D8B030D-6E8A-4147-A177-3AD203B41FA5}">
                      <a16:colId xmlns:a16="http://schemas.microsoft.com/office/drawing/2014/main" val="20002"/>
                    </a:ext>
                  </a:extLst>
                </a:gridCol>
                <a:gridCol w="1096904">
                  <a:extLst>
                    <a:ext uri="{9D8B030D-6E8A-4147-A177-3AD203B41FA5}">
                      <a16:colId xmlns:a16="http://schemas.microsoft.com/office/drawing/2014/main" val="20003"/>
                    </a:ext>
                  </a:extLst>
                </a:gridCol>
                <a:gridCol w="1165940">
                  <a:extLst>
                    <a:ext uri="{9D8B030D-6E8A-4147-A177-3AD203B41FA5}">
                      <a16:colId xmlns:a16="http://schemas.microsoft.com/office/drawing/2014/main" val="20004"/>
                    </a:ext>
                  </a:extLst>
                </a:gridCol>
              </a:tblGrid>
              <a:tr h="297486">
                <a:tc>
                  <a:txBody>
                    <a:bodyPr/>
                    <a:lstStyle/>
                    <a:p>
                      <a:r>
                        <a:rPr lang="en-US" sz="1400" b="0" dirty="0">
                          <a:solidFill>
                            <a:schemeClr val="bg1"/>
                          </a:solidFill>
                        </a:rPr>
                        <a:t>PK</a:t>
                      </a:r>
                      <a:endParaRPr lang="en-US" sz="1400" b="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400" b="0" dirty="0">
                          <a:solidFill>
                            <a:schemeClr val="bg1"/>
                          </a:solidFill>
                        </a:rPr>
                        <a:t>RK</a:t>
                      </a:r>
                      <a:endParaRPr lang="en-US" sz="1400" b="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400" b="0" dirty="0">
                          <a:solidFill>
                            <a:schemeClr val="bg1"/>
                          </a:solidFill>
                        </a:rPr>
                        <a:t>Name</a:t>
                      </a:r>
                      <a:endParaRPr lang="en-US" sz="1400" b="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400" b="0" dirty="0">
                          <a:solidFill>
                            <a:schemeClr val="bg1"/>
                          </a:solidFill>
                        </a:rPr>
                        <a:t>Status</a:t>
                      </a:r>
                      <a:endParaRPr lang="en-US" sz="1400" b="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400" b="0" dirty="0" err="1">
                          <a:solidFill>
                            <a:schemeClr val="bg1"/>
                          </a:solidFill>
                        </a:rPr>
                        <a:t>EmpNo</a:t>
                      </a:r>
                      <a:endParaRPr lang="en-US" sz="1400" b="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29037">
                <a:tc>
                  <a:txBody>
                    <a:bodyPr/>
                    <a:lstStyle/>
                    <a:p>
                      <a:r>
                        <a:rPr lang="en-US" sz="1400" b="0" i="0" dirty="0">
                          <a:solidFill>
                            <a:schemeClr val="bg1"/>
                          </a:solidFill>
                          <a:latin typeface="Segoe UI Semibold" panose="020B0702040204020203" pitchFamily="34" charset="0"/>
                          <a:cs typeface="Segoe UI Semibold" panose="020B0702040204020203" pitchFamily="34" charset="0"/>
                        </a:rPr>
                        <a:t>A</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400" b="0" i="0" dirty="0" err="1">
                          <a:solidFill>
                            <a:schemeClr val="bg1"/>
                          </a:solidFill>
                          <a:latin typeface="Segoe UI Semibold" panose="020B0702040204020203" pitchFamily="34" charset="0"/>
                          <a:cs typeface="Segoe UI Semibold" panose="020B0702040204020203" pitchFamily="34" charset="0"/>
                        </a:rPr>
                        <a:t>AliceC</a:t>
                      </a:r>
                      <a:endParaRPr lang="en-US" sz="1400" b="0" i="0" dirty="0">
                        <a:solidFill>
                          <a:schemeClr val="bg1"/>
                        </a:solidFill>
                        <a:latin typeface="Segoe UI Semibold" panose="020B0702040204020203" pitchFamily="34" charset="0"/>
                        <a:cs typeface="Segoe UI Semibold" panose="020B0702040204020203" pitchFamily="34" charset="0"/>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400" i="1" dirty="0">
                          <a:solidFill>
                            <a:schemeClr val="bg1"/>
                          </a:solidFill>
                        </a:rPr>
                        <a:t>Alice Clarke</a:t>
                      </a:r>
                      <a:endParaRPr lang="en-US" sz="1400" i="1"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400" i="1" dirty="0">
                          <a:solidFill>
                            <a:schemeClr val="bg1"/>
                          </a:solidFill>
                        </a:rPr>
                        <a:t>Available</a:t>
                      </a:r>
                      <a:endParaRPr lang="en-US" sz="1400" i="1"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400" i="1" dirty="0">
                          <a:solidFill>
                            <a:schemeClr val="bg1"/>
                          </a:solidFill>
                        </a:rPr>
                        <a:t>1223</a:t>
                      </a:r>
                      <a:endParaRPr lang="en-US" sz="1400" i="1"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1"/>
                  </a:ext>
                </a:extLst>
              </a:tr>
            </a:tbl>
          </a:graphicData>
        </a:graphic>
      </p:graphicFrame>
      <p:graphicFrame>
        <p:nvGraphicFramePr>
          <p:cNvPr id="11" name="Table 5"/>
          <p:cNvGraphicFramePr>
            <a:graphicFrameLocks noGrp="1"/>
          </p:cNvGraphicFramePr>
          <p:nvPr>
            <p:extLst/>
          </p:nvPr>
        </p:nvGraphicFramePr>
        <p:xfrm>
          <a:off x="5595560" y="2937619"/>
          <a:ext cx="6236101" cy="654009"/>
        </p:xfrm>
        <a:graphic>
          <a:graphicData uri="http://schemas.openxmlformats.org/drawingml/2006/table">
            <a:tbl>
              <a:tblPr firstRow="1" bandRow="1">
                <a:tableStyleId>{2D5ABB26-0587-4C30-8999-92F81FD0307C}</a:tableStyleId>
              </a:tblPr>
              <a:tblGrid>
                <a:gridCol w="577046">
                  <a:extLst>
                    <a:ext uri="{9D8B030D-6E8A-4147-A177-3AD203B41FA5}">
                      <a16:colId xmlns:a16="http://schemas.microsoft.com/office/drawing/2014/main" val="20000"/>
                    </a:ext>
                  </a:extLst>
                </a:gridCol>
                <a:gridCol w="878935">
                  <a:extLst>
                    <a:ext uri="{9D8B030D-6E8A-4147-A177-3AD203B41FA5}">
                      <a16:colId xmlns:a16="http://schemas.microsoft.com/office/drawing/2014/main" val="20001"/>
                    </a:ext>
                  </a:extLst>
                </a:gridCol>
                <a:gridCol w="1431641">
                  <a:extLst>
                    <a:ext uri="{9D8B030D-6E8A-4147-A177-3AD203B41FA5}">
                      <a16:colId xmlns:a16="http://schemas.microsoft.com/office/drawing/2014/main" val="20002"/>
                    </a:ext>
                  </a:extLst>
                </a:gridCol>
                <a:gridCol w="1081876">
                  <a:extLst>
                    <a:ext uri="{9D8B030D-6E8A-4147-A177-3AD203B41FA5}">
                      <a16:colId xmlns:a16="http://schemas.microsoft.com/office/drawing/2014/main" val="20003"/>
                    </a:ext>
                  </a:extLst>
                </a:gridCol>
                <a:gridCol w="1165097">
                  <a:extLst>
                    <a:ext uri="{9D8B030D-6E8A-4147-A177-3AD203B41FA5}">
                      <a16:colId xmlns:a16="http://schemas.microsoft.com/office/drawing/2014/main" val="20004"/>
                    </a:ext>
                  </a:extLst>
                </a:gridCol>
                <a:gridCol w="1101506">
                  <a:extLst>
                    <a:ext uri="{9D8B030D-6E8A-4147-A177-3AD203B41FA5}">
                      <a16:colId xmlns:a16="http://schemas.microsoft.com/office/drawing/2014/main" val="20005"/>
                    </a:ext>
                  </a:extLst>
                </a:gridCol>
              </a:tblGrid>
              <a:tr h="324530">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PK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RK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Name</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Status</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err="1">
                          <a:solidFill>
                            <a:schemeClr val="bg1"/>
                          </a:solidFill>
                          <a:latin typeface="Segoe UI Semibold" panose="020B0702040204020203" pitchFamily="34" charset="0"/>
                          <a:cs typeface="Segoe UI Semibold" panose="020B0702040204020203" pitchFamily="34" charset="0"/>
                        </a:rPr>
                        <a:t>WebSite</a:t>
                      </a:r>
                      <a:endParaRPr lang="en-US" sz="1600" b="0" i="0" dirty="0">
                        <a:solidFill>
                          <a:schemeClr val="bg1"/>
                        </a:solidFill>
                        <a:latin typeface="Segoe UI Semibold" panose="020B0702040204020203" pitchFamily="34" charset="0"/>
                        <a:cs typeface="Segoe UI Semibold" panose="020B0702040204020203" pitchFamily="34" charset="0"/>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Email</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29037">
                <a:tc>
                  <a:txBody>
                    <a:bodyPr/>
                    <a:lstStyle/>
                    <a:p>
                      <a:r>
                        <a:rPr lang="en-US" sz="1600" dirty="0">
                          <a:solidFill>
                            <a:schemeClr val="bg1"/>
                          </a:solidFill>
                        </a:rPr>
                        <a:t>A</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dirty="0" err="1">
                          <a:solidFill>
                            <a:schemeClr val="bg1"/>
                          </a:solidFill>
                        </a:rPr>
                        <a:t>AlexP</a:t>
                      </a:r>
                      <a:endParaRPr lang="en-US" sz="1600" dirty="0">
                        <a:solidFill>
                          <a:schemeClr val="bg1"/>
                        </a:solidFill>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i="1" dirty="0">
                          <a:solidFill>
                            <a:schemeClr val="bg1"/>
                          </a:solidFill>
                        </a:rPr>
                        <a:t>Alex Pen</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i="1" dirty="0">
                          <a:solidFill>
                            <a:schemeClr val="bg1"/>
                          </a:solidFill>
                        </a:rPr>
                        <a:t>Busy</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i="1" dirty="0">
                          <a:solidFill>
                            <a:schemeClr val="bg1"/>
                          </a:solidFill>
                        </a:rPr>
                        <a:t>http://...</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i="1" dirty="0" err="1">
                          <a:solidFill>
                            <a:schemeClr val="bg1"/>
                          </a:solidFill>
                        </a:rPr>
                        <a:t>alexp</a:t>
                      </a:r>
                      <a:r>
                        <a:rPr lang="en-US" sz="1600" i="1" dirty="0">
                          <a:solidFill>
                            <a:schemeClr val="bg1"/>
                          </a:solidFill>
                        </a:rPr>
                        <a:t>@...</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1"/>
                  </a:ext>
                </a:extLst>
              </a:tr>
            </a:tbl>
          </a:graphicData>
        </a:graphic>
      </p:graphicFrame>
      <p:graphicFrame>
        <p:nvGraphicFramePr>
          <p:cNvPr id="12" name="Table 7"/>
          <p:cNvGraphicFramePr>
            <a:graphicFrameLocks noGrp="1"/>
          </p:cNvGraphicFramePr>
          <p:nvPr>
            <p:extLst/>
          </p:nvPr>
        </p:nvGraphicFramePr>
        <p:xfrm>
          <a:off x="5595560" y="3779714"/>
          <a:ext cx="3956333" cy="654009"/>
        </p:xfrm>
        <a:graphic>
          <a:graphicData uri="http://schemas.openxmlformats.org/drawingml/2006/table">
            <a:tbl>
              <a:tblPr firstRow="1" bandRow="1">
                <a:tableStyleId>{2D5ABB26-0587-4C30-8999-92F81FD0307C}</a:tableStyleId>
              </a:tblPr>
              <a:tblGrid>
                <a:gridCol w="577045">
                  <a:extLst>
                    <a:ext uri="{9D8B030D-6E8A-4147-A177-3AD203B41FA5}">
                      <a16:colId xmlns:a16="http://schemas.microsoft.com/office/drawing/2014/main" val="20000"/>
                    </a:ext>
                  </a:extLst>
                </a:gridCol>
                <a:gridCol w="890932">
                  <a:extLst>
                    <a:ext uri="{9D8B030D-6E8A-4147-A177-3AD203B41FA5}">
                      <a16:colId xmlns:a16="http://schemas.microsoft.com/office/drawing/2014/main" val="20001"/>
                    </a:ext>
                  </a:extLst>
                </a:gridCol>
                <a:gridCol w="1410069">
                  <a:extLst>
                    <a:ext uri="{9D8B030D-6E8A-4147-A177-3AD203B41FA5}">
                      <a16:colId xmlns:a16="http://schemas.microsoft.com/office/drawing/2014/main" val="20002"/>
                    </a:ext>
                  </a:extLst>
                </a:gridCol>
                <a:gridCol w="1078287">
                  <a:extLst>
                    <a:ext uri="{9D8B030D-6E8A-4147-A177-3AD203B41FA5}">
                      <a16:colId xmlns:a16="http://schemas.microsoft.com/office/drawing/2014/main" val="20003"/>
                    </a:ext>
                  </a:extLst>
                </a:gridCol>
              </a:tblGrid>
              <a:tr h="324530">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PK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RK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Name</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Status</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29037">
                <a:tc>
                  <a:txBody>
                    <a:bodyPr/>
                    <a:lstStyle/>
                    <a:p>
                      <a:r>
                        <a:rPr lang="en-US" sz="1600" dirty="0">
                          <a:solidFill>
                            <a:schemeClr val="bg1"/>
                          </a:solidFill>
                        </a:rPr>
                        <a:t>B</a:t>
                      </a:r>
                      <a:endParaRPr lang="en-US" sz="160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dirty="0" err="1">
                          <a:solidFill>
                            <a:schemeClr val="bg1"/>
                          </a:solidFill>
                        </a:rPr>
                        <a:t>BobS</a:t>
                      </a:r>
                      <a:endParaRPr lang="en-US" sz="1600"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i="1" dirty="0">
                          <a:solidFill>
                            <a:schemeClr val="bg1"/>
                          </a:solidFill>
                        </a:rPr>
                        <a:t>Bob</a:t>
                      </a:r>
                      <a:r>
                        <a:rPr lang="en-US" sz="1600" i="1" baseline="0" dirty="0">
                          <a:solidFill>
                            <a:schemeClr val="bg1"/>
                          </a:solidFill>
                        </a:rPr>
                        <a:t> Stevens</a:t>
                      </a:r>
                      <a:endParaRPr lang="en-US" sz="1600" i="1"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i="1" dirty="0">
                          <a:solidFill>
                            <a:schemeClr val="bg1"/>
                          </a:solidFill>
                        </a:rPr>
                        <a:t>Offline</a:t>
                      </a:r>
                      <a:endParaRPr lang="en-US" sz="1600" i="1" dirty="0">
                        <a:solidFill>
                          <a:schemeClr val="bg1"/>
                        </a:solidFill>
                        <a:latin typeface="+mj-lt"/>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1"/>
                  </a:ext>
                </a:extLst>
              </a:tr>
            </a:tbl>
          </a:graphicData>
        </a:graphic>
      </p:graphicFrame>
      <p:graphicFrame>
        <p:nvGraphicFramePr>
          <p:cNvPr id="13" name="Table 9"/>
          <p:cNvGraphicFramePr>
            <a:graphicFrameLocks noGrp="1"/>
          </p:cNvGraphicFramePr>
          <p:nvPr>
            <p:extLst/>
          </p:nvPr>
        </p:nvGraphicFramePr>
        <p:xfrm>
          <a:off x="5595560" y="4624528"/>
          <a:ext cx="6215691" cy="654009"/>
        </p:xfrm>
        <a:graphic>
          <a:graphicData uri="http://schemas.openxmlformats.org/drawingml/2006/table">
            <a:tbl>
              <a:tblPr firstRow="1" bandRow="1">
                <a:tableStyleId>{2D5ABB26-0587-4C30-8999-92F81FD0307C}</a:tableStyleId>
              </a:tblPr>
              <a:tblGrid>
                <a:gridCol w="577047">
                  <a:extLst>
                    <a:ext uri="{9D8B030D-6E8A-4147-A177-3AD203B41FA5}">
                      <a16:colId xmlns:a16="http://schemas.microsoft.com/office/drawing/2014/main" val="20000"/>
                    </a:ext>
                  </a:extLst>
                </a:gridCol>
                <a:gridCol w="890994">
                  <a:extLst>
                    <a:ext uri="{9D8B030D-6E8A-4147-A177-3AD203B41FA5}">
                      <a16:colId xmlns:a16="http://schemas.microsoft.com/office/drawing/2014/main" val="20001"/>
                    </a:ext>
                  </a:extLst>
                </a:gridCol>
                <a:gridCol w="1410131">
                  <a:extLst>
                    <a:ext uri="{9D8B030D-6E8A-4147-A177-3AD203B41FA5}">
                      <a16:colId xmlns:a16="http://schemas.microsoft.com/office/drawing/2014/main" val="20002"/>
                    </a:ext>
                  </a:extLst>
                </a:gridCol>
                <a:gridCol w="1078335">
                  <a:extLst>
                    <a:ext uri="{9D8B030D-6E8A-4147-A177-3AD203B41FA5}">
                      <a16:colId xmlns:a16="http://schemas.microsoft.com/office/drawing/2014/main" val="20003"/>
                    </a:ext>
                  </a:extLst>
                </a:gridCol>
                <a:gridCol w="1161283">
                  <a:extLst>
                    <a:ext uri="{9D8B030D-6E8A-4147-A177-3AD203B41FA5}">
                      <a16:colId xmlns:a16="http://schemas.microsoft.com/office/drawing/2014/main" val="20004"/>
                    </a:ext>
                  </a:extLst>
                </a:gridCol>
                <a:gridCol w="1097901">
                  <a:extLst>
                    <a:ext uri="{9D8B030D-6E8A-4147-A177-3AD203B41FA5}">
                      <a16:colId xmlns:a16="http://schemas.microsoft.com/office/drawing/2014/main" val="20005"/>
                    </a:ext>
                  </a:extLst>
                </a:gridCol>
              </a:tblGrid>
              <a:tr h="324530">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PK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RK</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Name</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Status</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Photo</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Email</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0"/>
                  </a:ext>
                </a:extLst>
              </a:tr>
              <a:tr h="329037">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B</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3"/>
                    </a:solidFill>
                  </a:tcPr>
                </a:tc>
                <a:tc>
                  <a:txBody>
                    <a:bodyPr/>
                    <a:lstStyle/>
                    <a:p>
                      <a:r>
                        <a:rPr lang="en-US" sz="1600" b="0" i="0" dirty="0" err="1">
                          <a:solidFill>
                            <a:schemeClr val="bg1"/>
                          </a:solidFill>
                          <a:latin typeface="Segoe UI Semibold" panose="020B0702040204020203" pitchFamily="34" charset="0"/>
                          <a:cs typeface="Segoe UI Semibold" panose="020B0702040204020203" pitchFamily="34" charset="0"/>
                        </a:rPr>
                        <a:t>BillP</a:t>
                      </a:r>
                      <a:endParaRPr lang="en-US" sz="1600" b="0" i="0" dirty="0">
                        <a:solidFill>
                          <a:schemeClr val="bg1"/>
                        </a:solidFill>
                        <a:latin typeface="Segoe UI Semibold" panose="020B0702040204020203" pitchFamily="34" charset="0"/>
                        <a:cs typeface="Segoe UI Semibold" panose="020B0702040204020203" pitchFamily="34" charset="0"/>
                      </a:endParaRP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bg2"/>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Bill Peters</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Available</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a:solidFill>
                            <a:schemeClr val="bg1"/>
                          </a:solidFill>
                          <a:latin typeface="Segoe UI Semibold" panose="020B0702040204020203" pitchFamily="34" charset="0"/>
                          <a:cs typeface="Segoe UI Semibold" panose="020B0702040204020203" pitchFamily="34" charset="0"/>
                        </a:rPr>
                        <a:t>http://...</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tc>
                  <a:txBody>
                    <a:bodyPr/>
                    <a:lstStyle/>
                    <a:p>
                      <a:r>
                        <a:rPr lang="en-US" sz="1600" b="0" i="0" dirty="0" err="1">
                          <a:solidFill>
                            <a:schemeClr val="bg1"/>
                          </a:solidFill>
                          <a:latin typeface="Segoe UI Semibold" panose="020B0702040204020203" pitchFamily="34" charset="0"/>
                          <a:cs typeface="Segoe UI Semibold" panose="020B0702040204020203" pitchFamily="34" charset="0"/>
                        </a:rPr>
                        <a:t>alexp@f</a:t>
                      </a:r>
                      <a:r>
                        <a:rPr lang="en-US" sz="1600" b="0" i="0" dirty="0">
                          <a:solidFill>
                            <a:schemeClr val="bg1"/>
                          </a:solidFill>
                          <a:latin typeface="Segoe UI Semibold" panose="020B0702040204020203" pitchFamily="34" charset="0"/>
                          <a:cs typeface="Segoe UI Semibold" panose="020B0702040204020203" pitchFamily="34" charset="0"/>
                        </a:rPr>
                        <a:t>...</a:t>
                      </a:r>
                    </a:p>
                  </a:txBody>
                  <a:tcPr marL="81132" marR="81132" marT="40566" marB="40566">
                    <a:lnL w="12700" cap="flat" cmpd="sng" algn="ctr">
                      <a:solidFill>
                        <a:schemeClr val="tx2">
                          <a:lumMod val="75000"/>
                        </a:schemeClr>
                      </a:solidFill>
                      <a:prstDash val="solid"/>
                      <a:round/>
                      <a:headEnd type="none" w="med" len="med"/>
                      <a:tailEnd type="none" w="med" len="med"/>
                    </a:lnL>
                    <a:lnR w="12700" cap="flat" cmpd="sng" algn="ctr">
                      <a:solidFill>
                        <a:schemeClr val="tx2">
                          <a:lumMod val="75000"/>
                        </a:schemeClr>
                      </a:solidFill>
                      <a:prstDash val="solid"/>
                      <a:round/>
                      <a:headEnd type="none" w="med" len="med"/>
                      <a:tailEnd type="none" w="med" len="med"/>
                    </a:lnR>
                    <a:lnT w="12700" cap="flat" cmpd="sng" algn="ctr">
                      <a:solidFill>
                        <a:schemeClr val="tx2">
                          <a:lumMod val="75000"/>
                        </a:schemeClr>
                      </a:solidFill>
                      <a:prstDash val="solid"/>
                      <a:round/>
                      <a:headEnd type="none" w="med" len="med"/>
                      <a:tailEnd type="none" w="med" len="med"/>
                    </a:lnT>
                    <a:lnB w="12700" cap="flat" cmpd="sng" algn="ctr">
                      <a:solidFill>
                        <a:schemeClr val="tx2">
                          <a:lumMod val="75000"/>
                        </a:schemeClr>
                      </a:solidFill>
                      <a:prstDash val="solid"/>
                      <a:round/>
                      <a:headEnd type="none" w="med" len="med"/>
                      <a:tailEnd type="none" w="med" len="med"/>
                    </a:lnB>
                    <a:solidFill>
                      <a:schemeClr val="accent4"/>
                    </a:solidFill>
                  </a:tcPr>
                </a:tc>
                <a:extLst>
                  <a:ext uri="{0D108BD9-81ED-4DB2-BD59-A6C34878D82A}">
                    <a16:rowId xmlns:a16="http://schemas.microsoft.com/office/drawing/2014/main" val="10001"/>
                  </a:ext>
                </a:extLst>
              </a:tr>
            </a:tbl>
          </a:graphicData>
        </a:graphic>
      </p:graphicFrame>
      <p:sp>
        <p:nvSpPr>
          <p:cNvPr id="14" name="Rectangle 13"/>
          <p:cNvSpPr/>
          <p:nvPr/>
        </p:nvSpPr>
        <p:spPr bwMode="auto">
          <a:xfrm>
            <a:off x="5595560" y="1695652"/>
            <a:ext cx="1896299" cy="345226"/>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dirty="0">
                <a:gradFill>
                  <a:gsLst>
                    <a:gs pos="16814">
                      <a:srgbClr val="FFFFFF"/>
                    </a:gs>
                    <a:gs pos="46000">
                      <a:srgbClr val="FFFFFF"/>
                    </a:gs>
                  </a:gsLst>
                  <a:lin ang="5400000" scaled="0"/>
                </a:gradFill>
              </a:rPr>
              <a:t>Table: </a:t>
            </a:r>
            <a:r>
              <a:rPr lang="en-US" dirty="0" err="1">
                <a:gradFill>
                  <a:gsLst>
                    <a:gs pos="16814">
                      <a:srgbClr val="FFFFFF"/>
                    </a:gs>
                    <a:gs pos="46000">
                      <a:srgbClr val="FFFFFF"/>
                    </a:gs>
                  </a:gsLst>
                  <a:lin ang="5400000" scaled="0"/>
                </a:gradFill>
              </a:rPr>
              <a:t>UserStatus</a:t>
            </a:r>
            <a:endParaRPr lang="en-US"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2645999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Table decisions</a:t>
            </a:r>
            <a:endParaRPr lang="en-US" dirty="0"/>
          </a:p>
        </p:txBody>
      </p:sp>
      <p:sp>
        <p:nvSpPr>
          <p:cNvPr id="8" name="Freeform: Shape 7"/>
          <p:cNvSpPr/>
          <p:nvPr/>
        </p:nvSpPr>
        <p:spPr>
          <a:xfrm>
            <a:off x="4416051" y="1112873"/>
            <a:ext cx="5166358" cy="1658379"/>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Every entity stored in a table must </a:t>
            </a:r>
            <a:br>
              <a:rPr lang="en-US" dirty="0"/>
            </a:br>
            <a:r>
              <a:rPr lang="en-US" dirty="0"/>
              <a:t>have a unique combination of </a:t>
            </a:r>
            <a:r>
              <a:rPr lang="en-US" dirty="0" err="1"/>
              <a:t>PartitionKey</a:t>
            </a:r>
            <a:r>
              <a:rPr lang="en-US" dirty="0"/>
              <a:t> and </a:t>
            </a:r>
            <a:r>
              <a:rPr lang="en-US" dirty="0" err="1"/>
              <a:t>RowKey</a:t>
            </a:r>
            <a:endParaRPr lang="en-US" dirty="0"/>
          </a:p>
        </p:txBody>
      </p:sp>
      <p:sp>
        <p:nvSpPr>
          <p:cNvPr id="9" name="Freeform: Shape 8"/>
          <p:cNvSpPr/>
          <p:nvPr/>
        </p:nvSpPr>
        <p:spPr>
          <a:xfrm>
            <a:off x="1320269" y="1301760"/>
            <a:ext cx="3221976" cy="127840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2934655"/>
            <a:ext cx="5619773" cy="1781830"/>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Understand how applications should be authenticated when accessing a storage account resource. Know when to use keys or SAS</a:t>
            </a:r>
          </a:p>
        </p:txBody>
      </p:sp>
      <p:sp>
        <p:nvSpPr>
          <p:cNvPr id="11" name="Freeform: Shape 10"/>
          <p:cNvSpPr/>
          <p:nvPr/>
        </p:nvSpPr>
        <p:spPr>
          <a:xfrm>
            <a:off x="1328722" y="3153340"/>
            <a:ext cx="3213523" cy="1348934"/>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79889"/>
            <a:ext cx="5305583" cy="1644061"/>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Review the </a:t>
            </a:r>
            <a:r>
              <a:rPr lang="en-US" dirty="0">
                <a:hlinkClick r:id="rId3"/>
              </a:rPr>
              <a:t>Design Guide</a:t>
            </a:r>
            <a:r>
              <a:rPr lang="en-US" dirty="0"/>
              <a:t> to </a:t>
            </a:r>
            <a:br>
              <a:rPr lang="en-US" dirty="0"/>
            </a:br>
            <a:r>
              <a:rPr lang="en-US" dirty="0"/>
              <a:t>understand how to design for </a:t>
            </a:r>
            <a:br>
              <a:rPr lang="en-US" dirty="0"/>
            </a:br>
            <a:r>
              <a:rPr lang="en-US" dirty="0"/>
              <a:t>both read and write efficiency</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32539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187600"/>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73292485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1181862"/>
          </a:xfrm>
        </p:spPr>
        <p:txBody>
          <a:bodyPr/>
          <a:lstStyle/>
          <a:p>
            <a:pPr marL="0" indent="0">
              <a:buNone/>
            </a:pPr>
            <a:r>
              <a:rPr lang="en-US" dirty="0"/>
              <a:t>A highly scalable, globally available mobile application development platform</a:t>
            </a:r>
          </a:p>
        </p:txBody>
      </p:sp>
      <p:sp>
        <p:nvSpPr>
          <p:cNvPr id="2" name="Title 1"/>
          <p:cNvSpPr>
            <a:spLocks noGrp="1"/>
          </p:cNvSpPr>
          <p:nvPr>
            <p:ph type="title"/>
          </p:nvPr>
        </p:nvSpPr>
        <p:spPr/>
        <p:txBody>
          <a:bodyPr/>
          <a:lstStyle/>
          <a:p>
            <a:r>
              <a:rPr lang="en-US" dirty="0"/>
              <a:t>Mobile Apps</a:t>
            </a:r>
          </a:p>
        </p:txBody>
      </p:sp>
      <p:pic>
        <p:nvPicPr>
          <p:cNvPr id="4" name="Picture 3"/>
          <p:cNvPicPr>
            <a:picLocks noChangeAspect="1"/>
          </p:cNvPicPr>
          <p:nvPr/>
        </p:nvPicPr>
        <p:blipFill>
          <a:blip r:embed="rId3"/>
          <a:stretch>
            <a:fillRect/>
          </a:stretch>
        </p:blipFill>
        <p:spPr>
          <a:xfrm>
            <a:off x="2178844" y="2394713"/>
            <a:ext cx="7620000" cy="3999638"/>
          </a:xfrm>
          <a:prstGeom prst="rect">
            <a:avLst/>
          </a:prstGeom>
        </p:spPr>
      </p:pic>
    </p:spTree>
    <p:extLst>
      <p:ext uri="{BB962C8B-B14F-4D97-AF65-F5344CB8AC3E}">
        <p14:creationId xmlns:p14="http://schemas.microsoft.com/office/powerpoint/2010/main" val="3807495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technologies</a:t>
            </a:r>
          </a:p>
        </p:txBody>
      </p:sp>
      <p:sp>
        <p:nvSpPr>
          <p:cNvPr id="4" name="Rectangle 3"/>
          <p:cNvSpPr/>
          <p:nvPr/>
        </p:nvSpPr>
        <p:spPr bwMode="auto">
          <a:xfrm>
            <a:off x="2255550" y="1668695"/>
            <a:ext cx="9295213" cy="4723797"/>
          </a:xfrm>
          <a:prstGeom prst="rect">
            <a:avLst/>
          </a:prstGeom>
          <a:solidFill>
            <a:schemeClr val="accent5"/>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0" tIns="46631" rIns="0" bIns="46631" numCol="1" rtlCol="0" anchor="ctr" anchorCtr="0" compatLnSpc="1">
            <a:prstTxWarp prst="textNoShape">
              <a:avLst/>
            </a:prstTxWarp>
          </a:bodyPr>
          <a:lstStyle/>
          <a:p>
            <a:pPr algn="ctr" defTabSz="932305" fontAlgn="base">
              <a:spcBef>
                <a:spcPct val="0"/>
              </a:spcBef>
              <a:spcAft>
                <a:spcPct val="0"/>
              </a:spcAft>
            </a:pPr>
            <a:endParaRPr lang="en-US" sz="2000" dirty="0">
              <a:solidFill>
                <a:schemeClr val="tx1"/>
              </a:solidFill>
            </a:endParaRPr>
          </a:p>
        </p:txBody>
      </p:sp>
      <p:sp>
        <p:nvSpPr>
          <p:cNvPr id="5" name="TextBox 4"/>
          <p:cNvSpPr txBox="1"/>
          <p:nvPr/>
        </p:nvSpPr>
        <p:spPr>
          <a:xfrm>
            <a:off x="2587938" y="1244187"/>
            <a:ext cx="3684603" cy="410173"/>
          </a:xfrm>
          <a:prstGeom prst="rect">
            <a:avLst/>
          </a:prstGeom>
          <a:noFill/>
        </p:spPr>
        <p:txBody>
          <a:bodyPr wrap="none" rtlCol="0">
            <a:noAutofit/>
          </a:bodyPr>
          <a:lstStyle/>
          <a:p>
            <a:pPr algn="ctr">
              <a:buClr>
                <a:srgbClr val="FFFFFF"/>
              </a:buClr>
            </a:pPr>
            <a:r>
              <a:rPr lang="en-US" b="1" dirty="0">
                <a:latin typeface="Segoe UI Light"/>
              </a:rPr>
              <a:t>Operational Data</a:t>
            </a:r>
          </a:p>
        </p:txBody>
      </p:sp>
      <p:sp>
        <p:nvSpPr>
          <p:cNvPr id="6" name="TextBox 5"/>
          <p:cNvSpPr txBox="1"/>
          <p:nvPr/>
        </p:nvSpPr>
        <p:spPr>
          <a:xfrm>
            <a:off x="7131727" y="1235832"/>
            <a:ext cx="3688815" cy="410173"/>
          </a:xfrm>
          <a:prstGeom prst="rect">
            <a:avLst/>
          </a:prstGeom>
          <a:noFill/>
        </p:spPr>
        <p:txBody>
          <a:bodyPr wrap="none" rtlCol="0">
            <a:noAutofit/>
          </a:bodyPr>
          <a:lstStyle/>
          <a:p>
            <a:pPr algn="ctr">
              <a:buClr>
                <a:srgbClr val="FFFFFF"/>
              </a:buClr>
            </a:pPr>
            <a:r>
              <a:rPr lang="en-US" b="1" dirty="0">
                <a:latin typeface="Segoe UI Light"/>
              </a:rPr>
              <a:t>Analytical Data</a:t>
            </a:r>
          </a:p>
        </p:txBody>
      </p:sp>
      <p:sp>
        <p:nvSpPr>
          <p:cNvPr id="7" name="TextBox 6"/>
          <p:cNvSpPr txBox="1"/>
          <p:nvPr/>
        </p:nvSpPr>
        <p:spPr>
          <a:xfrm>
            <a:off x="807936" y="2744511"/>
            <a:ext cx="1354885" cy="421522"/>
          </a:xfrm>
          <a:prstGeom prst="rect">
            <a:avLst/>
          </a:prstGeom>
          <a:noFill/>
        </p:spPr>
        <p:txBody>
          <a:bodyPr wrap="none" rtlCol="0">
            <a:noAutofit/>
          </a:bodyPr>
          <a:lstStyle/>
          <a:p>
            <a:pPr algn="ctr">
              <a:buClr>
                <a:srgbClr val="FFFFFF"/>
              </a:buClr>
            </a:pPr>
            <a:r>
              <a:rPr lang="en-US" b="1" dirty="0">
                <a:latin typeface="Segoe UI Light"/>
              </a:rPr>
              <a:t>NoSQL</a:t>
            </a:r>
          </a:p>
          <a:p>
            <a:pPr algn="ctr">
              <a:buClr>
                <a:srgbClr val="FFFFFF"/>
              </a:buClr>
            </a:pPr>
            <a:r>
              <a:rPr lang="en-US" b="1" dirty="0">
                <a:latin typeface="Segoe UI Light"/>
              </a:rPr>
              <a:t>Technologies</a:t>
            </a:r>
          </a:p>
        </p:txBody>
      </p:sp>
      <p:sp>
        <p:nvSpPr>
          <p:cNvPr id="8" name="TextBox 7"/>
          <p:cNvSpPr txBox="1"/>
          <p:nvPr/>
        </p:nvSpPr>
        <p:spPr>
          <a:xfrm>
            <a:off x="757107" y="4882014"/>
            <a:ext cx="1354885" cy="916663"/>
          </a:xfrm>
          <a:prstGeom prst="rect">
            <a:avLst/>
          </a:prstGeom>
          <a:noFill/>
        </p:spPr>
        <p:txBody>
          <a:bodyPr wrap="none" rtlCol="0">
            <a:noAutofit/>
          </a:bodyPr>
          <a:lstStyle/>
          <a:p>
            <a:pPr algn="ctr">
              <a:buClr>
                <a:srgbClr val="FFFFFF"/>
              </a:buClr>
            </a:pPr>
            <a:r>
              <a:rPr lang="en-US" b="1" dirty="0">
                <a:latin typeface="Segoe UI Light"/>
              </a:rPr>
              <a:t>SQL</a:t>
            </a:r>
          </a:p>
          <a:p>
            <a:pPr algn="ctr">
              <a:buClr>
                <a:srgbClr val="FFFFFF"/>
              </a:buClr>
            </a:pPr>
            <a:r>
              <a:rPr lang="en-US" b="1" dirty="0">
                <a:latin typeface="Segoe UI Light"/>
              </a:rPr>
              <a:t>Technologies</a:t>
            </a:r>
          </a:p>
        </p:txBody>
      </p:sp>
      <p:graphicFrame>
        <p:nvGraphicFramePr>
          <p:cNvPr id="9" name="Table 8"/>
          <p:cNvGraphicFramePr>
            <a:graphicFrameLocks noGrp="1"/>
          </p:cNvGraphicFramePr>
          <p:nvPr>
            <p:extLst/>
          </p:nvPr>
        </p:nvGraphicFramePr>
        <p:xfrm>
          <a:off x="4731735" y="3649643"/>
          <a:ext cx="2057137" cy="822936"/>
        </p:xfrm>
        <a:graphic>
          <a:graphicData uri="http://schemas.openxmlformats.org/drawingml/2006/table">
            <a:tbl>
              <a:tblPr firstRow="1" bandRow="1">
                <a:tableStyleId>{2D5ABB26-0587-4C30-8999-92F81FD0307C}</a:tableStyleId>
              </a:tblPr>
              <a:tblGrid>
                <a:gridCol w="2057137">
                  <a:extLst>
                    <a:ext uri="{9D8B030D-6E8A-4147-A177-3AD203B41FA5}">
                      <a16:colId xmlns:a16="http://schemas.microsoft.com/office/drawing/2014/main" val="20000"/>
                    </a:ext>
                  </a:extLst>
                </a:gridCol>
              </a:tblGrid>
              <a:tr h="304788">
                <a:tc>
                  <a:txBody>
                    <a:bodyPr/>
                    <a:lstStyle/>
                    <a:p>
                      <a:pPr algn="ctr"/>
                      <a:r>
                        <a:rPr lang="en-US" sz="1400" b="0" i="0" dirty="0">
                          <a:solidFill>
                            <a:schemeClr val="bg1"/>
                          </a:solidFill>
                          <a:latin typeface="Segoe UI Semibold" panose="020B0702040204020203" pitchFamily="34" charset="0"/>
                          <a:cs typeface="Segoe UI Semibold" panose="020B0702040204020203" pitchFamily="34" charset="0"/>
                        </a:rPr>
                        <a:t>Column Family</a:t>
                      </a:r>
                      <a:r>
                        <a:rPr lang="en-US" sz="1400" b="0" i="0" baseline="0" dirty="0">
                          <a:solidFill>
                            <a:schemeClr val="bg1"/>
                          </a:solidFill>
                          <a:latin typeface="Segoe UI Semibold" panose="020B0702040204020203" pitchFamily="34" charset="0"/>
                          <a:cs typeface="Segoe UI Semibold" panose="020B0702040204020203" pitchFamily="34" charset="0"/>
                        </a:rPr>
                        <a:t> Store</a:t>
                      </a:r>
                      <a:endParaRPr lang="en-US" sz="1400" b="0" i="0" dirty="0">
                        <a:solidFill>
                          <a:schemeClr val="bg1"/>
                        </a:solidFill>
                        <a:latin typeface="Segoe UI Semibold" panose="020B0702040204020203" pitchFamily="34" charset="0"/>
                        <a:cs typeface="Segoe UI Semibold" panose="020B0702040204020203" pitchFamily="34" charset="0"/>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518148">
                <a:tc>
                  <a:txBody>
                    <a:bodyPr/>
                    <a:lstStyle/>
                    <a:p>
                      <a:pPr algn="ctr"/>
                      <a:r>
                        <a:rPr lang="en-US" sz="1400" b="1" dirty="0">
                          <a:solidFill>
                            <a:srgbClr val="FFFF00"/>
                          </a:solidFill>
                          <a:latin typeface="+mj-lt"/>
                        </a:rPr>
                        <a:t>Azure </a:t>
                      </a:r>
                      <a:r>
                        <a:rPr lang="en-US" sz="1400" b="1" dirty="0" err="1">
                          <a:solidFill>
                            <a:srgbClr val="FFFF00"/>
                          </a:solidFill>
                          <a:latin typeface="+mj-lt"/>
                        </a:rPr>
                        <a:t>Hbase</a:t>
                      </a:r>
                      <a:endParaRPr lang="en-US" sz="1400" b="1" dirty="0">
                        <a:solidFill>
                          <a:srgbClr val="FFFF00"/>
                        </a:solidFill>
                        <a:latin typeface="+mj-lt"/>
                      </a:endParaRPr>
                    </a:p>
                    <a:p>
                      <a:pPr algn="ctr"/>
                      <a:r>
                        <a:rPr lang="en-US" sz="1400" i="1" dirty="0">
                          <a:solidFill>
                            <a:srgbClr val="FFFFFF"/>
                          </a:solidFill>
                          <a:latin typeface="+mj-lt"/>
                        </a:rPr>
                        <a:t>Cassandra</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bl>
          </a:graphicData>
        </a:graphic>
      </p:graphicFrame>
      <p:graphicFrame>
        <p:nvGraphicFramePr>
          <p:cNvPr id="10" name="Table 9"/>
          <p:cNvGraphicFramePr>
            <a:graphicFrameLocks noGrp="1"/>
          </p:cNvGraphicFramePr>
          <p:nvPr>
            <p:extLst/>
          </p:nvPr>
        </p:nvGraphicFramePr>
        <p:xfrm>
          <a:off x="8122201" y="2595678"/>
          <a:ext cx="1975774" cy="888941"/>
        </p:xfrm>
        <a:graphic>
          <a:graphicData uri="http://schemas.openxmlformats.org/drawingml/2006/table">
            <a:tbl>
              <a:tblPr firstRow="1" bandRow="1">
                <a:tableStyleId>{2D5ABB26-0587-4C30-8999-92F81FD0307C}</a:tableStyleId>
              </a:tblPr>
              <a:tblGrid>
                <a:gridCol w="1975774">
                  <a:extLst>
                    <a:ext uri="{9D8B030D-6E8A-4147-A177-3AD203B41FA5}">
                      <a16:colId xmlns:a16="http://schemas.microsoft.com/office/drawing/2014/main" val="20000"/>
                    </a:ext>
                  </a:extLst>
                </a:gridCol>
              </a:tblGrid>
              <a:tr h="370793">
                <a:tc>
                  <a:txBody>
                    <a:bodyPr/>
                    <a:lstStyle/>
                    <a:p>
                      <a:pPr marL="0" algn="ctr" defTabSz="932594"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Big Data Analytics</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518148">
                <a:tc>
                  <a:txBody>
                    <a:bodyPr/>
                    <a:lstStyle/>
                    <a:p>
                      <a:pPr algn="ctr"/>
                      <a:r>
                        <a:rPr lang="en-US" sz="1400" b="1" dirty="0">
                          <a:solidFill>
                            <a:srgbClr val="FFFF00"/>
                          </a:solidFill>
                          <a:latin typeface="+mj-lt"/>
                        </a:rPr>
                        <a:t>Azure </a:t>
                      </a:r>
                      <a:r>
                        <a:rPr lang="en-US" sz="1400" b="1" dirty="0" err="1">
                          <a:solidFill>
                            <a:srgbClr val="FFFF00"/>
                          </a:solidFill>
                          <a:latin typeface="+mj-lt"/>
                        </a:rPr>
                        <a:t>HDInsight</a:t>
                      </a:r>
                      <a:endParaRPr lang="en-US" sz="1400" b="1" dirty="0">
                        <a:solidFill>
                          <a:srgbClr val="FFFF00"/>
                        </a:solidFill>
                        <a:latin typeface="+mj-lt"/>
                      </a:endParaRPr>
                    </a:p>
                    <a:p>
                      <a:pPr algn="ctr"/>
                      <a:r>
                        <a:rPr lang="en-US" sz="1400" i="1" dirty="0">
                          <a:solidFill>
                            <a:srgbClr val="FFFFFF"/>
                          </a:solidFill>
                          <a:latin typeface="+mj-lt"/>
                        </a:rPr>
                        <a:t>Hadoop</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bl>
          </a:graphicData>
        </a:graphic>
      </p:graphicFrame>
      <p:graphicFrame>
        <p:nvGraphicFramePr>
          <p:cNvPr id="11" name="Table 10"/>
          <p:cNvGraphicFramePr>
            <a:graphicFrameLocks noGrp="1"/>
          </p:cNvGraphicFramePr>
          <p:nvPr>
            <p:extLst/>
          </p:nvPr>
        </p:nvGraphicFramePr>
        <p:xfrm>
          <a:off x="2407930" y="1699173"/>
          <a:ext cx="1849902" cy="944856"/>
        </p:xfrm>
        <a:graphic>
          <a:graphicData uri="http://schemas.openxmlformats.org/drawingml/2006/table">
            <a:tbl>
              <a:tblPr firstRow="1" bandRow="1">
                <a:tableStyleId>{2D5ABB26-0587-4C30-8999-92F81FD0307C}</a:tableStyleId>
              </a:tblPr>
              <a:tblGrid>
                <a:gridCol w="1849902">
                  <a:extLst>
                    <a:ext uri="{9D8B030D-6E8A-4147-A177-3AD203B41FA5}">
                      <a16:colId xmlns:a16="http://schemas.microsoft.com/office/drawing/2014/main" val="20000"/>
                    </a:ext>
                  </a:extLst>
                </a:gridCol>
              </a:tblGrid>
              <a:tr h="335268">
                <a:tc>
                  <a:txBody>
                    <a:bodyPr/>
                    <a:lstStyle/>
                    <a:p>
                      <a:pPr algn="ctr"/>
                      <a:r>
                        <a:rPr lang="en-US" sz="1600" b="0" i="0" dirty="0">
                          <a:solidFill>
                            <a:schemeClr val="bg1"/>
                          </a:solidFill>
                          <a:latin typeface="Segoe UI Semibold" panose="020B0702040204020203" pitchFamily="34" charset="0"/>
                          <a:cs typeface="Segoe UI Semibold" panose="020B0702040204020203" pitchFamily="34" charset="0"/>
                        </a:rPr>
                        <a:t>Key Value Store</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609588">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800" b="1" dirty="0">
                          <a:solidFill>
                            <a:srgbClr val="FFFF00"/>
                          </a:solidFill>
                          <a:latin typeface="+mj-lt"/>
                        </a:rPr>
                        <a:t>Azure Tables</a:t>
                      </a:r>
                    </a:p>
                    <a:p>
                      <a:pPr marL="0" marR="0" indent="0" algn="ctr" defTabSz="932667" rtl="0" eaLnBrk="1" fontAlgn="auto" latinLnBrk="0" hangingPunct="1">
                        <a:lnSpc>
                          <a:spcPct val="100000"/>
                        </a:lnSpc>
                        <a:spcBef>
                          <a:spcPts val="0"/>
                        </a:spcBef>
                        <a:spcAft>
                          <a:spcPts val="0"/>
                        </a:spcAft>
                        <a:buClrTx/>
                        <a:buSzTx/>
                        <a:buFontTx/>
                        <a:buNone/>
                        <a:tabLst/>
                        <a:defRPr/>
                      </a:pPr>
                      <a:r>
                        <a:rPr lang="en-US" sz="1600" i="1" dirty="0" err="1">
                          <a:solidFill>
                            <a:srgbClr val="FFFFFF"/>
                          </a:solidFill>
                          <a:latin typeface="+mj-lt"/>
                        </a:rPr>
                        <a:t>Riak</a:t>
                      </a:r>
                      <a:endParaRPr lang="en-US" sz="1600" i="1" dirty="0">
                        <a:solidFill>
                          <a:srgbClr val="FFFFFF"/>
                        </a:solidFill>
                        <a:latin typeface="+mj-lt"/>
                      </a:endParaRP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1"/>
                  </a:ext>
                </a:extLst>
              </a:tr>
            </a:tbl>
          </a:graphicData>
        </a:graphic>
      </p:graphicFrame>
      <p:graphicFrame>
        <p:nvGraphicFramePr>
          <p:cNvPr id="12" name="Table 11"/>
          <p:cNvGraphicFramePr>
            <a:graphicFrameLocks noGrp="1"/>
          </p:cNvGraphicFramePr>
          <p:nvPr>
            <p:extLst/>
          </p:nvPr>
        </p:nvGraphicFramePr>
        <p:xfrm>
          <a:off x="3703165" y="2711768"/>
          <a:ext cx="1849902" cy="822936"/>
        </p:xfrm>
        <a:graphic>
          <a:graphicData uri="http://schemas.openxmlformats.org/drawingml/2006/table">
            <a:tbl>
              <a:tblPr firstRow="1" bandRow="1">
                <a:tableStyleId>{2D5ABB26-0587-4C30-8999-92F81FD0307C}</a:tableStyleId>
              </a:tblPr>
              <a:tblGrid>
                <a:gridCol w="1849902">
                  <a:extLst>
                    <a:ext uri="{9D8B030D-6E8A-4147-A177-3AD203B41FA5}">
                      <a16:colId xmlns:a16="http://schemas.microsoft.com/office/drawing/2014/main" val="20000"/>
                    </a:ext>
                  </a:extLst>
                </a:gridCol>
              </a:tblGrid>
              <a:tr h="304788">
                <a:tc>
                  <a:txBody>
                    <a:bodyPr/>
                    <a:lstStyle/>
                    <a:p>
                      <a:pPr algn="ctr"/>
                      <a:r>
                        <a:rPr lang="en-US" sz="1400" b="0" i="0" dirty="0">
                          <a:solidFill>
                            <a:schemeClr val="bg1"/>
                          </a:solidFill>
                          <a:latin typeface="Segoe UI Semibold" panose="020B0702040204020203" pitchFamily="34" charset="0"/>
                          <a:cs typeface="Segoe UI Semibold" panose="020B0702040204020203" pitchFamily="34" charset="0"/>
                        </a:rPr>
                        <a:t>Document Store</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518148">
                <a:tc>
                  <a:txBody>
                    <a:bodyPr/>
                    <a:lstStyle/>
                    <a:p>
                      <a:pPr marL="0" marR="0" indent="0" algn="ctr" defTabSz="932667" rtl="0" eaLnBrk="1" fontAlgn="auto" latinLnBrk="0" hangingPunct="1">
                        <a:lnSpc>
                          <a:spcPct val="100000"/>
                        </a:lnSpc>
                        <a:spcBef>
                          <a:spcPts val="0"/>
                        </a:spcBef>
                        <a:spcAft>
                          <a:spcPts val="0"/>
                        </a:spcAft>
                        <a:buClrTx/>
                        <a:buSzTx/>
                        <a:buFontTx/>
                        <a:buNone/>
                        <a:tabLst/>
                        <a:defRPr/>
                      </a:pPr>
                      <a:r>
                        <a:rPr lang="en-US" sz="1400" b="1" dirty="0">
                          <a:solidFill>
                            <a:srgbClr val="FFFF00"/>
                          </a:solidFill>
                          <a:latin typeface="+mj-lt"/>
                        </a:rPr>
                        <a:t>Azure </a:t>
                      </a:r>
                      <a:r>
                        <a:rPr lang="en-US" sz="1400" b="1" dirty="0" err="1">
                          <a:solidFill>
                            <a:srgbClr val="FFFF00"/>
                          </a:solidFill>
                          <a:latin typeface="+mj-lt"/>
                        </a:rPr>
                        <a:t>DocumentDB</a:t>
                      </a:r>
                      <a:endParaRPr lang="en-US" sz="1400" b="1" dirty="0">
                        <a:solidFill>
                          <a:srgbClr val="FFFF00"/>
                        </a:solidFill>
                        <a:latin typeface="+mj-lt"/>
                      </a:endParaRPr>
                    </a:p>
                    <a:p>
                      <a:pPr marL="0" marR="0" indent="0" algn="ctr" defTabSz="932667" rtl="0" eaLnBrk="1" fontAlgn="auto" latinLnBrk="0" hangingPunct="1">
                        <a:lnSpc>
                          <a:spcPct val="100000"/>
                        </a:lnSpc>
                        <a:spcBef>
                          <a:spcPts val="0"/>
                        </a:spcBef>
                        <a:spcAft>
                          <a:spcPts val="0"/>
                        </a:spcAft>
                        <a:buClrTx/>
                        <a:buSzTx/>
                        <a:buFontTx/>
                        <a:buNone/>
                        <a:tabLst/>
                        <a:defRPr/>
                      </a:pPr>
                      <a:r>
                        <a:rPr lang="en-US" sz="1400" i="1" dirty="0">
                          <a:solidFill>
                            <a:srgbClr val="FFFFFF"/>
                          </a:solidFill>
                          <a:latin typeface="+mj-lt"/>
                        </a:rPr>
                        <a:t>MongoDB</a:t>
                      </a:r>
                    </a:p>
                  </a:txBody>
                  <a:tcPr marL="91428" marR="91428" marT="45714" marB="4571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bl>
          </a:graphicData>
        </a:graphic>
      </p:graphicFrame>
      <p:graphicFrame>
        <p:nvGraphicFramePr>
          <p:cNvPr id="13" name="Table 1"/>
          <p:cNvGraphicFramePr>
            <a:graphicFrameLocks noGrp="1"/>
          </p:cNvGraphicFramePr>
          <p:nvPr>
            <p:extLst/>
          </p:nvPr>
        </p:nvGraphicFramePr>
        <p:xfrm>
          <a:off x="3556044" y="4714720"/>
          <a:ext cx="2057137" cy="1102301"/>
        </p:xfrm>
        <a:graphic>
          <a:graphicData uri="http://schemas.openxmlformats.org/drawingml/2006/table">
            <a:tbl>
              <a:tblPr firstRow="1" bandRow="1">
                <a:tableStyleId>{2D5ABB26-0587-4C30-8999-92F81FD0307C}</a:tableStyleId>
              </a:tblPr>
              <a:tblGrid>
                <a:gridCol w="2057137">
                  <a:extLst>
                    <a:ext uri="{9D8B030D-6E8A-4147-A177-3AD203B41FA5}">
                      <a16:colId xmlns:a16="http://schemas.microsoft.com/office/drawing/2014/main" val="20000"/>
                    </a:ext>
                  </a:extLst>
                </a:gridCol>
              </a:tblGrid>
              <a:tr h="370793">
                <a:tc>
                  <a:txBody>
                    <a:bodyPr/>
                    <a:lstStyle/>
                    <a:p>
                      <a:pPr algn="ctr"/>
                      <a:r>
                        <a:rPr lang="en-US" sz="1400" b="0" i="0" dirty="0">
                          <a:solidFill>
                            <a:schemeClr val="bg1"/>
                          </a:solidFill>
                          <a:latin typeface="Segoe UI Semibold" panose="020B0702040204020203" pitchFamily="34" charset="0"/>
                          <a:cs typeface="Segoe UI Semibold" panose="020B0702040204020203" pitchFamily="34" charset="0"/>
                        </a:rPr>
                        <a:t>OLTP</a:t>
                      </a:r>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731508">
                <a:tc>
                  <a:txBody>
                    <a:bodyPr/>
                    <a:lstStyle/>
                    <a:p>
                      <a:pPr algn="ctr"/>
                      <a:r>
                        <a:rPr lang="en-US" sz="1400" b="1" dirty="0">
                          <a:solidFill>
                            <a:srgbClr val="FFFF00"/>
                          </a:solidFill>
                          <a:latin typeface="+mj-lt"/>
                        </a:rPr>
                        <a:t>Azure</a:t>
                      </a:r>
                      <a:r>
                        <a:rPr lang="en-US" sz="1400" b="1" baseline="0" dirty="0">
                          <a:solidFill>
                            <a:srgbClr val="FFFF00"/>
                          </a:solidFill>
                          <a:latin typeface="+mj-lt"/>
                        </a:rPr>
                        <a:t> SQL Database</a:t>
                      </a:r>
                      <a:endParaRPr lang="en-US" sz="1400" b="1" dirty="0">
                        <a:solidFill>
                          <a:srgbClr val="FFFF00"/>
                        </a:solidFill>
                        <a:latin typeface="+mj-lt"/>
                      </a:endParaRPr>
                    </a:p>
                    <a:p>
                      <a:pPr algn="ctr"/>
                      <a:r>
                        <a:rPr lang="en-US" sz="1400" i="1" dirty="0">
                          <a:solidFill>
                            <a:srgbClr val="FFFFFF"/>
                          </a:solidFill>
                          <a:latin typeface="+mj-lt"/>
                        </a:rPr>
                        <a:t>SQL Server, MySQL, Oracle</a:t>
                      </a:r>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bl>
          </a:graphicData>
        </a:graphic>
      </p:graphicFrame>
      <p:graphicFrame>
        <p:nvGraphicFramePr>
          <p:cNvPr id="14" name="Table 6"/>
          <p:cNvGraphicFramePr>
            <a:graphicFrameLocks noGrp="1"/>
          </p:cNvGraphicFramePr>
          <p:nvPr>
            <p:extLst/>
          </p:nvPr>
        </p:nvGraphicFramePr>
        <p:xfrm>
          <a:off x="7741249" y="4808205"/>
          <a:ext cx="2971421" cy="990472"/>
        </p:xfrm>
        <a:graphic>
          <a:graphicData uri="http://schemas.openxmlformats.org/drawingml/2006/table">
            <a:tbl>
              <a:tblPr firstRow="1" bandRow="1">
                <a:tableStyleId>{2D5ABB26-0587-4C30-8999-92F81FD0307C}</a:tableStyleId>
              </a:tblPr>
              <a:tblGrid>
                <a:gridCol w="2971421">
                  <a:extLst>
                    <a:ext uri="{9D8B030D-6E8A-4147-A177-3AD203B41FA5}">
                      <a16:colId xmlns:a16="http://schemas.microsoft.com/office/drawing/2014/main" val="20000"/>
                    </a:ext>
                  </a:extLst>
                </a:gridCol>
              </a:tblGrid>
              <a:tr h="413168">
                <a:tc>
                  <a:txBody>
                    <a:bodyPr/>
                    <a:lstStyle/>
                    <a:p>
                      <a:pPr marL="0" algn="ctr" defTabSz="932594" rtl="0" eaLnBrk="1" latinLnBrk="0" hangingPunct="1"/>
                      <a:r>
                        <a:rPr lang="en-US" sz="1400" b="0" i="0" kern="1200" dirty="0">
                          <a:solidFill>
                            <a:schemeClr val="bg1"/>
                          </a:solidFill>
                          <a:latin typeface="Segoe UI Semibold" panose="020B0702040204020203" pitchFamily="34" charset="0"/>
                          <a:ea typeface="+mn-ea"/>
                          <a:cs typeface="Segoe UI Semibold" panose="020B0702040204020203" pitchFamily="34" charset="0"/>
                        </a:rPr>
                        <a:t>OLAP</a:t>
                      </a:r>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0070C0"/>
                    </a:solidFill>
                  </a:tcPr>
                </a:tc>
                <a:extLst>
                  <a:ext uri="{0D108BD9-81ED-4DB2-BD59-A6C34878D82A}">
                    <a16:rowId xmlns:a16="http://schemas.microsoft.com/office/drawing/2014/main" val="10000"/>
                  </a:ext>
                </a:extLst>
              </a:tr>
              <a:tr h="577304">
                <a:tc>
                  <a:txBody>
                    <a:bodyPr/>
                    <a:lstStyle/>
                    <a:p>
                      <a:pPr algn="ctr"/>
                      <a:r>
                        <a:rPr lang="en-US" sz="1400" b="1" i="0" dirty="0">
                          <a:solidFill>
                            <a:srgbClr val="FFFF00"/>
                          </a:solidFill>
                          <a:latin typeface="+mj-lt"/>
                        </a:rPr>
                        <a:t>Azure SQL Data Warehouse</a:t>
                      </a:r>
                      <a:r>
                        <a:rPr lang="en-US" sz="1400" i="1" baseline="0" dirty="0">
                          <a:solidFill>
                            <a:srgbClr val="FFFFFF"/>
                          </a:solidFill>
                          <a:latin typeface="+mj-lt"/>
                        </a:rPr>
                        <a:t> </a:t>
                      </a:r>
                    </a:p>
                    <a:p>
                      <a:pPr algn="ctr"/>
                      <a:r>
                        <a:rPr lang="en-US" sz="1400" i="1" dirty="0">
                          <a:solidFill>
                            <a:srgbClr val="FFFFFF"/>
                          </a:solidFill>
                          <a:latin typeface="+mj-lt"/>
                        </a:rPr>
                        <a:t>SQL Server, MySQL, Oracle</a:t>
                      </a:r>
                    </a:p>
                  </a:txBody>
                  <a:tcPr marL="91428" marR="91428"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1"/>
                  </a:ext>
                </a:extLst>
              </a:tr>
            </a:tbl>
          </a:graphicData>
        </a:graphic>
      </p:graphicFrame>
      <p:cxnSp>
        <p:nvCxnSpPr>
          <p:cNvPr id="15" name="Straight Connector 14"/>
          <p:cNvCxnSpPr/>
          <p:nvPr/>
        </p:nvCxnSpPr>
        <p:spPr>
          <a:xfrm>
            <a:off x="6885401" y="1668695"/>
            <a:ext cx="0" cy="4723797"/>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a:off x="2255550" y="4563926"/>
            <a:ext cx="9295213" cy="0"/>
          </a:xfrm>
          <a:prstGeom prst="line">
            <a:avLst/>
          </a:prstGeom>
          <a:ln>
            <a:headEnd type="none"/>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7862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Data – Key decision points</a:t>
            </a:r>
          </a:p>
        </p:txBody>
      </p:sp>
      <p:graphicFrame>
        <p:nvGraphicFramePr>
          <p:cNvPr id="4" name="Table 3"/>
          <p:cNvGraphicFramePr>
            <a:graphicFrameLocks noGrp="1"/>
          </p:cNvGraphicFramePr>
          <p:nvPr>
            <p:extLst/>
          </p:nvPr>
        </p:nvGraphicFramePr>
        <p:xfrm>
          <a:off x="547010" y="1389322"/>
          <a:ext cx="10971594" cy="2926454"/>
        </p:xfrm>
        <a:graphic>
          <a:graphicData uri="http://schemas.openxmlformats.org/drawingml/2006/table">
            <a:tbl>
              <a:tblPr firstRow="1" bandRow="1">
                <a:tableStyleId>{F2DE63D5-997A-4646-A377-4702673A728D}</a:tableStyleId>
              </a:tblPr>
              <a:tblGrid>
                <a:gridCol w="2742898">
                  <a:extLst>
                    <a:ext uri="{9D8B030D-6E8A-4147-A177-3AD203B41FA5}">
                      <a16:colId xmlns:a16="http://schemas.microsoft.com/office/drawing/2014/main" val="3323723136"/>
                    </a:ext>
                  </a:extLst>
                </a:gridCol>
                <a:gridCol w="1980199">
                  <a:extLst>
                    <a:ext uri="{9D8B030D-6E8A-4147-A177-3AD203B41FA5}">
                      <a16:colId xmlns:a16="http://schemas.microsoft.com/office/drawing/2014/main" val="3937888222"/>
                    </a:ext>
                  </a:extLst>
                </a:gridCol>
                <a:gridCol w="2316122">
                  <a:extLst>
                    <a:ext uri="{9D8B030D-6E8A-4147-A177-3AD203B41FA5}">
                      <a16:colId xmlns:a16="http://schemas.microsoft.com/office/drawing/2014/main" val="1410519535"/>
                    </a:ext>
                  </a:extLst>
                </a:gridCol>
                <a:gridCol w="3932375">
                  <a:extLst>
                    <a:ext uri="{9D8B030D-6E8A-4147-A177-3AD203B41FA5}">
                      <a16:colId xmlns:a16="http://schemas.microsoft.com/office/drawing/2014/main" val="3764866363"/>
                    </a:ext>
                  </a:extLst>
                </a:gridCol>
              </a:tblGrid>
              <a:tr h="7746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SQL Database</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a:t>
                      </a:r>
                    </a:p>
                  </a:txBody>
                  <a:tcPr marL="86072" marR="86072" marT="43036" marB="43036"/>
                </a:tc>
                <a:extLst>
                  <a:ext uri="{0D108BD9-81ED-4DB2-BD59-A6C34878D82A}">
                    <a16:rowId xmlns:a16="http://schemas.microsoft.com/office/drawing/2014/main" val="4133688658"/>
                  </a:ext>
                </a:extLst>
              </a:tr>
              <a:tr h="430361">
                <a:tc>
                  <a:txBody>
                    <a:bodyPr/>
                    <a:lstStyle/>
                    <a:p>
                      <a:pPr lvl="0"/>
                      <a:r>
                        <a:rPr lang="en-US" sz="2200" b="0" i="0" dirty="0" err="1">
                          <a:latin typeface="Segoe UI Semibold" panose="020B0702040204020203" pitchFamily="34" charset="0"/>
                          <a:cs typeface="Segoe UI Semibold" panose="020B0702040204020203" pitchFamily="34" charset="0"/>
                        </a:rPr>
                        <a:t>DocumentDB</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r h="430361">
                <a:tc>
                  <a:txBody>
                    <a:bodyPr/>
                    <a:lstStyle/>
                    <a:p>
                      <a:pPr lvl="0"/>
                      <a:r>
                        <a:rPr lang="en-US" sz="2200" b="0" i="0" dirty="0" err="1">
                          <a:latin typeface="Segoe UI Semibold" panose="020B0702040204020203" pitchFamily="34" charset="0"/>
                          <a:cs typeface="Segoe UI Semibold" panose="020B0702040204020203" pitchFamily="34" charset="0"/>
                        </a:rPr>
                        <a:t>Redis</a:t>
                      </a:r>
                      <a:r>
                        <a:rPr lang="en-US" sz="2200" b="0" i="0" dirty="0">
                          <a:latin typeface="Segoe UI Semibold" panose="020B0702040204020203" pitchFamily="34" charset="0"/>
                          <a:cs typeface="Segoe UI Semibold" panose="020B0702040204020203" pitchFamily="34" charset="0"/>
                        </a:rPr>
                        <a:t> Cache</a:t>
                      </a:r>
                    </a:p>
                  </a:txBody>
                  <a:tcPr marL="86072" marR="86072" marT="43036" marB="43036"/>
                </a:tc>
                <a:tc>
                  <a:txBody>
                    <a:bodyPr/>
                    <a:lstStyle/>
                    <a:p>
                      <a:r>
                        <a:rPr lang="en-US" sz="2200" dirty="0"/>
                        <a:t>ARM</a:t>
                      </a:r>
                    </a:p>
                  </a:txBody>
                  <a:tcPr marL="86072" marR="86072" marT="43036" marB="43036"/>
                </a:tc>
                <a:tc>
                  <a:txBody>
                    <a:bodyPr/>
                    <a:lstStyle/>
                    <a:p>
                      <a:r>
                        <a:rPr lang="en-US" sz="2200" dirty="0"/>
                        <a:t>Both</a:t>
                      </a:r>
                    </a:p>
                  </a:txBody>
                  <a:tcPr marL="86072" marR="86072" marT="43036" marB="43036"/>
                </a:tc>
                <a:tc>
                  <a:txBody>
                    <a:bodyPr/>
                    <a:lstStyle/>
                    <a:p>
                      <a:r>
                        <a:rPr lang="en-US" sz="2200" dirty="0" err="1"/>
                        <a:t>VNet</a:t>
                      </a:r>
                      <a:r>
                        <a:rPr lang="en-US" sz="2200" dirty="0"/>
                        <a:t>(S2S, ER)</a:t>
                      </a:r>
                      <a:r>
                        <a:rPr lang="en-US" sz="2200" baseline="0" dirty="0"/>
                        <a:t> v1 &amp; v2*</a:t>
                      </a:r>
                      <a:endParaRPr lang="en-US" sz="2200" dirty="0"/>
                    </a:p>
                  </a:txBody>
                  <a:tcPr marL="86072" marR="86072" marT="43036" marB="43036"/>
                </a:tc>
                <a:extLst>
                  <a:ext uri="{0D108BD9-81ED-4DB2-BD59-A6C34878D82A}">
                    <a16:rowId xmlns:a16="http://schemas.microsoft.com/office/drawing/2014/main" val="3123354572"/>
                  </a:ext>
                </a:extLst>
              </a:tr>
              <a:tr h="430361">
                <a:tc>
                  <a:txBody>
                    <a:bodyPr/>
                    <a:lstStyle/>
                    <a:p>
                      <a:pPr lvl="0"/>
                      <a:r>
                        <a:rPr lang="en-US" sz="2200" b="0" i="0" dirty="0">
                          <a:latin typeface="Segoe UI Semibold" panose="020B0702040204020203" pitchFamily="34" charset="0"/>
                          <a:cs typeface="Segoe UI Semibold" panose="020B0702040204020203" pitchFamily="34" charset="0"/>
                        </a:rPr>
                        <a:t>Search</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2747725307"/>
                  </a:ext>
                </a:extLst>
              </a:tr>
              <a:tr h="430361">
                <a:tc>
                  <a:txBody>
                    <a:bodyPr/>
                    <a:lstStyle/>
                    <a:p>
                      <a:pPr lvl="0"/>
                      <a:r>
                        <a:rPr lang="en-US" sz="2200" b="0" i="0" dirty="0">
                          <a:latin typeface="Segoe UI Semibold" panose="020B0702040204020203" pitchFamily="34" charset="0"/>
                          <a:cs typeface="Segoe UI Semibold" panose="020B0702040204020203" pitchFamily="34" charset="0"/>
                        </a:rPr>
                        <a:t>Storage – Tables</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4183746000"/>
                  </a:ext>
                </a:extLst>
              </a:tr>
            </a:tbl>
          </a:graphicData>
        </a:graphic>
      </p:graphicFrame>
    </p:spTree>
    <p:extLst>
      <p:ext uri="{BB962C8B-B14F-4D97-AF65-F5344CB8AC3E}">
        <p14:creationId xmlns:p14="http://schemas.microsoft.com/office/powerpoint/2010/main" val="401597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547010" y="1390063"/>
          <a:ext cx="10971594" cy="4992182"/>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7">
                  <a:extLst>
                    <a:ext uri="{9D8B030D-6E8A-4147-A177-3AD203B41FA5}">
                      <a16:colId xmlns:a16="http://schemas.microsoft.com/office/drawing/2014/main" val="1410519535"/>
                    </a:ext>
                  </a:extLst>
                </a:gridCol>
              </a:tblGrid>
              <a:tr h="430361">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1118937">
                <a:tc>
                  <a:txBody>
                    <a:bodyPr/>
                    <a:lstStyle/>
                    <a:p>
                      <a:r>
                        <a:rPr lang="en-US" sz="2200" b="0" i="0" dirty="0">
                          <a:latin typeface="Segoe UI Semibold" panose="020B0702040204020203" pitchFamily="34" charset="0"/>
                          <a:cs typeface="Segoe UI Semibold" panose="020B0702040204020203" pitchFamily="34" charset="0"/>
                        </a:rPr>
                        <a:t>SQL Database</a:t>
                      </a:r>
                    </a:p>
                  </a:txBody>
                  <a:tcPr marL="86072" marR="86072" marT="43036" marB="43036"/>
                </a:tc>
                <a:tc>
                  <a:txBody>
                    <a:bodyPr/>
                    <a:lstStyle/>
                    <a:p>
                      <a:r>
                        <a:rPr lang="en-US" sz="2200" dirty="0"/>
                        <a:t>Max DB size )varies by SKU/edition) = 4 TB (Premium)</a:t>
                      </a:r>
                    </a:p>
                  </a:txBody>
                  <a:tcPr marL="86072" marR="86072" marT="43036" marB="43036"/>
                </a:tc>
                <a:tc>
                  <a:txBody>
                    <a:bodyPr/>
                    <a:lstStyle/>
                    <a:p>
                      <a:r>
                        <a:rPr lang="en-US" sz="2200" dirty="0"/>
                        <a:t>Servers:</a:t>
                      </a:r>
                    </a:p>
                    <a:p>
                      <a:r>
                        <a:rPr lang="en-US" sz="2200" dirty="0"/>
                        <a:t>Default</a:t>
                      </a:r>
                      <a:r>
                        <a:rPr lang="en-US" sz="2200" baseline="0" dirty="0"/>
                        <a:t> = 6, Max = 150</a:t>
                      </a:r>
                      <a:endParaRPr lang="en-US" sz="2200" dirty="0"/>
                    </a:p>
                  </a:txBody>
                  <a:tcPr marL="86072" marR="86072" marT="43036" marB="43036"/>
                </a:tc>
                <a:extLst>
                  <a:ext uri="{0D108BD9-81ED-4DB2-BD59-A6C34878D82A}">
                    <a16:rowId xmlns:a16="http://schemas.microsoft.com/office/drawing/2014/main" val="4133688658"/>
                  </a:ext>
                </a:extLst>
              </a:tr>
              <a:tr h="1118937">
                <a:tc>
                  <a:txBody>
                    <a:bodyPr/>
                    <a:lstStyle/>
                    <a:p>
                      <a:pPr lvl="0"/>
                      <a:r>
                        <a:rPr lang="en-US" sz="2200" b="0" i="0" dirty="0" err="1">
                          <a:latin typeface="Segoe UI Semibold" panose="020B0702040204020203" pitchFamily="34" charset="0"/>
                          <a:cs typeface="Segoe UI Semibold" panose="020B0702040204020203" pitchFamily="34" charset="0"/>
                        </a:rPr>
                        <a:t>DocumentDB</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tc>
                <a:tc>
                  <a:txBody>
                    <a:bodyPr/>
                    <a:lstStyle/>
                    <a:p>
                      <a:r>
                        <a:rPr lang="en-US" sz="2200" dirty="0"/>
                        <a:t>Document</a:t>
                      </a:r>
                      <a:r>
                        <a:rPr lang="en-US" sz="2200" baseline="0" dirty="0"/>
                        <a:t> storage per collection: Default = 250 GB</a:t>
                      </a:r>
                      <a:endParaRPr lang="en-US" sz="2200" dirty="0"/>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r h="1118937">
                <a:tc>
                  <a:txBody>
                    <a:bodyPr/>
                    <a:lstStyle/>
                    <a:p>
                      <a:pPr lvl="0"/>
                      <a:r>
                        <a:rPr lang="en-US" sz="2200" b="0" i="0" dirty="0" err="1">
                          <a:latin typeface="Segoe UI Semibold" panose="020B0702040204020203" pitchFamily="34" charset="0"/>
                          <a:cs typeface="Segoe UI Semibold" panose="020B0702040204020203" pitchFamily="34" charset="0"/>
                        </a:rPr>
                        <a:t>Redis</a:t>
                      </a:r>
                      <a:r>
                        <a:rPr lang="en-US" sz="2200" b="0" i="0" dirty="0">
                          <a:latin typeface="Segoe UI Semibold" panose="020B0702040204020203" pitchFamily="34" charset="0"/>
                          <a:cs typeface="Segoe UI Semibold" panose="020B0702040204020203" pitchFamily="34" charset="0"/>
                        </a:rPr>
                        <a:t> Cache</a:t>
                      </a:r>
                    </a:p>
                  </a:txBody>
                  <a:tcPr marL="86072" marR="86072" marT="43036" marB="43036"/>
                </a:tc>
                <a:tc>
                  <a:txBody>
                    <a:bodyPr/>
                    <a:lstStyle/>
                    <a:p>
                      <a:r>
                        <a:rPr lang="en-US" sz="2200" kern="1200" dirty="0">
                          <a:solidFill>
                            <a:schemeClr val="tx1"/>
                          </a:solidFill>
                          <a:latin typeface="+mn-lt"/>
                          <a:ea typeface="+mn-ea"/>
                          <a:cs typeface="+mn-cs"/>
                        </a:rPr>
                        <a:t>Cache Size:</a:t>
                      </a:r>
                    </a:p>
                    <a:p>
                      <a:r>
                        <a:rPr lang="en-US" sz="2200" kern="1200" dirty="0">
                          <a:solidFill>
                            <a:schemeClr val="tx1"/>
                          </a:solidFill>
                          <a:latin typeface="+mn-lt"/>
                          <a:ea typeface="+mn-ea"/>
                          <a:cs typeface="+mn-cs"/>
                        </a:rPr>
                        <a:t>Max = 530 GB (Premium </a:t>
                      </a:r>
                      <a:r>
                        <a:rPr lang="en-US" sz="2200" dirty="0"/>
                        <a:t>SKU</a:t>
                      </a:r>
                      <a:r>
                        <a:rPr lang="en-US" sz="2200" kern="1200" dirty="0">
                          <a:solidFill>
                            <a:schemeClr val="tx1"/>
                          </a:solidFill>
                          <a:latin typeface="+mn-lt"/>
                          <a:ea typeface="+mn-ea"/>
                          <a:cs typeface="+mn-cs"/>
                        </a:rPr>
                        <a:t> w/ 10 shards)</a:t>
                      </a:r>
                    </a:p>
                  </a:txBody>
                  <a:tcPr marL="86072" marR="86072" marT="43036" marB="43036"/>
                </a:tc>
                <a:tc>
                  <a:txBody>
                    <a:bodyPr/>
                    <a:lstStyle/>
                    <a:p>
                      <a:r>
                        <a:rPr lang="en-US" sz="2200" kern="1200" dirty="0">
                          <a:solidFill>
                            <a:schemeClr val="tx1"/>
                          </a:solidFill>
                          <a:latin typeface="+mn-lt"/>
                          <a:ea typeface="+mn-ea"/>
                          <a:cs typeface="+mn-cs"/>
                        </a:rPr>
                        <a:t>{See</a:t>
                      </a:r>
                      <a:r>
                        <a:rPr lang="en-US" sz="2200" kern="1200" baseline="0" dirty="0">
                          <a:solidFill>
                            <a:schemeClr val="tx1"/>
                          </a:solidFill>
                          <a:latin typeface="+mn-lt"/>
                          <a:ea typeface="+mn-ea"/>
                          <a:cs typeface="+mn-cs"/>
                        </a:rPr>
                        <a:t> Cloud Service limits}</a:t>
                      </a:r>
                      <a:endParaRPr lang="en-US" sz="2200" kern="1200" dirty="0">
                        <a:solidFill>
                          <a:schemeClr val="tx1"/>
                        </a:solidFill>
                        <a:latin typeface="+mn-lt"/>
                        <a:ea typeface="+mn-ea"/>
                        <a:cs typeface="+mn-cs"/>
                      </a:endParaRPr>
                    </a:p>
                  </a:txBody>
                  <a:tcPr marL="86072" marR="86072" marT="43036" marB="43036"/>
                </a:tc>
                <a:extLst>
                  <a:ext uri="{0D108BD9-81ED-4DB2-BD59-A6C34878D82A}">
                    <a16:rowId xmlns:a16="http://schemas.microsoft.com/office/drawing/2014/main" val="1094197510"/>
                  </a:ext>
                </a:extLst>
              </a:tr>
              <a:tr h="430361">
                <a:tc>
                  <a:txBody>
                    <a:bodyPr/>
                    <a:lstStyle/>
                    <a:p>
                      <a:pPr lvl="0"/>
                      <a:r>
                        <a:rPr lang="en-US" sz="2200" b="0" i="0" dirty="0">
                          <a:latin typeface="Segoe UI Semibold" panose="020B0702040204020203" pitchFamily="34" charset="0"/>
                          <a:cs typeface="Segoe UI Semibold" panose="020B0702040204020203" pitchFamily="34" charset="0"/>
                        </a:rPr>
                        <a:t>Search</a:t>
                      </a:r>
                    </a:p>
                  </a:txBody>
                  <a:tcPr marL="86072" marR="86072" marT="43036" marB="43036"/>
                </a:tc>
                <a:tc>
                  <a:txBody>
                    <a:bodyPr/>
                    <a:lstStyle/>
                    <a:p>
                      <a:r>
                        <a:rPr lang="en-US" sz="2200" dirty="0"/>
                        <a:t>Varies by SKU/edition</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Varies by SKU/edition</a:t>
                      </a:r>
                    </a:p>
                  </a:txBody>
                  <a:tcPr marL="86072" marR="86072" marT="43036" marB="43036"/>
                </a:tc>
                <a:extLst>
                  <a:ext uri="{0D108BD9-81ED-4DB2-BD59-A6C34878D82A}">
                    <a16:rowId xmlns:a16="http://schemas.microsoft.com/office/drawing/2014/main" val="2747725307"/>
                  </a:ext>
                </a:extLst>
              </a:tr>
              <a:tr h="774649">
                <a:tc>
                  <a:txBody>
                    <a:bodyPr/>
                    <a:lstStyle/>
                    <a:p>
                      <a:pPr lvl="0"/>
                      <a:r>
                        <a:rPr lang="en-US" sz="2200" b="0" i="0" dirty="0">
                          <a:latin typeface="Segoe UI Semibold" panose="020B0702040204020203" pitchFamily="34" charset="0"/>
                          <a:cs typeface="Segoe UI Semibold" panose="020B0702040204020203" pitchFamily="34" charset="0"/>
                        </a:rPr>
                        <a:t>Storage Tables</a:t>
                      </a:r>
                    </a:p>
                  </a:txBody>
                  <a:tcPr marL="86072" marR="86072" marT="43036" marB="43036"/>
                </a:tc>
                <a:tc>
                  <a:txBody>
                    <a:bodyPr/>
                    <a:lstStyle/>
                    <a:p>
                      <a:r>
                        <a:rPr lang="en-US" sz="2200" dirty="0"/>
                        <a:t>Table</a:t>
                      </a:r>
                      <a:r>
                        <a:rPr lang="en-US" sz="2200" baseline="0" dirty="0"/>
                        <a:t> Size:</a:t>
                      </a:r>
                    </a:p>
                    <a:p>
                      <a:r>
                        <a:rPr lang="en-US" sz="2200" baseline="0" dirty="0"/>
                        <a:t>Max = 500 TB</a:t>
                      </a:r>
                      <a:endParaRPr lang="en-US" sz="2200" dirty="0"/>
                    </a:p>
                  </a:txBody>
                  <a:tcPr marL="86072" marR="86072" marT="43036" marB="43036"/>
                </a:tc>
                <a:tc>
                  <a:txBody>
                    <a:bodyPr/>
                    <a:lstStyle/>
                    <a:p>
                      <a:r>
                        <a:rPr lang="en-US" sz="2200" dirty="0"/>
                        <a:t>Storage Accounts:</a:t>
                      </a:r>
                    </a:p>
                    <a:p>
                      <a:r>
                        <a:rPr lang="en-US" sz="2200" dirty="0"/>
                        <a:t>Max = 100</a:t>
                      </a:r>
                    </a:p>
                  </a:txBody>
                  <a:tcPr marL="86072" marR="86072" marT="43036" marB="43036"/>
                </a:tc>
                <a:extLst>
                  <a:ext uri="{0D108BD9-81ED-4DB2-BD59-A6C34878D82A}">
                    <a16:rowId xmlns:a16="http://schemas.microsoft.com/office/drawing/2014/main" val="4183746000"/>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Data – Key quotas, limits</a:t>
            </a:r>
          </a:p>
        </p:txBody>
      </p:sp>
    </p:spTree>
    <p:extLst>
      <p:ext uri="{BB962C8B-B14F-4D97-AF65-F5344CB8AC3E}">
        <p14:creationId xmlns:p14="http://schemas.microsoft.com/office/powerpoint/2010/main" val="2445010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39939" y="1670951"/>
            <a:ext cx="1212384" cy="1212384"/>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298406" y="1670951"/>
            <a:ext cx="1212384" cy="1212384"/>
          </a:xfrm>
          <a:prstGeom prst="rect">
            <a:avLst/>
          </a:prstGeom>
        </p:spPr>
      </p:pic>
      <p:pic>
        <p:nvPicPr>
          <p:cNvPr id="6" name="Picture 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81472" y="1670951"/>
            <a:ext cx="1212384" cy="1212384"/>
          </a:xfrm>
          <a:prstGeom prst="rect">
            <a:avLst/>
          </a:prstGeom>
        </p:spPr>
      </p:pic>
      <p:sp>
        <p:nvSpPr>
          <p:cNvPr id="7" name="TextBox 6"/>
          <p:cNvSpPr txBox="1"/>
          <p:nvPr/>
        </p:nvSpPr>
        <p:spPr>
          <a:xfrm>
            <a:off x="5379244" y="2818997"/>
            <a:ext cx="1548122" cy="52735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HD Insights</a:t>
            </a:r>
          </a:p>
        </p:txBody>
      </p:sp>
      <p:sp>
        <p:nvSpPr>
          <p:cNvPr id="8" name="TextBox 7"/>
          <p:cNvSpPr txBox="1"/>
          <p:nvPr/>
        </p:nvSpPr>
        <p:spPr>
          <a:xfrm>
            <a:off x="7172070" y="2818996"/>
            <a:ext cx="1548122" cy="762393"/>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Machine Learning</a:t>
            </a:r>
          </a:p>
        </p:txBody>
      </p:sp>
      <p:sp>
        <p:nvSpPr>
          <p:cNvPr id="9" name="TextBox 8"/>
          <p:cNvSpPr txBox="1"/>
          <p:nvPr/>
        </p:nvSpPr>
        <p:spPr>
          <a:xfrm>
            <a:off x="9130537" y="2788502"/>
            <a:ext cx="1548122" cy="762393"/>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Stream Analytics</a:t>
            </a:r>
          </a:p>
        </p:txBody>
      </p:sp>
      <p:pic>
        <p:nvPicPr>
          <p:cNvPr id="10" name="Picture 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379244" y="3573462"/>
            <a:ext cx="1212384" cy="1212384"/>
          </a:xfrm>
          <a:prstGeom prst="rect">
            <a:avLst/>
          </a:prstGeom>
        </p:spPr>
      </p:pic>
      <p:sp>
        <p:nvSpPr>
          <p:cNvPr id="11" name="TextBox 10"/>
          <p:cNvSpPr txBox="1"/>
          <p:nvPr/>
        </p:nvSpPr>
        <p:spPr>
          <a:xfrm>
            <a:off x="5211375" y="4817437"/>
            <a:ext cx="1548122" cy="527358"/>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Data Factory</a:t>
            </a:r>
          </a:p>
        </p:txBody>
      </p:sp>
      <p:sp>
        <p:nvSpPr>
          <p:cNvPr id="12" name="TextBox 11"/>
          <p:cNvSpPr txBox="1"/>
          <p:nvPr/>
        </p:nvSpPr>
        <p:spPr>
          <a:xfrm>
            <a:off x="7172070" y="4800559"/>
            <a:ext cx="1548122" cy="75339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Data Lake Store</a:t>
            </a:r>
          </a:p>
        </p:txBody>
      </p:sp>
      <p:sp>
        <p:nvSpPr>
          <p:cNvPr id="13" name="TextBox 12"/>
          <p:cNvSpPr txBox="1"/>
          <p:nvPr/>
        </p:nvSpPr>
        <p:spPr>
          <a:xfrm>
            <a:off x="9130537" y="4817436"/>
            <a:ext cx="1548122" cy="753395"/>
          </a:xfrm>
          <a:prstGeom prst="rect">
            <a:avLst/>
          </a:prstGeom>
          <a:noFill/>
        </p:spPr>
        <p:txBody>
          <a:bodyPr wrap="square" lIns="186521" tIns="149217" rIns="186521" bIns="149217" rtlCol="0">
            <a:spAutoFit/>
          </a:bodyPr>
          <a:lstStyle/>
          <a:p>
            <a:pPr algn="ctr" defTabSz="932597">
              <a:lnSpc>
                <a:spcPct val="90000"/>
              </a:lnSpc>
              <a:spcAft>
                <a:spcPts val="612"/>
              </a:spcAft>
            </a:pPr>
            <a:r>
              <a:rPr lang="en-US" sz="1632" kern="0" dirty="0">
                <a:gradFill>
                  <a:gsLst>
                    <a:gs pos="2917">
                      <a:schemeClr val="tx1"/>
                    </a:gs>
                    <a:gs pos="30000">
                      <a:schemeClr val="tx1"/>
                    </a:gs>
                  </a:gsLst>
                  <a:lin ang="5400000" scaled="0"/>
                </a:gradFill>
              </a:rPr>
              <a:t>Data Lake Analytics</a:t>
            </a:r>
          </a:p>
        </p:txBody>
      </p:sp>
      <p:pic>
        <p:nvPicPr>
          <p:cNvPr id="14" name="Picture 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298405" y="3581389"/>
            <a:ext cx="1204457" cy="1204457"/>
          </a:xfrm>
          <a:prstGeom prst="rect">
            <a:avLst/>
          </a:prstGeom>
        </p:spPr>
      </p:pic>
      <p:pic>
        <p:nvPicPr>
          <p:cNvPr id="15" name="Picture 14"/>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39938" y="3581388"/>
            <a:ext cx="1204457" cy="1204457"/>
          </a:xfrm>
          <a:prstGeom prst="rect">
            <a:avLst/>
          </a:prstGeom>
        </p:spPr>
      </p:pic>
    </p:spTree>
    <p:extLst>
      <p:ext uri="{BB962C8B-B14F-4D97-AF65-F5344CB8AC3E}">
        <p14:creationId xmlns:p14="http://schemas.microsoft.com/office/powerpoint/2010/main" val="1135163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IoT Hub decisions</a:t>
            </a:r>
            <a:endParaRPr lang="en-US" dirty="0"/>
          </a:p>
        </p:txBody>
      </p:sp>
      <p:sp>
        <p:nvSpPr>
          <p:cNvPr id="8" name="Freeform: Shape 7"/>
          <p:cNvSpPr/>
          <p:nvPr/>
        </p:nvSpPr>
        <p:spPr>
          <a:xfrm>
            <a:off x="4416051" y="1466651"/>
            <a:ext cx="6012374" cy="2093808"/>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Anticipate the number of messages you expect to receive per day. The current message limit is 6 million messages/unit/day. The maximum unit count for S2 IoT Hub is 200. If more units more required, you must contact Microsoft Support</a:t>
            </a:r>
          </a:p>
        </p:txBody>
      </p:sp>
      <p:sp>
        <p:nvSpPr>
          <p:cNvPr id="9" name="Freeform: Shape 8"/>
          <p:cNvSpPr/>
          <p:nvPr/>
        </p:nvSpPr>
        <p:spPr>
          <a:xfrm>
            <a:off x="1320269" y="1712685"/>
            <a:ext cx="3221976" cy="158744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479535"/>
            <a:ext cx="6253655" cy="1769406"/>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6576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If protocol translation is necessary, utilize the Azure Protocol Gateway as a starting point for your solution. The currently supported protocols are AMQP and MQTT 3.1.1</a:t>
            </a:r>
          </a:p>
        </p:txBody>
      </p:sp>
      <p:sp>
        <p:nvSpPr>
          <p:cNvPr id="11" name="Freeform: Shape 10"/>
          <p:cNvSpPr/>
          <p:nvPr/>
        </p:nvSpPr>
        <p:spPr>
          <a:xfrm>
            <a:off x="1328722" y="3692589"/>
            <a:ext cx="3213523" cy="1335313"/>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5234419"/>
            <a:ext cx="6147044" cy="1556352"/>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Understand the differences between IoT Hub and Event Hub to identify which service works best for your solution</a:t>
            </a:r>
          </a:p>
        </p:txBody>
      </p:sp>
      <p:sp>
        <p:nvSpPr>
          <p:cNvPr id="13" name="Freeform: Shape 12"/>
          <p:cNvSpPr/>
          <p:nvPr/>
        </p:nvSpPr>
        <p:spPr>
          <a:xfrm>
            <a:off x="1259112" y="5428343"/>
            <a:ext cx="3210524" cy="1161142"/>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3031964"/>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729732"/>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926831902"/>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Event Hubs decisions</a:t>
            </a:r>
            <a:endParaRPr lang="en-US" dirty="0"/>
          </a:p>
        </p:txBody>
      </p:sp>
      <p:sp>
        <p:nvSpPr>
          <p:cNvPr id="8" name="Freeform: Shape 7"/>
          <p:cNvSpPr/>
          <p:nvPr/>
        </p:nvSpPr>
        <p:spPr>
          <a:xfrm>
            <a:off x="4416051" y="1331911"/>
            <a:ext cx="6012374" cy="2093808"/>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Event Hubs Standard tier currently supports a maximum retention period of 7 days. Note that Event Hubs are not intended as a permanent data store. Use Event Hub Archive to deliver the ingested data to a Blob storage account</a:t>
            </a:r>
          </a:p>
        </p:txBody>
      </p:sp>
      <p:sp>
        <p:nvSpPr>
          <p:cNvPr id="9" name="Freeform: Shape 8"/>
          <p:cNvSpPr/>
          <p:nvPr/>
        </p:nvSpPr>
        <p:spPr>
          <a:xfrm>
            <a:off x="1320269" y="1577945"/>
            <a:ext cx="3221976" cy="158744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339901"/>
            <a:ext cx="6253655" cy="1440808"/>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6576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Do not grant tokens with direct access that will be used by devices. This prevents blacklisting and throttling</a:t>
            </a:r>
          </a:p>
        </p:txBody>
      </p:sp>
      <p:sp>
        <p:nvSpPr>
          <p:cNvPr id="11" name="Freeform: Shape 10"/>
          <p:cNvSpPr/>
          <p:nvPr/>
        </p:nvSpPr>
        <p:spPr>
          <a:xfrm>
            <a:off x="1328722" y="3526143"/>
            <a:ext cx="3213523" cy="1095517"/>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688116"/>
            <a:ext cx="6147044" cy="2160712"/>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Consider long term scale needs prior to creating the Event Hub as the partition count cannot be changed. The number of partitions must be between 2 and 32. You can increase the 32 partition limit by contacting support</a:t>
            </a:r>
          </a:p>
        </p:txBody>
      </p:sp>
      <p:sp>
        <p:nvSpPr>
          <p:cNvPr id="13" name="Freeform: Shape 12"/>
          <p:cNvSpPr/>
          <p:nvPr/>
        </p:nvSpPr>
        <p:spPr>
          <a:xfrm>
            <a:off x="1259112" y="4955218"/>
            <a:ext cx="3210524" cy="1634267"/>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913360"/>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323490"/>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64426308"/>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nvPr>
        </p:nvGraphicFramePr>
        <p:xfrm>
          <a:off x="547010" y="4705837"/>
          <a:ext cx="10971594" cy="1966218"/>
        </p:xfrm>
        <a:graphic>
          <a:graphicData uri="http://schemas.openxmlformats.org/drawingml/2006/table">
            <a:tbl>
              <a:tblPr firstRow="1" bandRow="1">
                <a:tableStyleId>{F2DE63D5-997A-4646-A377-4702673A728D}</a:tableStyleId>
              </a:tblPr>
              <a:tblGrid>
                <a:gridCol w="2460656">
                  <a:extLst>
                    <a:ext uri="{9D8B030D-6E8A-4147-A177-3AD203B41FA5}">
                      <a16:colId xmlns:a16="http://schemas.microsoft.com/office/drawing/2014/main" val="3323723136"/>
                    </a:ext>
                  </a:extLst>
                </a:gridCol>
                <a:gridCol w="3516336">
                  <a:extLst>
                    <a:ext uri="{9D8B030D-6E8A-4147-A177-3AD203B41FA5}">
                      <a16:colId xmlns:a16="http://schemas.microsoft.com/office/drawing/2014/main" val="3937888222"/>
                    </a:ext>
                  </a:extLst>
                </a:gridCol>
                <a:gridCol w="4994602">
                  <a:extLst>
                    <a:ext uri="{9D8B030D-6E8A-4147-A177-3AD203B41FA5}">
                      <a16:colId xmlns:a16="http://schemas.microsoft.com/office/drawing/2014/main" val="1410519535"/>
                    </a:ext>
                  </a:extLst>
                </a:gridCol>
              </a:tblGrid>
              <a:tr h="430361">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761208">
                <a:tc>
                  <a:txBody>
                    <a:bodyPr/>
                    <a:lstStyle/>
                    <a:p>
                      <a:r>
                        <a:rPr lang="en-US" sz="2200" b="0" i="0" dirty="0">
                          <a:latin typeface="Segoe UI Semibold" panose="020B0702040204020203" pitchFamily="34" charset="0"/>
                          <a:cs typeface="Segoe UI Semibold" panose="020B0702040204020203" pitchFamily="34" charset="0"/>
                        </a:rPr>
                        <a:t>IoT Hubs</a:t>
                      </a:r>
                    </a:p>
                  </a:txBody>
                  <a:tcPr marL="86072" marR="86072" marT="43036" marB="43036"/>
                </a:tc>
                <a:tc>
                  <a:txBody>
                    <a:bodyPr/>
                    <a:lstStyle/>
                    <a:p>
                      <a:r>
                        <a:rPr lang="en-US" sz="2200" dirty="0"/>
                        <a:t>-</a:t>
                      </a:r>
                    </a:p>
                  </a:txBody>
                  <a:tcPr marL="86072" marR="86072" marT="43036" marB="43036"/>
                </a:tc>
                <a:tc>
                  <a:txBody>
                    <a:bodyPr/>
                    <a:lstStyle/>
                    <a:p>
                      <a:r>
                        <a:rPr lang="en-US" sz="2200" dirty="0"/>
                        <a:t>Message size for device-to-cloud = 256KB</a:t>
                      </a:r>
                    </a:p>
                  </a:txBody>
                  <a:tcPr marL="86072" marR="86072" marT="43036" marB="43036"/>
                </a:tc>
                <a:extLst>
                  <a:ext uri="{0D108BD9-81ED-4DB2-BD59-A6C34878D82A}">
                    <a16:rowId xmlns:a16="http://schemas.microsoft.com/office/drawing/2014/main" val="4133688658"/>
                  </a:ext>
                </a:extLst>
              </a:tr>
              <a:tr h="774649">
                <a:tc>
                  <a:txBody>
                    <a:bodyPr/>
                    <a:lstStyle/>
                    <a:p>
                      <a:r>
                        <a:rPr lang="en-US" sz="2200" b="0" i="0" dirty="0">
                          <a:latin typeface="Segoe UI Semibold" panose="020B0702040204020203" pitchFamily="34" charset="0"/>
                          <a:cs typeface="Segoe UI Semibold" panose="020B0702040204020203" pitchFamily="34" charset="0"/>
                        </a:rPr>
                        <a:t>Event Hubs</a:t>
                      </a:r>
                    </a:p>
                  </a:txBody>
                  <a:tcPr marL="86072" marR="86072" marT="43036" marB="43036"/>
                </a:tc>
                <a:tc>
                  <a:txBody>
                    <a:bodyPr/>
                    <a:lstStyle/>
                    <a:p>
                      <a:r>
                        <a:rPr lang="en-US" sz="2200" dirty="0"/>
                        <a:t>-</a:t>
                      </a:r>
                    </a:p>
                  </a:txBody>
                  <a:tcPr marL="86072" marR="86072" marT="43036" marB="43036"/>
                </a:tc>
                <a:tc>
                  <a:txBody>
                    <a:bodyPr/>
                    <a:lstStyle/>
                    <a:p>
                      <a:pPr marL="0" marR="0" lvl="0" indent="0" algn="l" defTabSz="699446" rtl="0" eaLnBrk="1" fontAlgn="auto" latinLnBrk="0" hangingPunct="1">
                        <a:lnSpc>
                          <a:spcPct val="100000"/>
                        </a:lnSpc>
                        <a:spcBef>
                          <a:spcPts val="0"/>
                        </a:spcBef>
                        <a:spcAft>
                          <a:spcPts val="0"/>
                        </a:spcAft>
                        <a:buClrTx/>
                        <a:buSzTx/>
                        <a:buFontTx/>
                        <a:buNone/>
                        <a:tabLst/>
                        <a:defRPr/>
                      </a:pPr>
                      <a:r>
                        <a:rPr lang="en-US" sz="2200" dirty="0"/>
                        <a:t>Max size of Event Hubs event = 256KB</a:t>
                      </a:r>
                    </a:p>
                  </a:txBody>
                  <a:tcPr marL="86072" marR="86072" marT="43036" marB="43036"/>
                </a:tc>
                <a:extLst>
                  <a:ext uri="{0D108BD9-81ED-4DB2-BD59-A6C34878D82A}">
                    <a16:rowId xmlns:a16="http://schemas.microsoft.com/office/drawing/2014/main" val="1987288546"/>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err="1"/>
              <a:t>IoT</a:t>
            </a:r>
            <a:r>
              <a:rPr lang="en-US" dirty="0"/>
              <a:t> – Key decision points</a:t>
            </a:r>
          </a:p>
        </p:txBody>
      </p:sp>
      <p:graphicFrame>
        <p:nvGraphicFramePr>
          <p:cNvPr id="6" name="Table 5"/>
          <p:cNvGraphicFramePr>
            <a:graphicFrameLocks noGrp="1"/>
          </p:cNvGraphicFramePr>
          <p:nvPr>
            <p:extLst/>
          </p:nvPr>
        </p:nvGraphicFramePr>
        <p:xfrm>
          <a:off x="547010" y="1389322"/>
          <a:ext cx="10971594" cy="1979659"/>
        </p:xfrm>
        <a:graphic>
          <a:graphicData uri="http://schemas.openxmlformats.org/drawingml/2006/table">
            <a:tbl>
              <a:tblPr firstRow="1" bandRow="1">
                <a:tableStyleId>{F2DE63D5-997A-4646-A377-4702673A728D}</a:tableStyleId>
              </a:tblPr>
              <a:tblGrid>
                <a:gridCol w="2179349">
                  <a:extLst>
                    <a:ext uri="{9D8B030D-6E8A-4147-A177-3AD203B41FA5}">
                      <a16:colId xmlns:a16="http://schemas.microsoft.com/office/drawing/2014/main" val="3323723136"/>
                    </a:ext>
                  </a:extLst>
                </a:gridCol>
                <a:gridCol w="2543748">
                  <a:extLst>
                    <a:ext uri="{9D8B030D-6E8A-4147-A177-3AD203B41FA5}">
                      <a16:colId xmlns:a16="http://schemas.microsoft.com/office/drawing/2014/main" val="3937888222"/>
                    </a:ext>
                  </a:extLst>
                </a:gridCol>
                <a:gridCol w="2316122">
                  <a:extLst>
                    <a:ext uri="{9D8B030D-6E8A-4147-A177-3AD203B41FA5}">
                      <a16:colId xmlns:a16="http://schemas.microsoft.com/office/drawing/2014/main" val="1410519535"/>
                    </a:ext>
                  </a:extLst>
                </a:gridCol>
                <a:gridCol w="3932375">
                  <a:extLst>
                    <a:ext uri="{9D8B030D-6E8A-4147-A177-3AD203B41FA5}">
                      <a16:colId xmlns:a16="http://schemas.microsoft.com/office/drawing/2014/main" val="3764866363"/>
                    </a:ext>
                  </a:extLst>
                </a:gridCol>
              </a:tblGrid>
              <a:tr h="7746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IoT Hubs</a:t>
                      </a:r>
                    </a:p>
                  </a:txBody>
                  <a:tcPr marL="86072" marR="86072" marT="43036" marB="43036"/>
                </a:tc>
                <a:tc>
                  <a:txBody>
                    <a:bodyPr/>
                    <a:lstStyle/>
                    <a:p>
                      <a:r>
                        <a:rPr lang="en-US" sz="2200" dirty="0"/>
                        <a:t>ARM (template)</a:t>
                      </a:r>
                    </a:p>
                  </a:txBody>
                  <a:tcPr marL="86072" marR="86072" marT="43036" marB="43036"/>
                </a:tc>
                <a:tc>
                  <a:txBody>
                    <a:bodyPr/>
                    <a:lstStyle/>
                    <a:p>
                      <a:r>
                        <a:rPr lang="en-US" sz="2200" dirty="0"/>
                        <a:t>Public</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a:t>
                      </a:r>
                    </a:p>
                  </a:txBody>
                  <a:tcPr marL="86072" marR="86072" marT="43036" marB="43036"/>
                </a:tc>
                <a:extLst>
                  <a:ext uri="{0D108BD9-81ED-4DB2-BD59-A6C34878D82A}">
                    <a16:rowId xmlns:a16="http://schemas.microsoft.com/office/drawing/2014/main" val="4133688658"/>
                  </a:ext>
                </a:extLst>
              </a:tr>
              <a:tr h="774649">
                <a:tc>
                  <a:txBody>
                    <a:bodyPr/>
                    <a:lstStyle/>
                    <a:p>
                      <a:r>
                        <a:rPr lang="en-US" sz="2200" b="0" i="0" dirty="0">
                          <a:latin typeface="Segoe UI Semibold" panose="020B0702040204020203" pitchFamily="34" charset="0"/>
                          <a:cs typeface="Segoe UI Semibold" panose="020B0702040204020203" pitchFamily="34" charset="0"/>
                        </a:rPr>
                        <a:t>Event Hubs</a:t>
                      </a:r>
                    </a:p>
                  </a:txBody>
                  <a:tcPr marL="86072" marR="86072" marT="43036" marB="43036"/>
                </a:tc>
                <a:tc>
                  <a:txBody>
                    <a:bodyPr/>
                    <a:lstStyle/>
                    <a:p>
                      <a:r>
                        <a:rPr lang="en-US" sz="2200" dirty="0"/>
                        <a:t>ARM (template)</a:t>
                      </a:r>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bl>
          </a:graphicData>
        </a:graphic>
      </p:graphicFrame>
      <p:sp>
        <p:nvSpPr>
          <p:cNvPr id="7" name="Title 4"/>
          <p:cNvSpPr txBox="1">
            <a:spLocks/>
          </p:cNvSpPr>
          <p:nvPr/>
        </p:nvSpPr>
        <p:spPr>
          <a:xfrm>
            <a:off x="366169" y="3611792"/>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err="1"/>
              <a:t>IoT</a:t>
            </a:r>
            <a:r>
              <a:rPr lang="en-US" dirty="0"/>
              <a:t> – Quotas, limits</a:t>
            </a:r>
          </a:p>
        </p:txBody>
      </p:sp>
    </p:spTree>
    <p:extLst>
      <p:ext uri="{BB962C8B-B14F-4D97-AF65-F5344CB8AC3E}">
        <p14:creationId xmlns:p14="http://schemas.microsoft.com/office/powerpoint/2010/main" val="24575363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Media Service decisions</a:t>
            </a:r>
            <a:endParaRPr lang="en-US" dirty="0"/>
          </a:p>
        </p:txBody>
      </p:sp>
      <p:sp>
        <p:nvSpPr>
          <p:cNvPr id="8" name="Freeform: Shape 7"/>
          <p:cNvSpPr/>
          <p:nvPr/>
        </p:nvSpPr>
        <p:spPr>
          <a:xfrm>
            <a:off x="4416051" y="1331911"/>
            <a:ext cx="6012374" cy="1390024"/>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After you regenerate a storage key, you must </a:t>
            </a:r>
            <a:br>
              <a:rPr lang="en-US" dirty="0"/>
            </a:br>
            <a:r>
              <a:rPr lang="en-US" dirty="0"/>
              <a:t>make sure to synchronize the update with Media Services</a:t>
            </a:r>
          </a:p>
        </p:txBody>
      </p:sp>
      <p:sp>
        <p:nvSpPr>
          <p:cNvPr id="9" name="Freeform: Shape 8"/>
          <p:cNvSpPr/>
          <p:nvPr/>
        </p:nvSpPr>
        <p:spPr>
          <a:xfrm>
            <a:off x="1320269" y="1486041"/>
            <a:ext cx="3221976" cy="1076072"/>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2844489"/>
            <a:ext cx="6253655" cy="2453023"/>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If you are just looking to store JPEG or PNG images, you should keep those in Azure Blob Storage. There is no benefit to putting them in your Media Services account unless you want to keep them associated with your Video or Audio Assets</a:t>
            </a:r>
          </a:p>
        </p:txBody>
      </p:sp>
      <p:sp>
        <p:nvSpPr>
          <p:cNvPr id="11" name="Freeform: Shape 10"/>
          <p:cNvSpPr/>
          <p:nvPr/>
        </p:nvSpPr>
        <p:spPr>
          <a:xfrm>
            <a:off x="1328722" y="3136800"/>
            <a:ext cx="3213523" cy="1854252"/>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5440918"/>
            <a:ext cx="6147044" cy="1312809"/>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Currently, the max recommended duration </a:t>
            </a:r>
            <a:br>
              <a:rPr lang="en-US" dirty="0"/>
            </a:br>
            <a:r>
              <a:rPr lang="en-US" dirty="0"/>
              <a:t>of a live event is 8 hours</a:t>
            </a:r>
          </a:p>
        </p:txBody>
      </p:sp>
      <p:sp>
        <p:nvSpPr>
          <p:cNvPr id="13" name="Freeform: Shape 12"/>
          <p:cNvSpPr/>
          <p:nvPr/>
        </p:nvSpPr>
        <p:spPr>
          <a:xfrm>
            <a:off x="1259112" y="5592726"/>
            <a:ext cx="3210524" cy="996759"/>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301764"/>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665785"/>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1021889309"/>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Content Delivery Network decisions</a:t>
            </a:r>
            <a:endParaRPr lang="en-US" dirty="0"/>
          </a:p>
        </p:txBody>
      </p:sp>
      <p:sp>
        <p:nvSpPr>
          <p:cNvPr id="8" name="Freeform: Shape 7"/>
          <p:cNvSpPr/>
          <p:nvPr/>
        </p:nvSpPr>
        <p:spPr>
          <a:xfrm>
            <a:off x="4416051" y="2176130"/>
            <a:ext cx="6259036" cy="1592582"/>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Determine regions to target for CDN and update application to use root URI of CDN network as opposed to local content</a:t>
            </a:r>
          </a:p>
        </p:txBody>
      </p:sp>
      <p:sp>
        <p:nvSpPr>
          <p:cNvPr id="9" name="Freeform: Shape 8"/>
          <p:cNvSpPr/>
          <p:nvPr/>
        </p:nvSpPr>
        <p:spPr>
          <a:xfrm>
            <a:off x="1320269" y="2361143"/>
            <a:ext cx="3221976" cy="124774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931836"/>
            <a:ext cx="6500229" cy="1365676"/>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Leverage parameters to vary the caching characteristics and lifetime of content cache</a:t>
            </a:r>
          </a:p>
        </p:txBody>
      </p:sp>
      <p:sp>
        <p:nvSpPr>
          <p:cNvPr id="11" name="Freeform: Shape 10"/>
          <p:cNvSpPr/>
          <p:nvPr/>
        </p:nvSpPr>
        <p:spPr>
          <a:xfrm>
            <a:off x="1328722" y="4091658"/>
            <a:ext cx="3213523" cy="1053066"/>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0" y="5440918"/>
            <a:ext cx="6393707" cy="1016589"/>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Map the CDN content to a custom domain name</a:t>
            </a:r>
          </a:p>
        </p:txBody>
      </p:sp>
      <p:sp>
        <p:nvSpPr>
          <p:cNvPr id="13" name="Freeform: Shape 12"/>
          <p:cNvSpPr/>
          <p:nvPr/>
        </p:nvSpPr>
        <p:spPr>
          <a:xfrm>
            <a:off x="1255786" y="5555284"/>
            <a:ext cx="3283133" cy="77325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334854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819457"/>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06996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701945897"/>
      </p:ext>
    </p:extLst>
  </p:cSld>
  <p:clrMapOvr>
    <a:masterClrMapping/>
  </p:clrMapOvr>
  <p:transition>
    <p:fade/>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nvPr>
        </p:nvGraphicFramePr>
        <p:xfrm>
          <a:off x="547010" y="1389322"/>
          <a:ext cx="10971594" cy="1979659"/>
        </p:xfrm>
        <a:graphic>
          <a:graphicData uri="http://schemas.openxmlformats.org/drawingml/2006/table">
            <a:tbl>
              <a:tblPr firstRow="1" bandRow="1">
                <a:tableStyleId>{F2DE63D5-997A-4646-A377-4702673A728D}</a:tableStyleId>
              </a:tblPr>
              <a:tblGrid>
                <a:gridCol w="2742898">
                  <a:extLst>
                    <a:ext uri="{9D8B030D-6E8A-4147-A177-3AD203B41FA5}">
                      <a16:colId xmlns:a16="http://schemas.microsoft.com/office/drawing/2014/main" val="3323723136"/>
                    </a:ext>
                  </a:extLst>
                </a:gridCol>
                <a:gridCol w="1980199">
                  <a:extLst>
                    <a:ext uri="{9D8B030D-6E8A-4147-A177-3AD203B41FA5}">
                      <a16:colId xmlns:a16="http://schemas.microsoft.com/office/drawing/2014/main" val="3937888222"/>
                    </a:ext>
                  </a:extLst>
                </a:gridCol>
                <a:gridCol w="2316122">
                  <a:extLst>
                    <a:ext uri="{9D8B030D-6E8A-4147-A177-3AD203B41FA5}">
                      <a16:colId xmlns:a16="http://schemas.microsoft.com/office/drawing/2014/main" val="1410519535"/>
                    </a:ext>
                  </a:extLst>
                </a:gridCol>
                <a:gridCol w="3932375">
                  <a:extLst>
                    <a:ext uri="{9D8B030D-6E8A-4147-A177-3AD203B41FA5}">
                      <a16:colId xmlns:a16="http://schemas.microsoft.com/office/drawing/2014/main" val="3764866363"/>
                    </a:ext>
                  </a:extLst>
                </a:gridCol>
              </a:tblGrid>
              <a:tr h="7746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Media Services</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a:t>
                      </a:r>
                    </a:p>
                  </a:txBody>
                  <a:tcPr marL="86072" marR="86072" marT="43036" marB="43036"/>
                </a:tc>
                <a:extLst>
                  <a:ext uri="{0D108BD9-81ED-4DB2-BD59-A6C34878D82A}">
                    <a16:rowId xmlns:a16="http://schemas.microsoft.com/office/drawing/2014/main" val="4133688658"/>
                  </a:ext>
                </a:extLst>
              </a:tr>
              <a:tr h="774649">
                <a:tc>
                  <a:txBody>
                    <a:bodyPr/>
                    <a:lstStyle/>
                    <a:p>
                      <a:r>
                        <a:rPr lang="en-US" sz="2200" b="0" i="0" dirty="0">
                          <a:latin typeface="Segoe UI Semibold" panose="020B0702040204020203" pitchFamily="34" charset="0"/>
                          <a:cs typeface="Segoe UI Semibold" panose="020B0702040204020203" pitchFamily="34" charset="0"/>
                        </a:rPr>
                        <a:t>Content Delivery Network (CDN)</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Media and CDN – Key decision points</a:t>
            </a:r>
          </a:p>
        </p:txBody>
      </p:sp>
      <p:sp>
        <p:nvSpPr>
          <p:cNvPr id="7" name="Title 4"/>
          <p:cNvSpPr txBox="1">
            <a:spLocks/>
          </p:cNvSpPr>
          <p:nvPr/>
        </p:nvSpPr>
        <p:spPr>
          <a:xfrm>
            <a:off x="366169" y="3611792"/>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Media and CDN – Quotas, limits</a:t>
            </a:r>
          </a:p>
        </p:txBody>
      </p:sp>
      <p:graphicFrame>
        <p:nvGraphicFramePr>
          <p:cNvPr id="10" name="Table 9"/>
          <p:cNvGraphicFramePr>
            <a:graphicFrameLocks noGrp="1"/>
          </p:cNvGraphicFramePr>
          <p:nvPr>
            <p:extLst/>
          </p:nvPr>
        </p:nvGraphicFramePr>
        <p:xfrm>
          <a:off x="547010" y="4598388"/>
          <a:ext cx="10971594" cy="1635371"/>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7">
                  <a:extLst>
                    <a:ext uri="{9D8B030D-6E8A-4147-A177-3AD203B41FA5}">
                      <a16:colId xmlns:a16="http://schemas.microsoft.com/office/drawing/2014/main" val="1410519535"/>
                    </a:ext>
                  </a:extLst>
                </a:gridCol>
              </a:tblGrid>
              <a:tr h="430361">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Media Services</a:t>
                      </a:r>
                    </a:p>
                  </a:txBody>
                  <a:tcPr marL="86072" marR="86072" marT="43036" marB="43036"/>
                </a:tc>
                <a:tc>
                  <a:txBody>
                    <a:bodyPr/>
                    <a:lstStyle/>
                    <a:p>
                      <a:r>
                        <a:rPr lang="en-US" sz="2200" dirty="0"/>
                        <a:t>Assets</a:t>
                      </a:r>
                      <a:r>
                        <a:rPr lang="en-US" sz="2200" baseline="0" dirty="0"/>
                        <a:t>/account = 1,000,000</a:t>
                      </a:r>
                      <a:endParaRPr lang="en-US" sz="2200" dirty="0"/>
                    </a:p>
                  </a:txBody>
                  <a:tcPr marL="86072" marR="86072" marT="43036" marB="43036"/>
                </a:tc>
                <a:tc>
                  <a:txBody>
                    <a:bodyPr/>
                    <a:lstStyle/>
                    <a:p>
                      <a:r>
                        <a:rPr lang="en-US" sz="2200" dirty="0"/>
                        <a:t>Max accounts/subscription = 25</a:t>
                      </a:r>
                    </a:p>
                  </a:txBody>
                  <a:tcPr marL="86072" marR="86072" marT="43036" marB="43036"/>
                </a:tc>
                <a:extLst>
                  <a:ext uri="{0D108BD9-81ED-4DB2-BD59-A6C34878D82A}">
                    <a16:rowId xmlns:a16="http://schemas.microsoft.com/office/drawing/2014/main" val="4133688658"/>
                  </a:ext>
                </a:extLst>
              </a:tr>
              <a:tr h="774649">
                <a:tc>
                  <a:txBody>
                    <a:bodyPr/>
                    <a:lstStyle/>
                    <a:p>
                      <a:r>
                        <a:rPr lang="en-US" sz="2200" b="0" i="0" dirty="0">
                          <a:latin typeface="Segoe UI Semibold" panose="020B0702040204020203" pitchFamily="34" charset="0"/>
                          <a:cs typeface="Segoe UI Semibold" panose="020B0702040204020203" pitchFamily="34" charset="0"/>
                        </a:rPr>
                        <a:t>Content Delivery Network (CDN)</a:t>
                      </a: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bl>
          </a:graphicData>
        </a:graphic>
      </p:graphicFrame>
    </p:spTree>
    <p:extLst>
      <p:ext uri="{BB962C8B-B14F-4D97-AF65-F5344CB8AC3E}">
        <p14:creationId xmlns:p14="http://schemas.microsoft.com/office/powerpoint/2010/main" val="2258318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Apps Features</a:t>
            </a:r>
          </a:p>
        </p:txBody>
      </p:sp>
      <p:sp>
        <p:nvSpPr>
          <p:cNvPr id="6" name="Text Placeholder 5"/>
          <p:cNvSpPr>
            <a:spLocks noGrp="1"/>
          </p:cNvSpPr>
          <p:nvPr>
            <p:ph type="body" sz="quarter" idx="10"/>
          </p:nvPr>
        </p:nvSpPr>
        <p:spPr>
          <a:xfrm>
            <a:off x="365598" y="1211287"/>
            <a:ext cx="5085634" cy="3853363"/>
          </a:xfrm>
        </p:spPr>
        <p:txBody>
          <a:bodyPr/>
          <a:lstStyle/>
          <a:p>
            <a:pPr marL="0" indent="0">
              <a:buNone/>
            </a:pPr>
            <a:r>
              <a:rPr lang="en-US" sz="3600" dirty="0"/>
              <a:t>Easy consumption</a:t>
            </a:r>
          </a:p>
          <a:p>
            <a:pPr marL="342900" lvl="1" indent="-342900"/>
            <a:r>
              <a:rPr lang="en-US" sz="2000" dirty="0"/>
              <a:t>Integrated Support for Swagger Metadata</a:t>
            </a:r>
          </a:p>
          <a:p>
            <a:endParaRPr lang="en-US" dirty="0"/>
          </a:p>
          <a:p>
            <a:pPr marL="0" indent="0">
              <a:buNone/>
            </a:pPr>
            <a:r>
              <a:rPr lang="en-US" sz="3600" dirty="0"/>
              <a:t>Simple access control</a:t>
            </a:r>
          </a:p>
          <a:p>
            <a:pPr marL="342900" lvl="1" indent="-342900"/>
            <a:r>
              <a:rPr lang="en-US" sz="2000" dirty="0"/>
              <a:t>AAD, Facebook, Twitter, Google, Microsoft Account</a:t>
            </a:r>
          </a:p>
          <a:p>
            <a:endParaRPr lang="en-US" dirty="0"/>
          </a:p>
        </p:txBody>
      </p:sp>
      <p:sp>
        <p:nvSpPr>
          <p:cNvPr id="7" name="Text Placeholder 6"/>
          <p:cNvSpPr>
            <a:spLocks noGrp="1"/>
          </p:cNvSpPr>
          <p:nvPr>
            <p:ph type="body" sz="quarter" idx="11"/>
          </p:nvPr>
        </p:nvSpPr>
        <p:spPr>
          <a:xfrm>
            <a:off x="6461209" y="1211287"/>
            <a:ext cx="5608081" cy="3182410"/>
          </a:xfrm>
        </p:spPr>
        <p:txBody>
          <a:bodyPr/>
          <a:lstStyle/>
          <a:p>
            <a:pPr marL="0" indent="0">
              <a:buNone/>
            </a:pPr>
            <a:r>
              <a:rPr lang="en-US" sz="3600" dirty="0"/>
              <a:t>Visual Studio integration</a:t>
            </a:r>
          </a:p>
          <a:p>
            <a:pPr marL="0" indent="0">
              <a:buNone/>
            </a:pPr>
            <a:endParaRPr lang="en-US" dirty="0"/>
          </a:p>
          <a:p>
            <a:pPr marL="0" indent="0">
              <a:buNone/>
            </a:pPr>
            <a:r>
              <a:rPr lang="en-US" sz="3600" dirty="0"/>
              <a:t>Integration with Logic Apps</a:t>
            </a:r>
          </a:p>
          <a:p>
            <a:pPr marL="0" indent="0">
              <a:buNone/>
            </a:pPr>
            <a:endParaRPr lang="en-US" dirty="0"/>
          </a:p>
          <a:p>
            <a:pPr marL="0" indent="0">
              <a:buNone/>
            </a:pPr>
            <a:r>
              <a:rPr lang="en-US" sz="3600" dirty="0"/>
              <a:t>Bring your existing API as-is</a:t>
            </a:r>
          </a:p>
        </p:txBody>
      </p:sp>
    </p:spTree>
    <p:extLst>
      <p:ext uri="{BB962C8B-B14F-4D97-AF65-F5344CB8AC3E}">
        <p14:creationId xmlns:p14="http://schemas.microsoft.com/office/powerpoint/2010/main" val="3529778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Core CDN traffic flow and values </a:t>
            </a:r>
          </a:p>
        </p:txBody>
      </p:sp>
      <p:sp>
        <p:nvSpPr>
          <p:cNvPr id="21" name="Rectangle 20"/>
          <p:cNvSpPr/>
          <p:nvPr/>
        </p:nvSpPr>
        <p:spPr bwMode="auto">
          <a:xfrm>
            <a:off x="2309959" y="3496221"/>
            <a:ext cx="3943014" cy="4292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endParaRPr lang="en-US" sz="1500" dirty="0">
              <a:gradFill>
                <a:gsLst>
                  <a:gs pos="16814">
                    <a:srgbClr val="FFFFFF"/>
                  </a:gs>
                  <a:gs pos="46000">
                    <a:srgbClr val="FFFFFF"/>
                  </a:gs>
                </a:gsLst>
                <a:lin ang="5400000" scaled="0"/>
              </a:gradFill>
            </a:endParaRPr>
          </a:p>
        </p:txBody>
      </p:sp>
      <p:sp>
        <p:nvSpPr>
          <p:cNvPr id="22" name="Rectangle 21"/>
          <p:cNvSpPr/>
          <p:nvPr/>
        </p:nvSpPr>
        <p:spPr bwMode="auto">
          <a:xfrm>
            <a:off x="2081379" y="1799597"/>
            <a:ext cx="1371484" cy="1371484"/>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r>
              <a:rPr lang="en-US" sz="1500" dirty="0">
                <a:gradFill>
                  <a:gsLst>
                    <a:gs pos="16814">
                      <a:srgbClr val="FFFFFF"/>
                    </a:gs>
                    <a:gs pos="46000">
                      <a:srgbClr val="FFFFFF"/>
                    </a:gs>
                  </a:gsLst>
                  <a:lin ang="5400000" scaled="0"/>
                </a:gradFill>
              </a:rPr>
              <a:t>Customer Origin Server</a:t>
            </a:r>
          </a:p>
        </p:txBody>
      </p:sp>
      <p:sp>
        <p:nvSpPr>
          <p:cNvPr id="23" name="Rectangle 22"/>
          <p:cNvSpPr/>
          <p:nvPr/>
        </p:nvSpPr>
        <p:spPr bwMode="auto">
          <a:xfrm>
            <a:off x="3624297" y="1799597"/>
            <a:ext cx="1371484" cy="1371484"/>
          </a:xfrm>
          <a:prstGeom prst="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r>
              <a:rPr lang="en-US" sz="1500" dirty="0">
                <a:gradFill>
                  <a:gsLst>
                    <a:gs pos="16814">
                      <a:srgbClr val="FFFFFF"/>
                    </a:gs>
                    <a:gs pos="46000">
                      <a:srgbClr val="FFFFFF"/>
                    </a:gs>
                  </a:gsLst>
                  <a:lin ang="5400000" scaled="0"/>
                </a:gradFill>
              </a:rPr>
              <a:t>CDN Edge Network</a:t>
            </a:r>
          </a:p>
        </p:txBody>
      </p:sp>
      <p:sp>
        <p:nvSpPr>
          <p:cNvPr id="24" name="Rectangle 23"/>
          <p:cNvSpPr/>
          <p:nvPr/>
        </p:nvSpPr>
        <p:spPr bwMode="auto">
          <a:xfrm>
            <a:off x="5167216" y="1799597"/>
            <a:ext cx="1371484" cy="1371484"/>
          </a:xfrm>
          <a:prstGeom prst="rec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r>
              <a:rPr lang="en-US" sz="1500" dirty="0">
                <a:gradFill>
                  <a:gsLst>
                    <a:gs pos="16814">
                      <a:srgbClr val="FFFFFF"/>
                    </a:gs>
                    <a:gs pos="46000">
                      <a:srgbClr val="FFFFFF"/>
                    </a:gs>
                  </a:gsLst>
                  <a:lin ang="5400000" scaled="0"/>
                </a:gradFill>
              </a:rPr>
              <a:t>HTTP Client</a:t>
            </a:r>
          </a:p>
        </p:txBody>
      </p:sp>
      <p:sp>
        <p:nvSpPr>
          <p:cNvPr id="25" name="TextBox 24"/>
          <p:cNvSpPr txBox="1"/>
          <p:nvPr/>
        </p:nvSpPr>
        <p:spPr>
          <a:xfrm>
            <a:off x="214900" y="3570317"/>
            <a:ext cx="2006447" cy="729410"/>
          </a:xfrm>
          <a:prstGeom prst="rect">
            <a:avLst/>
          </a:prstGeom>
          <a:noFill/>
        </p:spPr>
        <p:txBody>
          <a:bodyPr wrap="square" lIns="137149" tIns="109718" rIns="137149" bIns="109718" rtlCol="0">
            <a:spAutoFit/>
          </a:bodyPr>
          <a:lstStyle/>
          <a:p>
            <a:pPr algn="ctr">
              <a:spcAft>
                <a:spcPts val="450"/>
              </a:spcAft>
            </a:pPr>
            <a:r>
              <a:rPr lang="en-US" sz="1650" dirty="0"/>
              <a:t>First </a:t>
            </a:r>
            <a:br>
              <a:rPr lang="en-US" sz="1650" dirty="0"/>
            </a:br>
            <a:r>
              <a:rPr lang="en-US" sz="1650" dirty="0"/>
              <a:t>Request</a:t>
            </a:r>
          </a:p>
        </p:txBody>
      </p:sp>
      <p:sp>
        <p:nvSpPr>
          <p:cNvPr id="26" name="TextBox 25"/>
          <p:cNvSpPr txBox="1"/>
          <p:nvPr/>
        </p:nvSpPr>
        <p:spPr>
          <a:xfrm>
            <a:off x="307906" y="4873247"/>
            <a:ext cx="2006447" cy="729410"/>
          </a:xfrm>
          <a:prstGeom prst="rect">
            <a:avLst/>
          </a:prstGeom>
          <a:noFill/>
        </p:spPr>
        <p:txBody>
          <a:bodyPr wrap="square" lIns="137149" tIns="109718" rIns="137149" bIns="109718" rtlCol="0">
            <a:spAutoFit/>
          </a:bodyPr>
          <a:lstStyle/>
          <a:p>
            <a:pPr algn="ctr">
              <a:spcAft>
                <a:spcPts val="450"/>
              </a:spcAft>
            </a:pPr>
            <a:r>
              <a:rPr lang="en-US" sz="1650" dirty="0"/>
              <a:t>Subsequent Requests</a:t>
            </a:r>
          </a:p>
        </p:txBody>
      </p:sp>
      <p:sp>
        <p:nvSpPr>
          <p:cNvPr id="27" name="Rectangle 26"/>
          <p:cNvSpPr/>
          <p:nvPr/>
        </p:nvSpPr>
        <p:spPr bwMode="auto">
          <a:xfrm rot="10800000">
            <a:off x="2309964" y="4034121"/>
            <a:ext cx="3943013" cy="4275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endParaRPr lang="en-US" sz="1500" dirty="0">
              <a:gradFill>
                <a:gsLst>
                  <a:gs pos="16814">
                    <a:srgbClr val="FFFFFF"/>
                  </a:gs>
                  <a:gs pos="46000">
                    <a:srgbClr val="FFFFFF"/>
                  </a:gs>
                </a:gsLst>
                <a:lin ang="5400000" scaled="0"/>
              </a:gradFill>
            </a:endParaRPr>
          </a:p>
        </p:txBody>
      </p:sp>
      <p:pic>
        <p:nvPicPr>
          <p:cNvPr id="28" name="Picture 2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2884889" y="4056156"/>
            <a:ext cx="473850" cy="383445"/>
          </a:xfrm>
          <a:prstGeom prst="rect">
            <a:avLst/>
          </a:prstGeom>
        </p:spPr>
      </p:pic>
      <p:pic>
        <p:nvPicPr>
          <p:cNvPr id="29" name="Picture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3162" y="3496748"/>
            <a:ext cx="473850" cy="383445"/>
          </a:xfrm>
          <a:prstGeom prst="rect">
            <a:avLst/>
          </a:prstGeom>
        </p:spPr>
      </p:pic>
      <p:pic>
        <p:nvPicPr>
          <p:cNvPr id="30" name="Picture 2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5246673" y="4056156"/>
            <a:ext cx="473850" cy="383445"/>
          </a:xfrm>
          <a:prstGeom prst="rect">
            <a:avLst/>
          </a:prstGeom>
        </p:spPr>
      </p:pic>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35025" y="3508264"/>
            <a:ext cx="473850" cy="383445"/>
          </a:xfrm>
          <a:prstGeom prst="rect">
            <a:avLst/>
          </a:prstGeom>
        </p:spPr>
      </p:pic>
      <p:sp>
        <p:nvSpPr>
          <p:cNvPr id="32" name="Rectangle 31"/>
          <p:cNvSpPr/>
          <p:nvPr/>
        </p:nvSpPr>
        <p:spPr bwMode="auto">
          <a:xfrm>
            <a:off x="4252897" y="4678892"/>
            <a:ext cx="2057225" cy="42926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endParaRPr lang="en-US" sz="1500" dirty="0">
              <a:gradFill>
                <a:gsLst>
                  <a:gs pos="16814">
                    <a:srgbClr val="FFFFFF"/>
                  </a:gs>
                  <a:gs pos="46000">
                    <a:srgbClr val="FFFFFF"/>
                  </a:gs>
                </a:gsLst>
                <a:lin ang="5400000" scaled="0"/>
              </a:gradFill>
            </a:endParaRPr>
          </a:p>
        </p:txBody>
      </p:sp>
      <p:pic>
        <p:nvPicPr>
          <p:cNvPr id="33" name="Picture 3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6491" y="4690936"/>
            <a:ext cx="473850" cy="383445"/>
          </a:xfrm>
          <a:prstGeom prst="rect">
            <a:avLst/>
          </a:prstGeom>
        </p:spPr>
      </p:pic>
      <p:sp>
        <p:nvSpPr>
          <p:cNvPr id="34" name="Rectangle 33"/>
          <p:cNvSpPr/>
          <p:nvPr/>
        </p:nvSpPr>
        <p:spPr bwMode="auto">
          <a:xfrm rot="10800000">
            <a:off x="4252897" y="5228310"/>
            <a:ext cx="2057225" cy="427513"/>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12" fontAlgn="base">
              <a:spcBef>
                <a:spcPct val="0"/>
              </a:spcBef>
              <a:spcAft>
                <a:spcPct val="0"/>
              </a:spcAft>
            </a:pPr>
            <a:endParaRPr lang="en-US" sz="1500" dirty="0">
              <a:gradFill>
                <a:gsLst>
                  <a:gs pos="16814">
                    <a:srgbClr val="FFFFFF"/>
                  </a:gs>
                  <a:gs pos="46000">
                    <a:srgbClr val="FFFFFF"/>
                  </a:gs>
                </a:gsLst>
                <a:lin ang="5400000" scaled="0"/>
              </a:gradFill>
            </a:endParaRPr>
          </a:p>
        </p:txBody>
      </p:sp>
      <p:pic>
        <p:nvPicPr>
          <p:cNvPr id="35" name="Picture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980002" y="5250343"/>
            <a:ext cx="473850" cy="383445"/>
          </a:xfrm>
          <a:prstGeom prst="rect">
            <a:avLst/>
          </a:prstGeom>
        </p:spPr>
      </p:pic>
      <p:cxnSp>
        <p:nvCxnSpPr>
          <p:cNvPr id="36" name="Straight Connector 35"/>
          <p:cNvCxnSpPr/>
          <p:nvPr/>
        </p:nvCxnSpPr>
        <p:spPr>
          <a:xfrm>
            <a:off x="1681366" y="3342516"/>
            <a:ext cx="53144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681366" y="4599709"/>
            <a:ext cx="5314497"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22555" y="3523824"/>
            <a:ext cx="473850" cy="383445"/>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10800000">
            <a:off x="4147622" y="4052049"/>
            <a:ext cx="473850" cy="383445"/>
          </a:xfrm>
          <a:prstGeom prst="rect">
            <a:avLst/>
          </a:prstGeom>
        </p:spPr>
      </p:pic>
    </p:spTree>
    <p:extLst>
      <p:ext uri="{BB962C8B-B14F-4D97-AF65-F5344CB8AC3E}">
        <p14:creationId xmlns:p14="http://schemas.microsoft.com/office/powerpoint/2010/main" val="4127653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par>
                                <p:cTn id="43" presetID="10"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5" grpId="0"/>
      <p:bldP spid="26" grpId="0"/>
      <p:bldP spid="27" grpId="0" animBg="1"/>
      <p:bldP spid="32" grpId="0" animBg="1"/>
      <p:bldP spid="34" grpId="0" animBg="1"/>
    </p:bldLst>
  </p:timing>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Storage Queues decisions</a:t>
            </a:r>
            <a:endParaRPr lang="en-US" dirty="0"/>
          </a:p>
        </p:txBody>
      </p:sp>
      <p:sp>
        <p:nvSpPr>
          <p:cNvPr id="8" name="Freeform: Shape 7"/>
          <p:cNvSpPr/>
          <p:nvPr/>
        </p:nvSpPr>
        <p:spPr>
          <a:xfrm>
            <a:off x="4416051" y="2176130"/>
            <a:ext cx="6259036" cy="1172411"/>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Queue names must be lower case</a:t>
            </a:r>
          </a:p>
        </p:txBody>
      </p:sp>
      <p:sp>
        <p:nvSpPr>
          <p:cNvPr id="9" name="Freeform: Shape 8"/>
          <p:cNvSpPr/>
          <p:nvPr/>
        </p:nvSpPr>
        <p:spPr>
          <a:xfrm>
            <a:off x="1320269" y="2317514"/>
            <a:ext cx="3221976" cy="899076"/>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461921"/>
            <a:ext cx="6500229" cy="1652777"/>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To avoid performance bottlenecks, use the </a:t>
            </a:r>
            <a:r>
              <a:rPr lang="en-US" dirty="0" err="1"/>
              <a:t>Async</a:t>
            </a:r>
            <a:r>
              <a:rPr lang="en-US" dirty="0"/>
              <a:t>/Await pattern whenever using the Storage Queue APIs</a:t>
            </a:r>
          </a:p>
        </p:txBody>
      </p:sp>
      <p:sp>
        <p:nvSpPr>
          <p:cNvPr id="11" name="Freeform: Shape 10"/>
          <p:cNvSpPr/>
          <p:nvPr/>
        </p:nvSpPr>
        <p:spPr>
          <a:xfrm>
            <a:off x="1328722" y="3667201"/>
            <a:ext cx="3213523" cy="1294709"/>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0" y="5167190"/>
            <a:ext cx="6393707" cy="129031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Messages can only be stored for 7 days. Consider offloading messages if longer storage is required</a:t>
            </a:r>
          </a:p>
        </p:txBody>
      </p:sp>
      <p:sp>
        <p:nvSpPr>
          <p:cNvPr id="13" name="Freeform: Shape 12"/>
          <p:cNvSpPr/>
          <p:nvPr/>
        </p:nvSpPr>
        <p:spPr>
          <a:xfrm>
            <a:off x="1255786" y="5319978"/>
            <a:ext cx="3283133" cy="1008562"/>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98198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63664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06996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23760362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2"/>
            <a:ext cx="11535100" cy="5207579"/>
          </a:xfrm>
        </p:spPr>
        <p:txBody>
          <a:bodyPr/>
          <a:lstStyle/>
          <a:p>
            <a:pPr marL="0" indent="0">
              <a:buNone/>
            </a:pPr>
            <a:r>
              <a:rPr lang="en-US" sz="3200" dirty="0"/>
              <a:t>The Azure Relay service facilitates hybrid applications by enabling you to securely expose services that reside within a corporate enterprise network to the public cloud, without having to open a firewall connection, or require intrusive changes to a corporate network infrastructure. Relay supports a variety of different transport protocols and web services standards.</a:t>
            </a:r>
          </a:p>
          <a:p>
            <a:pPr marL="0" indent="0">
              <a:lnSpc>
                <a:spcPct val="100000"/>
              </a:lnSpc>
              <a:buNone/>
            </a:pPr>
            <a:r>
              <a:rPr lang="en-US" sz="3200" dirty="0"/>
              <a:t>Azure Relay has two features:</a:t>
            </a:r>
          </a:p>
          <a:p>
            <a:pPr marL="342900" lvl="1" indent="-342900"/>
            <a:r>
              <a:rPr lang="en-US" dirty="0"/>
              <a:t>Hybrid Connections – Uses the open standard web sockets enabling multi-platform scenarios</a:t>
            </a:r>
          </a:p>
          <a:p>
            <a:pPr marL="342900" lvl="1" indent="-342900"/>
            <a:r>
              <a:rPr lang="en-US" dirty="0"/>
              <a:t>WCF Relays – Uses Windows Communication Foundation (WCF) to enable remote procedure calls. WCF Relay is the legacy Relay offering that many customers may already use with their WCF programming models</a:t>
            </a:r>
          </a:p>
          <a:p>
            <a:pPr marL="0" indent="0">
              <a:buNone/>
            </a:pPr>
            <a:endParaRPr lang="en-US" sz="3200" dirty="0"/>
          </a:p>
        </p:txBody>
      </p:sp>
      <p:sp>
        <p:nvSpPr>
          <p:cNvPr id="2" name="Title 1"/>
          <p:cNvSpPr>
            <a:spLocks noGrp="1"/>
          </p:cNvSpPr>
          <p:nvPr>
            <p:ph type="title"/>
          </p:nvPr>
        </p:nvSpPr>
        <p:spPr/>
        <p:txBody>
          <a:bodyPr/>
          <a:lstStyle/>
          <a:p>
            <a:r>
              <a:rPr lang="en-US" dirty="0"/>
              <a:t>Azure Relay Service</a:t>
            </a:r>
          </a:p>
        </p:txBody>
      </p:sp>
    </p:spTree>
    <p:extLst>
      <p:ext uri="{BB962C8B-B14F-4D97-AF65-F5344CB8AC3E}">
        <p14:creationId xmlns:p14="http://schemas.microsoft.com/office/powerpoint/2010/main" val="37072860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2"/>
            <a:ext cx="11422558" cy="2843855"/>
          </a:xfrm>
        </p:spPr>
        <p:txBody>
          <a:bodyPr/>
          <a:lstStyle/>
          <a:p>
            <a:pPr marL="0" indent="0">
              <a:buNone/>
            </a:pPr>
            <a:r>
              <a:rPr lang="en-US" sz="2400" dirty="0"/>
              <a:t>The Service Bus relay enables you to host WCF services within your existing enterprise environment. You can then delegate listening for incoming sessions and requests to these WCF services to the Service Bus service running within Azure. This enables you to expose these services to application code running in Azure, or to mobile workers or extranet partner environments. Service Bus enables you to securely control who can access these services at a fine-grained level. It provides a powerful and secure way to expose application functionality and data from your existing enterprise solutions and take advantage of it from the cloud.</a:t>
            </a:r>
          </a:p>
        </p:txBody>
      </p:sp>
      <p:sp>
        <p:nvSpPr>
          <p:cNvPr id="2" name="Title 1"/>
          <p:cNvSpPr>
            <a:spLocks noGrp="1"/>
          </p:cNvSpPr>
          <p:nvPr>
            <p:ph type="title"/>
          </p:nvPr>
        </p:nvSpPr>
        <p:spPr/>
        <p:txBody>
          <a:bodyPr/>
          <a:lstStyle/>
          <a:p>
            <a:r>
              <a:rPr lang="en-US" dirty="0"/>
              <a:t>Service Bus (WCF) Relay</a:t>
            </a:r>
          </a:p>
        </p:txBody>
      </p:sp>
      <p:pic>
        <p:nvPicPr>
          <p:cNvPr id="4" name="Picture 3" descr="WCF Relay Concept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38678" y="3843265"/>
            <a:ext cx="5715000" cy="286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618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Relay Hybrid Connections decisions</a:t>
            </a:r>
            <a:endParaRPr lang="en-US" dirty="0"/>
          </a:p>
        </p:txBody>
      </p:sp>
      <p:sp>
        <p:nvSpPr>
          <p:cNvPr id="8" name="Freeform: Shape 7"/>
          <p:cNvSpPr/>
          <p:nvPr/>
        </p:nvSpPr>
        <p:spPr>
          <a:xfrm>
            <a:off x="4416051" y="1683758"/>
            <a:ext cx="6259036" cy="1172411"/>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Message size limit varies by relay binding type</a:t>
            </a:r>
          </a:p>
        </p:txBody>
      </p:sp>
      <p:sp>
        <p:nvSpPr>
          <p:cNvPr id="9" name="Freeform: Shape 8"/>
          <p:cNvSpPr/>
          <p:nvPr/>
        </p:nvSpPr>
        <p:spPr>
          <a:xfrm>
            <a:off x="1320269" y="1825142"/>
            <a:ext cx="3221976" cy="899076"/>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2856169"/>
            <a:ext cx="6500229" cy="2258529"/>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Applications can authenticate to Azure Service Bus using either Shared Access Signature (SAS) authentication, or through Azure Active Directory Access Control (also known as Access Control Service or ACS). SAS is recommended over ACS</a:t>
            </a:r>
          </a:p>
        </p:txBody>
      </p:sp>
      <p:sp>
        <p:nvSpPr>
          <p:cNvPr id="11" name="Freeform: Shape 10"/>
          <p:cNvSpPr/>
          <p:nvPr/>
        </p:nvSpPr>
        <p:spPr>
          <a:xfrm>
            <a:off x="1328722" y="3061449"/>
            <a:ext cx="3213523" cy="1900461"/>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0" y="5014665"/>
            <a:ext cx="6393707" cy="149559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Outages and disaster planning is handled by having multiple relays. Consider adding retry logic to the application</a:t>
            </a:r>
          </a:p>
        </p:txBody>
      </p:sp>
      <p:sp>
        <p:nvSpPr>
          <p:cNvPr id="13" name="Freeform: Shape 12"/>
          <p:cNvSpPr/>
          <p:nvPr/>
        </p:nvSpPr>
        <p:spPr>
          <a:xfrm>
            <a:off x="1255786" y="5167453"/>
            <a:ext cx="3283133" cy="1213842"/>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489609"/>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569174"/>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14030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50879563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0788061" cy="1982081"/>
          </a:xfrm>
        </p:spPr>
        <p:txBody>
          <a:bodyPr/>
          <a:lstStyle/>
          <a:p>
            <a:pPr marL="0" lvl="0" indent="0">
              <a:buNone/>
            </a:pPr>
            <a:r>
              <a:rPr lang="en-US" sz="3200" dirty="0">
                <a:gradFill>
                  <a:gsLst>
                    <a:gs pos="1250">
                      <a:srgbClr val="0078D7"/>
                    </a:gs>
                    <a:gs pos="99000">
                      <a:srgbClr val="0078D7"/>
                    </a:gs>
                  </a:gsLst>
                  <a:lin ang="5400000" scaled="0"/>
                </a:gradFill>
              </a:rPr>
              <a:t>Choice of Windows or Linux clusters</a:t>
            </a:r>
          </a:p>
          <a:p>
            <a:pPr marL="342900" lvl="1" indent="-342900"/>
            <a:r>
              <a:rPr lang="en-US" dirty="0"/>
              <a:t>Managed and supported by Microsoft</a:t>
            </a:r>
          </a:p>
          <a:p>
            <a:pPr marL="342900" lvl="1" indent="-342900"/>
            <a:r>
              <a:rPr lang="en-US" dirty="0"/>
              <a:t>Re-use common tools, documentation, samples from Hadoop/Linux ecosystem</a:t>
            </a:r>
          </a:p>
          <a:p>
            <a:pPr marL="342900" lvl="1" indent="-342900"/>
            <a:r>
              <a:rPr lang="en-US" dirty="0"/>
              <a:t>Add Hadoop projects that were authored on Linux to HDInsight</a:t>
            </a:r>
          </a:p>
          <a:p>
            <a:pPr marL="342900" lvl="1" indent="-342900"/>
            <a:r>
              <a:rPr lang="en-US" dirty="0"/>
              <a:t>Easier transition from on-premises to cloud</a:t>
            </a:r>
          </a:p>
        </p:txBody>
      </p:sp>
      <p:sp>
        <p:nvSpPr>
          <p:cNvPr id="2" name="Title 1"/>
          <p:cNvSpPr>
            <a:spLocks noGrp="1"/>
          </p:cNvSpPr>
          <p:nvPr>
            <p:ph type="title"/>
          </p:nvPr>
        </p:nvSpPr>
        <p:spPr/>
        <p:txBody>
          <a:bodyPr/>
          <a:lstStyle/>
          <a:p>
            <a:r>
              <a:rPr lang="en-US" dirty="0"/>
              <a:t>Azure HDInsight running Linux</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47768" y="4684328"/>
            <a:ext cx="5106932" cy="1828803"/>
          </a:xfrm>
          <a:prstGeom prst="rect">
            <a:avLst/>
          </a:prstGeom>
        </p:spPr>
      </p:pic>
      <p:sp>
        <p:nvSpPr>
          <p:cNvPr id="5" name="Rectangle 4"/>
          <p:cNvSpPr/>
          <p:nvPr/>
        </p:nvSpPr>
        <p:spPr>
          <a:xfrm>
            <a:off x="2970440" y="4016947"/>
            <a:ext cx="2926362" cy="653402"/>
          </a:xfrm>
          <a:prstGeom prst="rect">
            <a:avLst/>
          </a:prstGeom>
          <a:noFill/>
          <a:ln w="44450" cap="flat" cmpd="sng" algn="ctr">
            <a:noFill/>
            <a:prstDash val="solid"/>
          </a:ln>
          <a:effectLst/>
        </p:spPr>
        <p:txBody>
          <a:bodyPr wrap="square" lIns="134452" tIns="100840" rIns="134452" bIns="10084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06">
              <a:defRPr/>
            </a:pPr>
            <a:endParaRPr lang="en-US" sz="2059" kern="0" dirty="0">
              <a:gradFill>
                <a:gsLst>
                  <a:gs pos="6299">
                    <a:srgbClr val="FFFFFF"/>
                  </a:gs>
                  <a:gs pos="28000">
                    <a:srgbClr val="FFFFFF"/>
                  </a:gs>
                </a:gsLst>
                <a:lin ang="5400000" scaled="0"/>
              </a:gradFill>
              <a:latin typeface="Segoe UI Light"/>
            </a:endParaRPr>
          </a:p>
        </p:txBody>
      </p:sp>
      <p:pic>
        <p:nvPicPr>
          <p:cNvPr id="6" name="Picture 5"/>
          <p:cNvPicPr>
            <a:picLocks noChangeAspect="1"/>
          </p:cNvPicPr>
          <p:nvPr/>
        </p:nvPicPr>
        <p:blipFill>
          <a:blip r:embed="rId4" cstate="screen">
            <a:biLevel thresh="75000"/>
            <a:extLst>
              <a:ext uri="{28A0092B-C50C-407E-A947-70E740481C1C}">
                <a14:useLocalDpi xmlns:a14="http://schemas.microsoft.com/office/drawing/2010/main"/>
              </a:ext>
            </a:extLst>
          </a:blip>
          <a:stretch>
            <a:fillRect/>
          </a:stretch>
        </p:blipFill>
        <p:spPr>
          <a:xfrm>
            <a:off x="3900147" y="4710311"/>
            <a:ext cx="1909109" cy="494855"/>
          </a:xfrm>
          <a:prstGeom prst="rect">
            <a:avLst/>
          </a:prstGeom>
        </p:spPr>
      </p:pic>
      <p:sp>
        <p:nvSpPr>
          <p:cNvPr id="7" name="Rectangle 6"/>
          <p:cNvSpPr/>
          <p:nvPr/>
        </p:nvSpPr>
        <p:spPr>
          <a:xfrm>
            <a:off x="2970440" y="4678470"/>
            <a:ext cx="2926362" cy="653402"/>
          </a:xfrm>
          <a:prstGeom prst="rect">
            <a:avLst/>
          </a:prstGeom>
          <a:noFill/>
          <a:ln w="44450" cap="flat" cmpd="sng" algn="ctr">
            <a:noFill/>
            <a:prstDash val="solid"/>
          </a:ln>
          <a:effectLst/>
        </p:spPr>
        <p:txBody>
          <a:bodyPr wrap="square" lIns="134452" tIns="100840" rIns="134452" bIns="10084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72206">
              <a:defRPr/>
            </a:pPr>
            <a:endParaRPr lang="en-US" sz="2059" kern="0" dirty="0">
              <a:gradFill>
                <a:gsLst>
                  <a:gs pos="6299">
                    <a:srgbClr val="FFFFFF"/>
                  </a:gs>
                  <a:gs pos="28000">
                    <a:srgbClr val="FFFFFF"/>
                  </a:gs>
                </a:gsLst>
                <a:lin ang="5400000" scaled="0"/>
              </a:gradFill>
              <a:latin typeface="Segoe UI Light"/>
            </a:endParaRPr>
          </a:p>
        </p:txBody>
      </p:sp>
      <p:sp>
        <p:nvSpPr>
          <p:cNvPr id="8" name="Freeform 142"/>
          <p:cNvSpPr>
            <a:spLocks/>
          </p:cNvSpPr>
          <p:nvPr/>
        </p:nvSpPr>
        <p:spPr bwMode="auto">
          <a:xfrm>
            <a:off x="2109905" y="4111237"/>
            <a:ext cx="1644983" cy="1118231"/>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rgbClr val="00B0F0"/>
          </a:solidFill>
          <a:ln>
            <a:noFill/>
          </a:ln>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687"/>
            <a:endParaRPr lang="en-US" sz="1350" dirty="0">
              <a:solidFill>
                <a:srgbClr val="000000"/>
              </a:solidFill>
            </a:endParaRPr>
          </a:p>
        </p:txBody>
      </p:sp>
      <p:sp>
        <p:nvSpPr>
          <p:cNvPr id="9" name="Freeform 143"/>
          <p:cNvSpPr>
            <a:spLocks noEditPoints="1"/>
          </p:cNvSpPr>
          <p:nvPr/>
        </p:nvSpPr>
        <p:spPr bwMode="auto">
          <a:xfrm>
            <a:off x="2401795" y="4362521"/>
            <a:ext cx="984636" cy="741657"/>
          </a:xfrm>
          <a:custGeom>
            <a:avLst/>
            <a:gdLst>
              <a:gd name="T0" fmla="*/ 475 w 718"/>
              <a:gd name="T1" fmla="*/ 424 h 539"/>
              <a:gd name="T2" fmla="*/ 426 w 718"/>
              <a:gd name="T3" fmla="*/ 486 h 539"/>
              <a:gd name="T4" fmla="*/ 515 w 718"/>
              <a:gd name="T5" fmla="*/ 303 h 539"/>
              <a:gd name="T6" fmla="*/ 526 w 718"/>
              <a:gd name="T7" fmla="*/ 369 h 539"/>
              <a:gd name="T8" fmla="*/ 562 w 718"/>
              <a:gd name="T9" fmla="*/ 334 h 539"/>
              <a:gd name="T10" fmla="*/ 493 w 718"/>
              <a:gd name="T11" fmla="*/ 363 h 539"/>
              <a:gd name="T12" fmla="*/ 440 w 718"/>
              <a:gd name="T13" fmla="*/ 416 h 539"/>
              <a:gd name="T14" fmla="*/ 296 w 718"/>
              <a:gd name="T15" fmla="*/ 500 h 539"/>
              <a:gd name="T16" fmla="*/ 327 w 718"/>
              <a:gd name="T17" fmla="*/ 452 h 539"/>
              <a:gd name="T18" fmla="*/ 325 w 718"/>
              <a:gd name="T19" fmla="*/ 423 h 539"/>
              <a:gd name="T20" fmla="*/ 236 w 718"/>
              <a:gd name="T21" fmla="*/ 431 h 539"/>
              <a:gd name="T22" fmla="*/ 211 w 718"/>
              <a:gd name="T23" fmla="*/ 493 h 539"/>
              <a:gd name="T24" fmla="*/ 137 w 718"/>
              <a:gd name="T25" fmla="*/ 440 h 539"/>
              <a:gd name="T26" fmla="*/ 253 w 718"/>
              <a:gd name="T27" fmla="*/ 130 h 539"/>
              <a:gd name="T28" fmla="*/ 219 w 718"/>
              <a:gd name="T29" fmla="*/ 306 h 539"/>
              <a:gd name="T30" fmla="*/ 380 w 718"/>
              <a:gd name="T31" fmla="*/ 328 h 539"/>
              <a:gd name="T32" fmla="*/ 370 w 718"/>
              <a:gd name="T33" fmla="*/ 318 h 539"/>
              <a:gd name="T34" fmla="*/ 235 w 718"/>
              <a:gd name="T35" fmla="*/ 298 h 539"/>
              <a:gd name="T36" fmla="*/ 202 w 718"/>
              <a:gd name="T37" fmla="*/ 222 h 539"/>
              <a:gd name="T38" fmla="*/ 385 w 718"/>
              <a:gd name="T39" fmla="*/ 75 h 539"/>
              <a:gd name="T40" fmla="*/ 535 w 718"/>
              <a:gd name="T41" fmla="*/ 47 h 539"/>
              <a:gd name="T42" fmla="*/ 584 w 718"/>
              <a:gd name="T43" fmla="*/ 85 h 539"/>
              <a:gd name="T44" fmla="*/ 607 w 718"/>
              <a:gd name="T45" fmla="*/ 125 h 539"/>
              <a:gd name="T46" fmla="*/ 589 w 718"/>
              <a:gd name="T47" fmla="*/ 134 h 539"/>
              <a:gd name="T48" fmla="*/ 590 w 718"/>
              <a:gd name="T49" fmla="*/ 151 h 539"/>
              <a:gd name="T50" fmla="*/ 619 w 718"/>
              <a:gd name="T51" fmla="*/ 167 h 539"/>
              <a:gd name="T52" fmla="*/ 566 w 718"/>
              <a:gd name="T53" fmla="*/ 206 h 539"/>
              <a:gd name="T54" fmla="*/ 586 w 718"/>
              <a:gd name="T55" fmla="*/ 223 h 539"/>
              <a:gd name="T56" fmla="*/ 622 w 718"/>
              <a:gd name="T57" fmla="*/ 197 h 539"/>
              <a:gd name="T58" fmla="*/ 655 w 718"/>
              <a:gd name="T59" fmla="*/ 129 h 539"/>
              <a:gd name="T60" fmla="*/ 663 w 718"/>
              <a:gd name="T61" fmla="*/ 319 h 539"/>
              <a:gd name="T62" fmla="*/ 654 w 718"/>
              <a:gd name="T63" fmla="*/ 142 h 539"/>
              <a:gd name="T64" fmla="*/ 379 w 718"/>
              <a:gd name="T65" fmla="*/ 103 h 539"/>
              <a:gd name="T66" fmla="*/ 321 w 718"/>
              <a:gd name="T67" fmla="*/ 124 h 539"/>
              <a:gd name="T68" fmla="*/ 379 w 718"/>
              <a:gd name="T69" fmla="*/ 103 h 539"/>
              <a:gd name="T70" fmla="*/ 478 w 718"/>
              <a:gd name="T71" fmla="*/ 102 h 539"/>
              <a:gd name="T72" fmla="*/ 508 w 718"/>
              <a:gd name="T73" fmla="*/ 151 h 539"/>
              <a:gd name="T74" fmla="*/ 478 w 718"/>
              <a:gd name="T75" fmla="*/ 173 h 539"/>
              <a:gd name="T76" fmla="*/ 543 w 718"/>
              <a:gd name="T77" fmla="*/ 166 h 539"/>
              <a:gd name="T78" fmla="*/ 495 w 718"/>
              <a:gd name="T79" fmla="*/ 322 h 539"/>
              <a:gd name="T80" fmla="*/ 526 w 718"/>
              <a:gd name="T81" fmla="*/ 288 h 539"/>
              <a:gd name="T82" fmla="*/ 79 w 718"/>
              <a:gd name="T83" fmla="*/ 200 h 539"/>
              <a:gd name="T84" fmla="*/ 124 w 718"/>
              <a:gd name="T85" fmla="*/ 442 h 539"/>
              <a:gd name="T86" fmla="*/ 60 w 718"/>
              <a:gd name="T87" fmla="*/ 395 h 539"/>
              <a:gd name="T88" fmla="*/ 620 w 718"/>
              <a:gd name="T89" fmla="*/ 130 h 539"/>
              <a:gd name="T90" fmla="*/ 47 w 718"/>
              <a:gd name="T91" fmla="*/ 233 h 539"/>
              <a:gd name="T92" fmla="*/ 90 w 718"/>
              <a:gd name="T93" fmla="*/ 235 h 539"/>
              <a:gd name="T94" fmla="*/ 70 w 718"/>
              <a:gd name="T95" fmla="*/ 180 h 539"/>
              <a:gd name="T96" fmla="*/ 502 w 718"/>
              <a:gd name="T97" fmla="*/ 181 h 539"/>
              <a:gd name="T98" fmla="*/ 589 w 718"/>
              <a:gd name="T99" fmla="*/ 147 h 539"/>
              <a:gd name="T100" fmla="*/ 597 w 718"/>
              <a:gd name="T101" fmla="*/ 140 h 539"/>
              <a:gd name="T102" fmla="*/ 8 w 718"/>
              <a:gd name="T103" fmla="*/ 233 h 539"/>
              <a:gd name="T104" fmla="*/ 341 w 718"/>
              <a:gd name="T105" fmla="*/ 3 h 539"/>
              <a:gd name="T106" fmla="*/ 1 w 718"/>
              <a:gd name="T107" fmla="*/ 207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18" h="539">
                <a:moveTo>
                  <a:pt x="450" y="420"/>
                </a:moveTo>
                <a:cubicBezTo>
                  <a:pt x="455" y="406"/>
                  <a:pt x="460" y="393"/>
                  <a:pt x="463" y="380"/>
                </a:cubicBezTo>
                <a:cubicBezTo>
                  <a:pt x="465" y="385"/>
                  <a:pt x="466" y="391"/>
                  <a:pt x="469" y="397"/>
                </a:cubicBezTo>
                <a:cubicBezTo>
                  <a:pt x="473" y="407"/>
                  <a:pt x="475" y="413"/>
                  <a:pt x="475" y="424"/>
                </a:cubicBezTo>
                <a:cubicBezTo>
                  <a:pt x="476" y="435"/>
                  <a:pt x="476" y="446"/>
                  <a:pt x="476" y="457"/>
                </a:cubicBezTo>
                <a:cubicBezTo>
                  <a:pt x="480" y="463"/>
                  <a:pt x="480" y="465"/>
                  <a:pt x="480" y="472"/>
                </a:cubicBezTo>
                <a:cubicBezTo>
                  <a:pt x="479" y="486"/>
                  <a:pt x="474" y="487"/>
                  <a:pt x="461" y="487"/>
                </a:cubicBezTo>
                <a:cubicBezTo>
                  <a:pt x="455" y="487"/>
                  <a:pt x="432" y="487"/>
                  <a:pt x="426" y="486"/>
                </a:cubicBezTo>
                <a:cubicBezTo>
                  <a:pt x="418" y="486"/>
                  <a:pt x="413" y="485"/>
                  <a:pt x="410" y="483"/>
                </a:cubicBezTo>
                <a:cubicBezTo>
                  <a:pt x="423" y="474"/>
                  <a:pt x="446" y="434"/>
                  <a:pt x="450" y="420"/>
                </a:cubicBezTo>
                <a:close/>
                <a:moveTo>
                  <a:pt x="536" y="314"/>
                </a:moveTo>
                <a:cubicBezTo>
                  <a:pt x="528" y="312"/>
                  <a:pt x="522" y="307"/>
                  <a:pt x="515" y="303"/>
                </a:cubicBezTo>
                <a:cubicBezTo>
                  <a:pt x="517" y="312"/>
                  <a:pt x="518" y="322"/>
                  <a:pt x="515" y="331"/>
                </a:cubicBezTo>
                <a:cubicBezTo>
                  <a:pt x="511" y="345"/>
                  <a:pt x="504" y="369"/>
                  <a:pt x="523" y="373"/>
                </a:cubicBezTo>
                <a:cubicBezTo>
                  <a:pt x="531" y="375"/>
                  <a:pt x="534" y="374"/>
                  <a:pt x="545" y="369"/>
                </a:cubicBezTo>
                <a:cubicBezTo>
                  <a:pt x="536" y="371"/>
                  <a:pt x="532" y="370"/>
                  <a:pt x="526" y="369"/>
                </a:cubicBezTo>
                <a:cubicBezTo>
                  <a:pt x="521" y="368"/>
                  <a:pt x="518" y="365"/>
                  <a:pt x="516" y="361"/>
                </a:cubicBezTo>
                <a:cubicBezTo>
                  <a:pt x="518" y="362"/>
                  <a:pt x="521" y="363"/>
                  <a:pt x="527" y="364"/>
                </a:cubicBezTo>
                <a:cubicBezTo>
                  <a:pt x="541" y="368"/>
                  <a:pt x="555" y="361"/>
                  <a:pt x="558" y="351"/>
                </a:cubicBezTo>
                <a:cubicBezTo>
                  <a:pt x="559" y="345"/>
                  <a:pt x="559" y="342"/>
                  <a:pt x="562" y="334"/>
                </a:cubicBezTo>
                <a:cubicBezTo>
                  <a:pt x="565" y="335"/>
                  <a:pt x="568" y="336"/>
                  <a:pt x="572" y="336"/>
                </a:cubicBezTo>
                <a:cubicBezTo>
                  <a:pt x="570" y="342"/>
                  <a:pt x="568" y="348"/>
                  <a:pt x="566" y="354"/>
                </a:cubicBezTo>
                <a:cubicBezTo>
                  <a:pt x="561" y="369"/>
                  <a:pt x="543" y="381"/>
                  <a:pt x="527" y="381"/>
                </a:cubicBezTo>
                <a:cubicBezTo>
                  <a:pt x="512" y="381"/>
                  <a:pt x="503" y="372"/>
                  <a:pt x="493" y="363"/>
                </a:cubicBezTo>
                <a:cubicBezTo>
                  <a:pt x="486" y="356"/>
                  <a:pt x="479" y="350"/>
                  <a:pt x="472" y="344"/>
                </a:cubicBezTo>
                <a:cubicBezTo>
                  <a:pt x="454" y="338"/>
                  <a:pt x="439" y="332"/>
                  <a:pt x="422" y="319"/>
                </a:cubicBezTo>
                <a:cubicBezTo>
                  <a:pt x="434" y="333"/>
                  <a:pt x="442" y="341"/>
                  <a:pt x="459" y="348"/>
                </a:cubicBezTo>
                <a:cubicBezTo>
                  <a:pt x="457" y="374"/>
                  <a:pt x="448" y="392"/>
                  <a:pt x="440" y="416"/>
                </a:cubicBezTo>
                <a:cubicBezTo>
                  <a:pt x="437" y="427"/>
                  <a:pt x="410" y="471"/>
                  <a:pt x="403" y="475"/>
                </a:cubicBezTo>
                <a:cubicBezTo>
                  <a:pt x="398" y="478"/>
                  <a:pt x="365" y="506"/>
                  <a:pt x="358" y="510"/>
                </a:cubicBezTo>
                <a:cubicBezTo>
                  <a:pt x="354" y="516"/>
                  <a:pt x="350" y="524"/>
                  <a:pt x="343" y="528"/>
                </a:cubicBezTo>
                <a:cubicBezTo>
                  <a:pt x="322" y="539"/>
                  <a:pt x="308" y="518"/>
                  <a:pt x="296" y="500"/>
                </a:cubicBezTo>
                <a:cubicBezTo>
                  <a:pt x="291" y="491"/>
                  <a:pt x="277" y="468"/>
                  <a:pt x="289" y="461"/>
                </a:cubicBezTo>
                <a:cubicBezTo>
                  <a:pt x="301" y="455"/>
                  <a:pt x="308" y="450"/>
                  <a:pt x="320" y="442"/>
                </a:cubicBezTo>
                <a:cubicBezTo>
                  <a:pt x="322" y="445"/>
                  <a:pt x="325" y="448"/>
                  <a:pt x="327" y="452"/>
                </a:cubicBezTo>
                <a:cubicBezTo>
                  <a:pt x="327" y="452"/>
                  <a:pt x="327" y="452"/>
                  <a:pt x="327" y="452"/>
                </a:cubicBezTo>
                <a:cubicBezTo>
                  <a:pt x="327" y="452"/>
                  <a:pt x="327" y="452"/>
                  <a:pt x="327" y="452"/>
                </a:cubicBezTo>
                <a:cubicBezTo>
                  <a:pt x="327" y="452"/>
                  <a:pt x="327" y="452"/>
                  <a:pt x="327" y="452"/>
                </a:cubicBezTo>
                <a:cubicBezTo>
                  <a:pt x="327" y="448"/>
                  <a:pt x="326" y="445"/>
                  <a:pt x="326" y="441"/>
                </a:cubicBezTo>
                <a:cubicBezTo>
                  <a:pt x="325" y="435"/>
                  <a:pt x="325" y="429"/>
                  <a:pt x="325" y="423"/>
                </a:cubicBezTo>
                <a:cubicBezTo>
                  <a:pt x="326" y="417"/>
                  <a:pt x="326" y="410"/>
                  <a:pt x="327" y="404"/>
                </a:cubicBezTo>
                <a:cubicBezTo>
                  <a:pt x="325" y="410"/>
                  <a:pt x="321" y="417"/>
                  <a:pt x="320" y="423"/>
                </a:cubicBezTo>
                <a:cubicBezTo>
                  <a:pt x="319" y="426"/>
                  <a:pt x="318" y="428"/>
                  <a:pt x="318" y="430"/>
                </a:cubicBezTo>
                <a:cubicBezTo>
                  <a:pt x="291" y="435"/>
                  <a:pt x="264" y="436"/>
                  <a:pt x="236" y="431"/>
                </a:cubicBezTo>
                <a:cubicBezTo>
                  <a:pt x="235" y="421"/>
                  <a:pt x="232" y="410"/>
                  <a:pt x="231" y="403"/>
                </a:cubicBezTo>
                <a:cubicBezTo>
                  <a:pt x="230" y="411"/>
                  <a:pt x="230" y="434"/>
                  <a:pt x="230" y="447"/>
                </a:cubicBezTo>
                <a:cubicBezTo>
                  <a:pt x="230" y="458"/>
                  <a:pt x="230" y="461"/>
                  <a:pt x="225" y="470"/>
                </a:cubicBezTo>
                <a:cubicBezTo>
                  <a:pt x="220" y="478"/>
                  <a:pt x="218" y="480"/>
                  <a:pt x="211" y="493"/>
                </a:cubicBezTo>
                <a:cubicBezTo>
                  <a:pt x="211" y="502"/>
                  <a:pt x="212" y="507"/>
                  <a:pt x="209" y="516"/>
                </a:cubicBezTo>
                <a:cubicBezTo>
                  <a:pt x="205" y="529"/>
                  <a:pt x="167" y="519"/>
                  <a:pt x="157" y="516"/>
                </a:cubicBezTo>
                <a:cubicBezTo>
                  <a:pt x="145" y="513"/>
                  <a:pt x="119" y="507"/>
                  <a:pt x="125" y="491"/>
                </a:cubicBezTo>
                <a:cubicBezTo>
                  <a:pt x="131" y="476"/>
                  <a:pt x="135" y="461"/>
                  <a:pt x="137" y="440"/>
                </a:cubicBezTo>
                <a:cubicBezTo>
                  <a:pt x="115" y="408"/>
                  <a:pt x="93" y="363"/>
                  <a:pt x="89" y="323"/>
                </a:cubicBezTo>
                <a:cubicBezTo>
                  <a:pt x="86" y="292"/>
                  <a:pt x="88" y="273"/>
                  <a:pt x="95" y="254"/>
                </a:cubicBezTo>
                <a:cubicBezTo>
                  <a:pt x="105" y="224"/>
                  <a:pt x="120" y="198"/>
                  <a:pt x="144" y="177"/>
                </a:cubicBezTo>
                <a:cubicBezTo>
                  <a:pt x="176" y="148"/>
                  <a:pt x="206" y="137"/>
                  <a:pt x="253" y="130"/>
                </a:cubicBezTo>
                <a:cubicBezTo>
                  <a:pt x="242" y="143"/>
                  <a:pt x="231" y="156"/>
                  <a:pt x="219" y="170"/>
                </a:cubicBezTo>
                <a:cubicBezTo>
                  <a:pt x="206" y="185"/>
                  <a:pt x="199" y="200"/>
                  <a:pt x="191" y="216"/>
                </a:cubicBezTo>
                <a:cubicBezTo>
                  <a:pt x="180" y="238"/>
                  <a:pt x="180" y="246"/>
                  <a:pt x="195" y="265"/>
                </a:cubicBezTo>
                <a:cubicBezTo>
                  <a:pt x="207" y="282"/>
                  <a:pt x="214" y="289"/>
                  <a:pt x="219" y="306"/>
                </a:cubicBezTo>
                <a:cubicBezTo>
                  <a:pt x="215" y="315"/>
                  <a:pt x="213" y="323"/>
                  <a:pt x="212" y="335"/>
                </a:cubicBezTo>
                <a:cubicBezTo>
                  <a:pt x="227" y="352"/>
                  <a:pt x="238" y="363"/>
                  <a:pt x="253" y="367"/>
                </a:cubicBezTo>
                <a:cubicBezTo>
                  <a:pt x="267" y="370"/>
                  <a:pt x="279" y="369"/>
                  <a:pt x="292" y="363"/>
                </a:cubicBezTo>
                <a:cubicBezTo>
                  <a:pt x="321" y="348"/>
                  <a:pt x="348" y="329"/>
                  <a:pt x="380" y="328"/>
                </a:cubicBezTo>
                <a:cubicBezTo>
                  <a:pt x="395" y="291"/>
                  <a:pt x="393" y="261"/>
                  <a:pt x="386" y="225"/>
                </a:cubicBezTo>
                <a:cubicBezTo>
                  <a:pt x="381" y="201"/>
                  <a:pt x="379" y="178"/>
                  <a:pt x="378" y="153"/>
                </a:cubicBezTo>
                <a:cubicBezTo>
                  <a:pt x="372" y="178"/>
                  <a:pt x="371" y="201"/>
                  <a:pt x="375" y="226"/>
                </a:cubicBezTo>
                <a:cubicBezTo>
                  <a:pt x="381" y="257"/>
                  <a:pt x="385" y="291"/>
                  <a:pt x="370" y="318"/>
                </a:cubicBezTo>
                <a:cubicBezTo>
                  <a:pt x="340" y="320"/>
                  <a:pt x="315" y="338"/>
                  <a:pt x="289" y="352"/>
                </a:cubicBezTo>
                <a:cubicBezTo>
                  <a:pt x="278" y="357"/>
                  <a:pt x="267" y="358"/>
                  <a:pt x="256" y="354"/>
                </a:cubicBezTo>
                <a:cubicBezTo>
                  <a:pt x="245" y="351"/>
                  <a:pt x="237" y="344"/>
                  <a:pt x="226" y="331"/>
                </a:cubicBezTo>
                <a:cubicBezTo>
                  <a:pt x="225" y="317"/>
                  <a:pt x="228" y="311"/>
                  <a:pt x="235" y="298"/>
                </a:cubicBezTo>
                <a:cubicBezTo>
                  <a:pt x="245" y="279"/>
                  <a:pt x="256" y="260"/>
                  <a:pt x="268" y="241"/>
                </a:cubicBezTo>
                <a:cubicBezTo>
                  <a:pt x="253" y="259"/>
                  <a:pt x="239" y="274"/>
                  <a:pt x="227" y="292"/>
                </a:cubicBezTo>
                <a:cubicBezTo>
                  <a:pt x="223" y="279"/>
                  <a:pt x="216" y="273"/>
                  <a:pt x="206" y="258"/>
                </a:cubicBezTo>
                <a:cubicBezTo>
                  <a:pt x="195" y="244"/>
                  <a:pt x="194" y="238"/>
                  <a:pt x="202" y="222"/>
                </a:cubicBezTo>
                <a:cubicBezTo>
                  <a:pt x="210" y="206"/>
                  <a:pt x="216" y="191"/>
                  <a:pt x="230" y="177"/>
                </a:cubicBezTo>
                <a:cubicBezTo>
                  <a:pt x="253" y="152"/>
                  <a:pt x="274" y="125"/>
                  <a:pt x="299" y="100"/>
                </a:cubicBezTo>
                <a:cubicBezTo>
                  <a:pt x="312" y="87"/>
                  <a:pt x="318" y="88"/>
                  <a:pt x="336" y="85"/>
                </a:cubicBezTo>
                <a:cubicBezTo>
                  <a:pt x="352" y="82"/>
                  <a:pt x="368" y="79"/>
                  <a:pt x="385" y="75"/>
                </a:cubicBezTo>
                <a:cubicBezTo>
                  <a:pt x="368" y="77"/>
                  <a:pt x="353" y="78"/>
                  <a:pt x="337" y="78"/>
                </a:cubicBezTo>
                <a:cubicBezTo>
                  <a:pt x="337" y="78"/>
                  <a:pt x="337" y="78"/>
                  <a:pt x="337" y="78"/>
                </a:cubicBezTo>
                <a:cubicBezTo>
                  <a:pt x="352" y="58"/>
                  <a:pt x="361" y="47"/>
                  <a:pt x="386" y="36"/>
                </a:cubicBezTo>
                <a:cubicBezTo>
                  <a:pt x="448" y="10"/>
                  <a:pt x="487" y="7"/>
                  <a:pt x="535" y="47"/>
                </a:cubicBezTo>
                <a:cubicBezTo>
                  <a:pt x="548" y="58"/>
                  <a:pt x="559" y="68"/>
                  <a:pt x="571" y="77"/>
                </a:cubicBezTo>
                <a:cubicBezTo>
                  <a:pt x="567" y="78"/>
                  <a:pt x="563" y="79"/>
                  <a:pt x="557" y="81"/>
                </a:cubicBezTo>
                <a:cubicBezTo>
                  <a:pt x="564" y="79"/>
                  <a:pt x="571" y="81"/>
                  <a:pt x="578" y="82"/>
                </a:cubicBezTo>
                <a:cubicBezTo>
                  <a:pt x="580" y="83"/>
                  <a:pt x="582" y="84"/>
                  <a:pt x="584" y="85"/>
                </a:cubicBezTo>
                <a:cubicBezTo>
                  <a:pt x="593" y="91"/>
                  <a:pt x="598" y="94"/>
                  <a:pt x="604" y="102"/>
                </a:cubicBezTo>
                <a:cubicBezTo>
                  <a:pt x="610" y="111"/>
                  <a:pt x="615" y="120"/>
                  <a:pt x="620" y="130"/>
                </a:cubicBezTo>
                <a:cubicBezTo>
                  <a:pt x="617" y="129"/>
                  <a:pt x="615" y="128"/>
                  <a:pt x="612" y="127"/>
                </a:cubicBezTo>
                <a:cubicBezTo>
                  <a:pt x="611" y="126"/>
                  <a:pt x="609" y="126"/>
                  <a:pt x="607" y="125"/>
                </a:cubicBezTo>
                <a:cubicBezTo>
                  <a:pt x="603" y="125"/>
                  <a:pt x="599" y="126"/>
                  <a:pt x="596" y="128"/>
                </a:cubicBezTo>
                <a:cubicBezTo>
                  <a:pt x="596" y="128"/>
                  <a:pt x="596" y="128"/>
                  <a:pt x="596" y="128"/>
                </a:cubicBezTo>
                <a:cubicBezTo>
                  <a:pt x="591" y="131"/>
                  <a:pt x="583" y="133"/>
                  <a:pt x="578" y="134"/>
                </a:cubicBezTo>
                <a:cubicBezTo>
                  <a:pt x="580" y="135"/>
                  <a:pt x="586" y="135"/>
                  <a:pt x="589" y="134"/>
                </a:cubicBezTo>
                <a:cubicBezTo>
                  <a:pt x="589" y="134"/>
                  <a:pt x="590" y="134"/>
                  <a:pt x="590" y="134"/>
                </a:cubicBezTo>
                <a:cubicBezTo>
                  <a:pt x="589" y="136"/>
                  <a:pt x="588" y="138"/>
                  <a:pt x="588" y="141"/>
                </a:cubicBezTo>
                <a:cubicBezTo>
                  <a:pt x="588" y="144"/>
                  <a:pt x="588" y="148"/>
                  <a:pt x="590" y="151"/>
                </a:cubicBezTo>
                <a:cubicBezTo>
                  <a:pt x="590" y="151"/>
                  <a:pt x="590" y="151"/>
                  <a:pt x="590" y="151"/>
                </a:cubicBezTo>
                <a:cubicBezTo>
                  <a:pt x="590" y="152"/>
                  <a:pt x="591" y="153"/>
                  <a:pt x="592" y="153"/>
                </a:cubicBezTo>
                <a:cubicBezTo>
                  <a:pt x="589" y="154"/>
                  <a:pt x="587" y="155"/>
                  <a:pt x="584" y="156"/>
                </a:cubicBezTo>
                <a:cubicBezTo>
                  <a:pt x="596" y="155"/>
                  <a:pt x="606" y="154"/>
                  <a:pt x="617" y="156"/>
                </a:cubicBezTo>
                <a:cubicBezTo>
                  <a:pt x="618" y="159"/>
                  <a:pt x="619" y="163"/>
                  <a:pt x="619" y="167"/>
                </a:cubicBezTo>
                <a:cubicBezTo>
                  <a:pt x="618" y="167"/>
                  <a:pt x="617" y="167"/>
                  <a:pt x="615" y="167"/>
                </a:cubicBezTo>
                <a:cubicBezTo>
                  <a:pt x="615" y="167"/>
                  <a:pt x="615" y="167"/>
                  <a:pt x="615" y="167"/>
                </a:cubicBezTo>
                <a:cubicBezTo>
                  <a:pt x="610" y="163"/>
                  <a:pt x="604" y="164"/>
                  <a:pt x="596" y="166"/>
                </a:cubicBezTo>
                <a:cubicBezTo>
                  <a:pt x="571" y="171"/>
                  <a:pt x="577" y="185"/>
                  <a:pt x="566" y="206"/>
                </a:cubicBezTo>
                <a:cubicBezTo>
                  <a:pt x="577" y="191"/>
                  <a:pt x="577" y="176"/>
                  <a:pt x="596" y="172"/>
                </a:cubicBezTo>
                <a:cubicBezTo>
                  <a:pt x="600" y="171"/>
                  <a:pt x="603" y="169"/>
                  <a:pt x="606" y="170"/>
                </a:cubicBezTo>
                <a:cubicBezTo>
                  <a:pt x="601" y="173"/>
                  <a:pt x="596" y="177"/>
                  <a:pt x="594" y="182"/>
                </a:cubicBezTo>
                <a:cubicBezTo>
                  <a:pt x="589" y="197"/>
                  <a:pt x="592" y="210"/>
                  <a:pt x="586" y="223"/>
                </a:cubicBezTo>
                <a:cubicBezTo>
                  <a:pt x="594" y="211"/>
                  <a:pt x="594" y="199"/>
                  <a:pt x="600" y="186"/>
                </a:cubicBezTo>
                <a:cubicBezTo>
                  <a:pt x="603" y="181"/>
                  <a:pt x="611" y="174"/>
                  <a:pt x="616" y="174"/>
                </a:cubicBezTo>
                <a:cubicBezTo>
                  <a:pt x="618" y="174"/>
                  <a:pt x="619" y="174"/>
                  <a:pt x="621" y="174"/>
                </a:cubicBezTo>
                <a:cubicBezTo>
                  <a:pt x="622" y="182"/>
                  <a:pt x="623" y="190"/>
                  <a:pt x="622" y="197"/>
                </a:cubicBezTo>
                <a:cubicBezTo>
                  <a:pt x="621" y="209"/>
                  <a:pt x="618" y="228"/>
                  <a:pt x="616" y="235"/>
                </a:cubicBezTo>
                <a:cubicBezTo>
                  <a:pt x="623" y="226"/>
                  <a:pt x="626" y="209"/>
                  <a:pt x="628" y="196"/>
                </a:cubicBezTo>
                <a:cubicBezTo>
                  <a:pt x="631" y="183"/>
                  <a:pt x="631" y="168"/>
                  <a:pt x="628" y="154"/>
                </a:cubicBezTo>
                <a:cubicBezTo>
                  <a:pt x="624" y="135"/>
                  <a:pt x="644" y="138"/>
                  <a:pt x="655" y="129"/>
                </a:cubicBezTo>
                <a:cubicBezTo>
                  <a:pt x="664" y="123"/>
                  <a:pt x="669" y="112"/>
                  <a:pt x="677" y="105"/>
                </a:cubicBezTo>
                <a:cubicBezTo>
                  <a:pt x="685" y="97"/>
                  <a:pt x="697" y="108"/>
                  <a:pt x="700" y="115"/>
                </a:cubicBezTo>
                <a:cubicBezTo>
                  <a:pt x="713" y="147"/>
                  <a:pt x="718" y="196"/>
                  <a:pt x="715" y="228"/>
                </a:cubicBezTo>
                <a:cubicBezTo>
                  <a:pt x="711" y="263"/>
                  <a:pt x="694" y="302"/>
                  <a:pt x="663" y="319"/>
                </a:cubicBezTo>
                <a:cubicBezTo>
                  <a:pt x="623" y="341"/>
                  <a:pt x="576" y="328"/>
                  <a:pt x="536" y="314"/>
                </a:cubicBezTo>
                <a:close/>
                <a:moveTo>
                  <a:pt x="656" y="147"/>
                </a:moveTo>
                <a:cubicBezTo>
                  <a:pt x="675" y="140"/>
                  <a:pt x="685" y="124"/>
                  <a:pt x="690" y="105"/>
                </a:cubicBezTo>
                <a:cubicBezTo>
                  <a:pt x="682" y="121"/>
                  <a:pt x="670" y="134"/>
                  <a:pt x="654" y="142"/>
                </a:cubicBezTo>
                <a:cubicBezTo>
                  <a:pt x="645" y="146"/>
                  <a:pt x="639" y="145"/>
                  <a:pt x="630" y="144"/>
                </a:cubicBezTo>
                <a:cubicBezTo>
                  <a:pt x="640" y="147"/>
                  <a:pt x="646" y="150"/>
                  <a:pt x="656" y="147"/>
                </a:cubicBezTo>
                <a:close/>
                <a:moveTo>
                  <a:pt x="379" y="103"/>
                </a:moveTo>
                <a:cubicBezTo>
                  <a:pt x="379" y="103"/>
                  <a:pt x="379" y="103"/>
                  <a:pt x="379" y="103"/>
                </a:cubicBezTo>
                <a:cubicBezTo>
                  <a:pt x="365" y="105"/>
                  <a:pt x="352" y="106"/>
                  <a:pt x="338" y="108"/>
                </a:cubicBezTo>
                <a:cubicBezTo>
                  <a:pt x="327" y="109"/>
                  <a:pt x="325" y="108"/>
                  <a:pt x="317" y="116"/>
                </a:cubicBezTo>
                <a:cubicBezTo>
                  <a:pt x="305" y="129"/>
                  <a:pt x="293" y="170"/>
                  <a:pt x="289" y="187"/>
                </a:cubicBezTo>
                <a:cubicBezTo>
                  <a:pt x="295" y="173"/>
                  <a:pt x="310" y="134"/>
                  <a:pt x="321" y="124"/>
                </a:cubicBezTo>
                <a:cubicBezTo>
                  <a:pt x="325" y="122"/>
                  <a:pt x="327" y="120"/>
                  <a:pt x="329" y="119"/>
                </a:cubicBezTo>
                <a:cubicBezTo>
                  <a:pt x="321" y="133"/>
                  <a:pt x="322" y="136"/>
                  <a:pt x="324" y="155"/>
                </a:cubicBezTo>
                <a:cubicBezTo>
                  <a:pt x="327" y="136"/>
                  <a:pt x="333" y="129"/>
                  <a:pt x="344" y="115"/>
                </a:cubicBezTo>
                <a:cubicBezTo>
                  <a:pt x="356" y="112"/>
                  <a:pt x="367" y="108"/>
                  <a:pt x="379" y="103"/>
                </a:cubicBezTo>
                <a:cubicBezTo>
                  <a:pt x="379" y="103"/>
                  <a:pt x="379" y="103"/>
                  <a:pt x="379" y="103"/>
                </a:cubicBezTo>
                <a:close/>
                <a:moveTo>
                  <a:pt x="478" y="102"/>
                </a:moveTo>
                <a:cubicBezTo>
                  <a:pt x="445" y="110"/>
                  <a:pt x="438" y="124"/>
                  <a:pt x="443" y="146"/>
                </a:cubicBezTo>
                <a:cubicBezTo>
                  <a:pt x="446" y="129"/>
                  <a:pt x="453" y="114"/>
                  <a:pt x="478" y="102"/>
                </a:cubicBezTo>
                <a:close/>
                <a:moveTo>
                  <a:pt x="543" y="166"/>
                </a:moveTo>
                <a:cubicBezTo>
                  <a:pt x="537" y="166"/>
                  <a:pt x="530" y="167"/>
                  <a:pt x="523" y="170"/>
                </a:cubicBezTo>
                <a:cubicBezTo>
                  <a:pt x="522" y="167"/>
                  <a:pt x="522" y="165"/>
                  <a:pt x="521" y="163"/>
                </a:cubicBezTo>
                <a:cubicBezTo>
                  <a:pt x="518" y="157"/>
                  <a:pt x="513" y="153"/>
                  <a:pt x="508" y="151"/>
                </a:cubicBezTo>
                <a:cubicBezTo>
                  <a:pt x="513" y="149"/>
                  <a:pt x="518" y="146"/>
                  <a:pt x="521" y="142"/>
                </a:cubicBezTo>
                <a:cubicBezTo>
                  <a:pt x="510" y="148"/>
                  <a:pt x="498" y="146"/>
                  <a:pt x="488" y="153"/>
                </a:cubicBezTo>
                <a:cubicBezTo>
                  <a:pt x="480" y="158"/>
                  <a:pt x="469" y="176"/>
                  <a:pt x="460" y="183"/>
                </a:cubicBezTo>
                <a:cubicBezTo>
                  <a:pt x="466" y="181"/>
                  <a:pt x="472" y="177"/>
                  <a:pt x="478" y="173"/>
                </a:cubicBezTo>
                <a:cubicBezTo>
                  <a:pt x="478" y="176"/>
                  <a:pt x="478" y="179"/>
                  <a:pt x="480" y="182"/>
                </a:cubicBezTo>
                <a:cubicBezTo>
                  <a:pt x="482" y="187"/>
                  <a:pt x="486" y="190"/>
                  <a:pt x="490" y="192"/>
                </a:cubicBezTo>
                <a:cubicBezTo>
                  <a:pt x="487" y="196"/>
                  <a:pt x="484" y="201"/>
                  <a:pt x="482" y="206"/>
                </a:cubicBezTo>
                <a:cubicBezTo>
                  <a:pt x="498" y="187"/>
                  <a:pt x="521" y="173"/>
                  <a:pt x="543" y="166"/>
                </a:cubicBezTo>
                <a:close/>
                <a:moveTo>
                  <a:pt x="526" y="288"/>
                </a:moveTo>
                <a:cubicBezTo>
                  <a:pt x="522" y="289"/>
                  <a:pt x="515" y="290"/>
                  <a:pt x="511" y="291"/>
                </a:cubicBezTo>
                <a:cubicBezTo>
                  <a:pt x="500" y="293"/>
                  <a:pt x="499" y="295"/>
                  <a:pt x="498" y="306"/>
                </a:cubicBezTo>
                <a:cubicBezTo>
                  <a:pt x="497" y="311"/>
                  <a:pt x="496" y="317"/>
                  <a:pt x="495" y="322"/>
                </a:cubicBezTo>
                <a:cubicBezTo>
                  <a:pt x="497" y="316"/>
                  <a:pt x="500" y="310"/>
                  <a:pt x="502" y="304"/>
                </a:cubicBezTo>
                <a:cubicBezTo>
                  <a:pt x="505" y="299"/>
                  <a:pt x="506" y="298"/>
                  <a:pt x="511" y="295"/>
                </a:cubicBezTo>
                <a:cubicBezTo>
                  <a:pt x="511" y="295"/>
                  <a:pt x="511" y="295"/>
                  <a:pt x="511" y="295"/>
                </a:cubicBezTo>
                <a:cubicBezTo>
                  <a:pt x="515" y="293"/>
                  <a:pt x="522" y="290"/>
                  <a:pt x="526" y="288"/>
                </a:cubicBezTo>
                <a:close/>
                <a:moveTo>
                  <a:pt x="74" y="189"/>
                </a:moveTo>
                <a:cubicBezTo>
                  <a:pt x="74" y="190"/>
                  <a:pt x="73" y="190"/>
                  <a:pt x="73" y="191"/>
                </a:cubicBezTo>
                <a:cubicBezTo>
                  <a:pt x="73" y="193"/>
                  <a:pt x="72" y="195"/>
                  <a:pt x="72" y="197"/>
                </a:cubicBezTo>
                <a:cubicBezTo>
                  <a:pt x="75" y="196"/>
                  <a:pt x="77" y="198"/>
                  <a:pt x="79" y="200"/>
                </a:cubicBezTo>
                <a:cubicBezTo>
                  <a:pt x="79" y="195"/>
                  <a:pt x="78" y="191"/>
                  <a:pt x="74" y="189"/>
                </a:cubicBezTo>
                <a:close/>
                <a:moveTo>
                  <a:pt x="72" y="438"/>
                </a:moveTo>
                <a:cubicBezTo>
                  <a:pt x="80" y="446"/>
                  <a:pt x="109" y="468"/>
                  <a:pt x="120" y="453"/>
                </a:cubicBezTo>
                <a:cubicBezTo>
                  <a:pt x="122" y="450"/>
                  <a:pt x="123" y="446"/>
                  <a:pt x="124" y="442"/>
                </a:cubicBezTo>
                <a:cubicBezTo>
                  <a:pt x="124" y="442"/>
                  <a:pt x="124" y="442"/>
                  <a:pt x="124" y="442"/>
                </a:cubicBezTo>
                <a:cubicBezTo>
                  <a:pt x="109" y="418"/>
                  <a:pt x="94" y="390"/>
                  <a:pt x="86" y="361"/>
                </a:cubicBezTo>
                <a:cubicBezTo>
                  <a:pt x="85" y="365"/>
                  <a:pt x="83" y="369"/>
                  <a:pt x="81" y="373"/>
                </a:cubicBezTo>
                <a:cubicBezTo>
                  <a:pt x="74" y="381"/>
                  <a:pt x="67" y="388"/>
                  <a:pt x="60" y="395"/>
                </a:cubicBezTo>
                <a:cubicBezTo>
                  <a:pt x="55" y="400"/>
                  <a:pt x="54" y="400"/>
                  <a:pt x="55" y="408"/>
                </a:cubicBezTo>
                <a:cubicBezTo>
                  <a:pt x="57" y="418"/>
                  <a:pt x="63" y="429"/>
                  <a:pt x="72" y="438"/>
                </a:cubicBezTo>
                <a:close/>
                <a:moveTo>
                  <a:pt x="622" y="135"/>
                </a:moveTo>
                <a:cubicBezTo>
                  <a:pt x="622" y="133"/>
                  <a:pt x="621" y="132"/>
                  <a:pt x="620" y="130"/>
                </a:cubicBezTo>
                <a:cubicBezTo>
                  <a:pt x="619" y="130"/>
                  <a:pt x="618" y="130"/>
                  <a:pt x="617" y="130"/>
                </a:cubicBezTo>
                <a:cubicBezTo>
                  <a:pt x="619" y="132"/>
                  <a:pt x="620" y="134"/>
                  <a:pt x="621" y="136"/>
                </a:cubicBezTo>
                <a:cubicBezTo>
                  <a:pt x="621" y="135"/>
                  <a:pt x="622" y="135"/>
                  <a:pt x="622" y="135"/>
                </a:cubicBezTo>
                <a:close/>
                <a:moveTo>
                  <a:pt x="47" y="233"/>
                </a:moveTo>
                <a:cubicBezTo>
                  <a:pt x="49" y="240"/>
                  <a:pt x="50" y="245"/>
                  <a:pt x="53" y="251"/>
                </a:cubicBezTo>
                <a:cubicBezTo>
                  <a:pt x="58" y="262"/>
                  <a:pt x="73" y="259"/>
                  <a:pt x="84" y="255"/>
                </a:cubicBezTo>
                <a:cubicBezTo>
                  <a:pt x="84" y="254"/>
                  <a:pt x="84" y="253"/>
                  <a:pt x="85" y="252"/>
                </a:cubicBezTo>
                <a:cubicBezTo>
                  <a:pt x="86" y="246"/>
                  <a:pt x="88" y="241"/>
                  <a:pt x="90" y="235"/>
                </a:cubicBezTo>
                <a:cubicBezTo>
                  <a:pt x="86" y="239"/>
                  <a:pt x="81" y="242"/>
                  <a:pt x="75" y="245"/>
                </a:cubicBezTo>
                <a:cubicBezTo>
                  <a:pt x="60" y="251"/>
                  <a:pt x="60" y="246"/>
                  <a:pt x="54" y="232"/>
                </a:cubicBezTo>
                <a:cubicBezTo>
                  <a:pt x="68" y="221"/>
                  <a:pt x="61" y="207"/>
                  <a:pt x="66" y="192"/>
                </a:cubicBezTo>
                <a:cubicBezTo>
                  <a:pt x="67" y="188"/>
                  <a:pt x="68" y="185"/>
                  <a:pt x="70" y="180"/>
                </a:cubicBezTo>
                <a:cubicBezTo>
                  <a:pt x="56" y="189"/>
                  <a:pt x="29" y="214"/>
                  <a:pt x="47" y="233"/>
                </a:cubicBezTo>
                <a:close/>
                <a:moveTo>
                  <a:pt x="484" y="187"/>
                </a:moveTo>
                <a:cubicBezTo>
                  <a:pt x="485" y="190"/>
                  <a:pt x="487" y="191"/>
                  <a:pt x="490" y="192"/>
                </a:cubicBezTo>
                <a:cubicBezTo>
                  <a:pt x="493" y="188"/>
                  <a:pt x="497" y="184"/>
                  <a:pt x="502" y="181"/>
                </a:cubicBezTo>
                <a:cubicBezTo>
                  <a:pt x="502" y="180"/>
                  <a:pt x="501" y="180"/>
                  <a:pt x="501" y="179"/>
                </a:cubicBezTo>
                <a:cubicBezTo>
                  <a:pt x="499" y="175"/>
                  <a:pt x="493" y="173"/>
                  <a:pt x="489" y="175"/>
                </a:cubicBezTo>
                <a:cubicBezTo>
                  <a:pt x="484" y="177"/>
                  <a:pt x="482" y="183"/>
                  <a:pt x="484" y="187"/>
                </a:cubicBezTo>
                <a:moveTo>
                  <a:pt x="589" y="147"/>
                </a:moveTo>
                <a:cubicBezTo>
                  <a:pt x="589" y="149"/>
                  <a:pt x="590" y="152"/>
                  <a:pt x="592" y="153"/>
                </a:cubicBezTo>
                <a:cubicBezTo>
                  <a:pt x="595" y="152"/>
                  <a:pt x="599" y="151"/>
                  <a:pt x="602" y="150"/>
                </a:cubicBezTo>
                <a:cubicBezTo>
                  <a:pt x="603" y="150"/>
                  <a:pt x="603" y="149"/>
                  <a:pt x="603" y="148"/>
                </a:cubicBezTo>
                <a:cubicBezTo>
                  <a:pt x="603" y="144"/>
                  <a:pt x="600" y="141"/>
                  <a:pt x="597" y="140"/>
                </a:cubicBezTo>
                <a:cubicBezTo>
                  <a:pt x="593" y="140"/>
                  <a:pt x="589" y="143"/>
                  <a:pt x="589" y="147"/>
                </a:cubicBezTo>
                <a:moveTo>
                  <a:pt x="41" y="162"/>
                </a:moveTo>
                <a:cubicBezTo>
                  <a:pt x="12" y="183"/>
                  <a:pt x="4" y="192"/>
                  <a:pt x="8" y="233"/>
                </a:cubicBezTo>
                <a:cubicBezTo>
                  <a:pt x="8" y="233"/>
                  <a:pt x="8" y="233"/>
                  <a:pt x="8" y="233"/>
                </a:cubicBezTo>
                <a:cubicBezTo>
                  <a:pt x="11" y="201"/>
                  <a:pt x="18" y="187"/>
                  <a:pt x="41" y="162"/>
                </a:cubicBezTo>
                <a:close/>
                <a:moveTo>
                  <a:pt x="341" y="3"/>
                </a:moveTo>
                <a:cubicBezTo>
                  <a:pt x="324" y="7"/>
                  <a:pt x="320" y="10"/>
                  <a:pt x="315" y="27"/>
                </a:cubicBezTo>
                <a:cubicBezTo>
                  <a:pt x="323" y="14"/>
                  <a:pt x="328" y="10"/>
                  <a:pt x="341" y="3"/>
                </a:cubicBezTo>
                <a:close/>
                <a:moveTo>
                  <a:pt x="368" y="0"/>
                </a:moveTo>
                <a:cubicBezTo>
                  <a:pt x="334" y="8"/>
                  <a:pt x="324" y="14"/>
                  <a:pt x="312" y="54"/>
                </a:cubicBezTo>
                <a:cubicBezTo>
                  <a:pt x="327" y="25"/>
                  <a:pt x="338" y="14"/>
                  <a:pt x="368" y="0"/>
                </a:cubicBezTo>
                <a:close/>
                <a:moveTo>
                  <a:pt x="1" y="207"/>
                </a:moveTo>
                <a:cubicBezTo>
                  <a:pt x="4" y="192"/>
                  <a:pt x="7" y="186"/>
                  <a:pt x="16" y="174"/>
                </a:cubicBezTo>
                <a:cubicBezTo>
                  <a:pt x="1" y="185"/>
                  <a:pt x="0" y="189"/>
                  <a:pt x="1" y="207"/>
                </a:cubicBezTo>
                <a:close/>
              </a:path>
            </a:pathLst>
          </a:custGeom>
          <a:solidFill>
            <a:srgbClr val="FFFFFF"/>
          </a:solidFill>
          <a:ln w="19050" cap="flat" cmpd="sng" algn="ctr">
            <a:noFill/>
            <a:prstDash val="solid"/>
            <a:headEnd type="none" w="med" len="med"/>
            <a:tailEnd type="none" w="med" len="med"/>
          </a:ln>
          <a:effectLst/>
        </p:spPr>
        <p:txBody>
          <a:bodyPr rot="0" spcFirstLastPara="0" vert="horz" wrap="square" lIns="131757" tIns="105405" rIns="131757" bIns="105405"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71720">
              <a:lnSpc>
                <a:spcPct val="90000"/>
              </a:lnSpc>
            </a:pPr>
            <a:endParaRPr lang="en-US" sz="864" kern="0">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55081" y="4054092"/>
            <a:ext cx="1069227" cy="570255"/>
          </a:xfrm>
          <a:prstGeom prst="rect">
            <a:avLst/>
          </a:prstGeom>
        </p:spPr>
      </p:pic>
    </p:spTree>
    <p:extLst>
      <p:ext uri="{BB962C8B-B14F-4D97-AF65-F5344CB8AC3E}">
        <p14:creationId xmlns:p14="http://schemas.microsoft.com/office/powerpoint/2010/main" val="1152676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1754326"/>
          </a:xfrm>
        </p:spPr>
        <p:txBody>
          <a:bodyPr/>
          <a:lstStyle/>
          <a:p>
            <a:pPr marL="225425" indent="-225425"/>
            <a:r>
              <a:rPr lang="en-US" sz="2000" dirty="0">
                <a:solidFill>
                  <a:srgbClr val="0078D7"/>
                </a:solidFill>
              </a:rPr>
              <a:t>Debug Hive jobs through Yarn logs or troubleshoot Storm topologies</a:t>
            </a:r>
          </a:p>
          <a:p>
            <a:pPr marL="225425" indent="-225425"/>
            <a:r>
              <a:rPr lang="en-US" sz="2000" dirty="0">
                <a:solidFill>
                  <a:srgbClr val="0078D7"/>
                </a:solidFill>
              </a:rPr>
              <a:t>Visualize Hadoop clusters, tables, and storage</a:t>
            </a:r>
          </a:p>
          <a:p>
            <a:pPr marL="225425" indent="-225425"/>
            <a:r>
              <a:rPr lang="en-US" sz="2000" dirty="0">
                <a:solidFill>
                  <a:srgbClr val="0078D7"/>
                </a:solidFill>
              </a:rPr>
              <a:t>Submit Hive queries, Storm topologies (C# or Java spouts/bolts)</a:t>
            </a:r>
          </a:p>
          <a:p>
            <a:pPr marL="225425" indent="-225425"/>
            <a:r>
              <a:rPr lang="en-US" sz="2000" dirty="0">
                <a:solidFill>
                  <a:srgbClr val="0078D7"/>
                </a:solidFill>
              </a:rPr>
              <a:t>IntelliSense for authoring Hive jobs </a:t>
            </a:r>
            <a:br>
              <a:rPr lang="en-US" sz="2000" dirty="0">
                <a:solidFill>
                  <a:srgbClr val="0078D7"/>
                </a:solidFill>
              </a:rPr>
            </a:br>
            <a:r>
              <a:rPr lang="en-US" sz="2000" dirty="0">
                <a:solidFill>
                  <a:srgbClr val="0078D7"/>
                </a:solidFill>
              </a:rPr>
              <a:t>and Storm business logic</a:t>
            </a:r>
          </a:p>
        </p:txBody>
      </p:sp>
      <p:sp>
        <p:nvSpPr>
          <p:cNvPr id="2" name="Title 1"/>
          <p:cNvSpPr>
            <a:spLocks noGrp="1"/>
          </p:cNvSpPr>
          <p:nvPr>
            <p:ph type="title"/>
          </p:nvPr>
        </p:nvSpPr>
        <p:spPr/>
        <p:txBody>
          <a:bodyPr/>
          <a:lstStyle/>
          <a:p>
            <a:r>
              <a:rPr lang="en-US" dirty="0"/>
              <a:t>Hadoop Visual Studio integration</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94725" y="2525914"/>
            <a:ext cx="5137534" cy="3009496"/>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47525" y="4559052"/>
            <a:ext cx="2206704" cy="1952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2159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4485442" cy="4370427"/>
          </a:xfrm>
        </p:spPr>
        <p:txBody>
          <a:bodyPr/>
          <a:lstStyle/>
          <a:p>
            <a:r>
              <a:rPr lang="en-US" sz="3200" dirty="0">
                <a:gradFill>
                  <a:gsLst>
                    <a:gs pos="1250">
                      <a:srgbClr val="0078D7"/>
                    </a:gs>
                    <a:gs pos="99000">
                      <a:srgbClr val="0078D7"/>
                    </a:gs>
                  </a:gsLst>
                  <a:lin ang="5400000" scaled="0"/>
                </a:gradFill>
              </a:rPr>
              <a:t>Run HDInsight either on Linux or Windows-based servers. </a:t>
            </a:r>
          </a:p>
          <a:p>
            <a:endParaRPr lang="en-US" sz="3200" dirty="0">
              <a:gradFill>
                <a:gsLst>
                  <a:gs pos="1250">
                    <a:srgbClr val="0078D7"/>
                  </a:gs>
                  <a:gs pos="99000">
                    <a:srgbClr val="0078D7"/>
                  </a:gs>
                </a:gsLst>
                <a:lin ang="5400000" scaled="0"/>
              </a:gradFill>
            </a:endParaRPr>
          </a:p>
          <a:p>
            <a:r>
              <a:rPr lang="en-US" sz="3200" dirty="0" err="1">
                <a:gradFill>
                  <a:gsLst>
                    <a:gs pos="1250">
                      <a:srgbClr val="0078D7"/>
                    </a:gs>
                    <a:gs pos="99000">
                      <a:srgbClr val="0078D7"/>
                    </a:gs>
                  </a:gsLst>
                  <a:lin ang="5400000" scaled="0"/>
                </a:gradFill>
              </a:rPr>
              <a:t>HortonWorks</a:t>
            </a:r>
            <a:r>
              <a:rPr lang="en-US" sz="3200" dirty="0">
                <a:gradFill>
                  <a:gsLst>
                    <a:gs pos="1250">
                      <a:srgbClr val="0078D7"/>
                    </a:gs>
                    <a:gs pos="99000">
                      <a:srgbClr val="0078D7"/>
                    </a:gs>
                  </a:gsLst>
                  <a:lin ang="5400000" scaled="0"/>
                </a:gradFill>
              </a:rPr>
              <a:t> Data Platform (HDP) is the Hadoop distribution used. </a:t>
            </a:r>
          </a:p>
        </p:txBody>
      </p:sp>
      <p:sp>
        <p:nvSpPr>
          <p:cNvPr id="2" name="Title 1"/>
          <p:cNvSpPr>
            <a:spLocks noGrp="1"/>
          </p:cNvSpPr>
          <p:nvPr>
            <p:ph type="title"/>
          </p:nvPr>
        </p:nvSpPr>
        <p:spPr/>
        <p:txBody>
          <a:bodyPr/>
          <a:lstStyle/>
          <a:p>
            <a:r>
              <a:rPr lang="en-US" dirty="0"/>
              <a:t>Azure HDInsight (Hadoop) models</a:t>
            </a: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40961" y="1419893"/>
            <a:ext cx="5943600" cy="4732661"/>
          </a:xfrm>
          <a:prstGeom prst="rect">
            <a:avLst/>
          </a:prstGeom>
        </p:spPr>
      </p:pic>
    </p:spTree>
    <p:extLst>
      <p:ext uri="{BB962C8B-B14F-4D97-AF65-F5344CB8AC3E}">
        <p14:creationId xmlns:p14="http://schemas.microsoft.com/office/powerpoint/2010/main" val="2734234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238003" cy="1514261"/>
          </a:xfrm>
        </p:spPr>
        <p:txBody>
          <a:bodyPr/>
          <a:lstStyle/>
          <a:p>
            <a:pPr marL="0" lvl="0" indent="0">
              <a:buNone/>
            </a:pPr>
            <a:r>
              <a:rPr lang="en-US" sz="3200" dirty="0">
                <a:gradFill>
                  <a:gsLst>
                    <a:gs pos="1250">
                      <a:srgbClr val="0078D7"/>
                    </a:gs>
                    <a:gs pos="99000">
                      <a:srgbClr val="0078D7"/>
                    </a:gs>
                  </a:gsLst>
                  <a:lin ang="5400000" scaled="0"/>
                </a:gradFill>
              </a:rPr>
              <a:t>Additionally, there are several high-level configurations for running Hadoop which can be used to optimize the cluster based on the operations and activities it will target. </a:t>
            </a:r>
          </a:p>
        </p:txBody>
      </p:sp>
      <p:sp>
        <p:nvSpPr>
          <p:cNvPr id="2" name="Title 1"/>
          <p:cNvSpPr>
            <a:spLocks noGrp="1"/>
          </p:cNvSpPr>
          <p:nvPr>
            <p:ph type="title"/>
          </p:nvPr>
        </p:nvSpPr>
        <p:spPr/>
        <p:txBody>
          <a:bodyPr/>
          <a:lstStyle/>
          <a:p>
            <a:r>
              <a:rPr lang="en-US" dirty="0"/>
              <a:t>Azure HDInsight (Hadoop) models</a:t>
            </a: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241885" y="2629447"/>
            <a:ext cx="8344766" cy="4012707"/>
          </a:xfrm>
          <a:prstGeom prst="rect">
            <a:avLst/>
          </a:prstGeom>
        </p:spPr>
      </p:pic>
    </p:spTree>
    <p:extLst>
      <p:ext uri="{BB962C8B-B14F-4D97-AF65-F5344CB8AC3E}">
        <p14:creationId xmlns:p14="http://schemas.microsoft.com/office/powerpoint/2010/main" val="4121812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HDInsight (Hadoop) decisions</a:t>
            </a:r>
            <a:endParaRPr lang="en-US" dirty="0"/>
          </a:p>
        </p:txBody>
      </p:sp>
      <p:sp>
        <p:nvSpPr>
          <p:cNvPr id="8" name="Freeform: Shape 7"/>
          <p:cNvSpPr/>
          <p:nvPr/>
        </p:nvSpPr>
        <p:spPr>
          <a:xfrm>
            <a:off x="4416050" y="1112873"/>
            <a:ext cx="7094175" cy="1658379"/>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Create storage accounts for data repositories for HDInsight. Also, </a:t>
            </a:r>
            <a:r>
              <a:rPr lang="en-US" dirty="0" err="1"/>
              <a:t>deprovision</a:t>
            </a:r>
            <a:r>
              <a:rPr lang="en-US" dirty="0"/>
              <a:t> your clusters when not in use, as the costs for running thousands of cores can quickly add up	</a:t>
            </a:r>
          </a:p>
        </p:txBody>
      </p:sp>
      <p:sp>
        <p:nvSpPr>
          <p:cNvPr id="9" name="Freeform: Shape 8"/>
          <p:cNvSpPr/>
          <p:nvPr/>
        </p:nvSpPr>
        <p:spPr>
          <a:xfrm>
            <a:off x="1320269" y="1301760"/>
            <a:ext cx="3221976" cy="127840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2934655"/>
            <a:ext cx="7436571" cy="1781830"/>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Get a good sense for your data and what is most important to your workloads. This will help guide what components in </a:t>
            </a:r>
            <a:r>
              <a:rPr lang="en-US" dirty="0" err="1"/>
              <a:t>HDInsights</a:t>
            </a:r>
            <a:r>
              <a:rPr lang="en-US" dirty="0"/>
              <a:t> can be leveraged to take the best advantage of the platform services</a:t>
            </a:r>
          </a:p>
        </p:txBody>
      </p:sp>
      <p:sp>
        <p:nvSpPr>
          <p:cNvPr id="11" name="Freeform: Shape 10"/>
          <p:cNvSpPr/>
          <p:nvPr/>
        </p:nvSpPr>
        <p:spPr>
          <a:xfrm>
            <a:off x="1328722" y="3153340"/>
            <a:ext cx="3213523" cy="1348934"/>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40514"/>
            <a:ext cx="7285352" cy="1913551"/>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ctr" anchorCtr="0">
            <a:noAutofit/>
          </a:bodyPr>
          <a:lstStyle/>
          <a:p>
            <a:pPr marL="285750" lvl="0" indent="-285750">
              <a:buFont typeface="Arial" panose="020B0604020202020204" pitchFamily="34" charset="0"/>
              <a:buChar char="•"/>
            </a:pPr>
            <a:r>
              <a:rPr lang="en-US" dirty="0"/>
              <a:t>Spend more time checking out what has already been </a:t>
            </a:r>
            <a:br>
              <a:rPr lang="en-US" dirty="0"/>
            </a:br>
            <a:r>
              <a:rPr lang="en-US" dirty="0"/>
              <a:t>built by the open source communities that can be used with much less effort than writing from scratch</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32539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187600"/>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88359155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437554" y="1211287"/>
            <a:ext cx="5631166" cy="3650230"/>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dirty="0"/>
              <a:t>Triggers</a:t>
            </a:r>
          </a:p>
          <a:p>
            <a:pPr marL="342900" lvl="1" indent="-342900"/>
            <a:r>
              <a:rPr lang="en-US" sz="2000" dirty="0"/>
              <a:t>Managed APIs can kick off the workflow by triggering on specific events</a:t>
            </a:r>
          </a:p>
          <a:p>
            <a:pPr marL="0" indent="0">
              <a:buNone/>
            </a:pPr>
            <a:r>
              <a:rPr lang="en-US" sz="3600" dirty="0"/>
              <a:t>Actions</a:t>
            </a:r>
          </a:p>
          <a:p>
            <a:pPr marL="342900" lvl="1" indent="-342900"/>
            <a:r>
              <a:rPr lang="en-US" sz="2000" dirty="0"/>
              <a:t>Steps in the workflow where the data is enriched, transformed, etc.</a:t>
            </a:r>
          </a:p>
          <a:p>
            <a:pPr marL="0" indent="0">
              <a:buNone/>
            </a:pPr>
            <a:r>
              <a:rPr lang="en-US" sz="3600" dirty="0"/>
              <a:t>BizTalk</a:t>
            </a:r>
          </a:p>
          <a:p>
            <a:pPr marL="342900" lvl="1" indent="-342900"/>
            <a:r>
              <a:rPr lang="en-US" sz="2000" dirty="0"/>
              <a:t>Validation, transformation, rules, etc.</a:t>
            </a:r>
          </a:p>
        </p:txBody>
      </p:sp>
      <p:sp>
        <p:nvSpPr>
          <p:cNvPr id="2" name="Title 1"/>
          <p:cNvSpPr>
            <a:spLocks noGrp="1"/>
          </p:cNvSpPr>
          <p:nvPr>
            <p:ph type="title"/>
          </p:nvPr>
        </p:nvSpPr>
        <p:spPr/>
        <p:txBody>
          <a:bodyPr/>
          <a:lstStyle/>
          <a:p>
            <a:r>
              <a:rPr lang="en-US" dirty="0"/>
              <a:t>Logic Apps Features</a:t>
            </a:r>
          </a:p>
        </p:txBody>
      </p:sp>
      <p:sp>
        <p:nvSpPr>
          <p:cNvPr id="6" name="Text Placeholder 5"/>
          <p:cNvSpPr>
            <a:spLocks noGrp="1"/>
          </p:cNvSpPr>
          <p:nvPr>
            <p:ph type="body" sz="quarter" idx="10"/>
          </p:nvPr>
        </p:nvSpPr>
        <p:spPr>
          <a:xfrm>
            <a:off x="365597" y="1211287"/>
            <a:ext cx="5631166" cy="2936188"/>
          </a:xfrm>
        </p:spPr>
        <p:txBody>
          <a:bodyPr/>
          <a:lstStyle/>
          <a:p>
            <a:pPr marL="0" indent="0">
              <a:buNone/>
            </a:pPr>
            <a:r>
              <a:rPr lang="en-US" sz="3600" dirty="0"/>
              <a:t>Workflow</a:t>
            </a:r>
          </a:p>
          <a:p>
            <a:pPr>
              <a:buClr>
                <a:schemeClr val="tx1"/>
              </a:buClr>
            </a:pPr>
            <a:r>
              <a:rPr lang="en-US" sz="2000" dirty="0">
                <a:gradFill>
                  <a:gsLst>
                    <a:gs pos="1250">
                      <a:schemeClr val="tx1"/>
                    </a:gs>
                    <a:gs pos="100000">
                      <a:schemeClr val="tx1"/>
                    </a:gs>
                  </a:gsLst>
                  <a:lin ang="5400000" scaled="0"/>
                </a:gradFill>
                <a:latin typeface="+mn-lt"/>
              </a:rPr>
              <a:t>Model business process as series of steps or a workflow</a:t>
            </a:r>
          </a:p>
          <a:p>
            <a:pPr marL="0" indent="0">
              <a:buNone/>
            </a:pPr>
            <a:r>
              <a:rPr lang="en-US" sz="3600" dirty="0"/>
              <a:t>Managed APIs</a:t>
            </a:r>
          </a:p>
          <a:p>
            <a:pPr marL="342900" lvl="1" indent="-342900"/>
            <a:r>
              <a:rPr lang="en-US" sz="2000" dirty="0"/>
              <a:t>Access common services like Azure Blob, Dropbox, Facebook, Office 365, Salesforce, and many, many more</a:t>
            </a:r>
          </a:p>
        </p:txBody>
      </p:sp>
    </p:spTree>
    <p:extLst>
      <p:ext uri="{BB962C8B-B14F-4D97-AF65-F5344CB8AC3E}">
        <p14:creationId xmlns:p14="http://schemas.microsoft.com/office/powerpoint/2010/main" val="233660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Machine Learning decisions</a:t>
            </a:r>
            <a:endParaRPr lang="en-US" dirty="0"/>
          </a:p>
        </p:txBody>
      </p:sp>
      <p:sp>
        <p:nvSpPr>
          <p:cNvPr id="8" name="Freeform: Shape 7"/>
          <p:cNvSpPr/>
          <p:nvPr/>
        </p:nvSpPr>
        <p:spPr>
          <a:xfrm>
            <a:off x="4416051" y="1444523"/>
            <a:ext cx="6007262" cy="1658379"/>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696034"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Bring your R and Python code libraries and understand how to leverage ML Studio to provide streamlined development experience</a:t>
            </a:r>
          </a:p>
        </p:txBody>
      </p:sp>
      <p:sp>
        <p:nvSpPr>
          <p:cNvPr id="9" name="Freeform: Shape 8"/>
          <p:cNvSpPr/>
          <p:nvPr/>
        </p:nvSpPr>
        <p:spPr>
          <a:xfrm>
            <a:off x="1320269" y="1633410"/>
            <a:ext cx="3221976" cy="1278407"/>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344251"/>
            <a:ext cx="6297199" cy="1372233"/>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385285"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Partition your logic to create consumable services by using the platform services of ML</a:t>
            </a:r>
          </a:p>
        </p:txBody>
      </p:sp>
      <p:sp>
        <p:nvSpPr>
          <p:cNvPr id="11" name="Freeform: Shape 10"/>
          <p:cNvSpPr/>
          <p:nvPr/>
        </p:nvSpPr>
        <p:spPr>
          <a:xfrm>
            <a:off x="1328722" y="3529363"/>
            <a:ext cx="3213523" cy="1013607"/>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43604"/>
            <a:ext cx="6169149" cy="191279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Explore what the data science community has already created and look to extend or enhance these solutions instead of creating them from scratch to speed the development effort time</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65704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187600"/>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480766649"/>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Stream Analytics</a:t>
            </a:r>
          </a:p>
        </p:txBody>
      </p:sp>
      <p:sp>
        <p:nvSpPr>
          <p:cNvPr id="5" name="Text Placeholder 4"/>
          <p:cNvSpPr>
            <a:spLocks noGrp="1"/>
          </p:cNvSpPr>
          <p:nvPr>
            <p:ph type="body" sz="quarter" idx="10"/>
          </p:nvPr>
        </p:nvSpPr>
        <p:spPr>
          <a:xfrm>
            <a:off x="366003" y="1211287"/>
            <a:ext cx="5608081" cy="2240613"/>
          </a:xfrm>
        </p:spPr>
        <p:txBody>
          <a:bodyPr/>
          <a:lstStyle/>
          <a:p>
            <a:pPr marL="0" indent="0">
              <a:buNone/>
            </a:pPr>
            <a:r>
              <a:rPr lang="en-US" dirty="0">
                <a:solidFill>
                  <a:schemeClr val="tx2"/>
                </a:solidFill>
              </a:rPr>
              <a:t>Input (Ingestion)</a:t>
            </a:r>
          </a:p>
          <a:p>
            <a:pPr marL="342900" lvl="1" indent="-342900"/>
            <a:r>
              <a:rPr lang="en-US" sz="2000" dirty="0"/>
              <a:t>Event Hubs</a:t>
            </a:r>
          </a:p>
          <a:p>
            <a:pPr marL="342900" lvl="1" indent="-342900"/>
            <a:r>
              <a:rPr lang="en-US" sz="2000" dirty="0"/>
              <a:t>IoT Hubs</a:t>
            </a:r>
          </a:p>
          <a:p>
            <a:pPr marL="342900" lvl="1" indent="-342900"/>
            <a:r>
              <a:rPr lang="en-US" sz="2000" dirty="0"/>
              <a:t>Blob Service</a:t>
            </a:r>
          </a:p>
          <a:p>
            <a:endParaRPr lang="en-US" dirty="0"/>
          </a:p>
        </p:txBody>
      </p:sp>
      <p:sp>
        <p:nvSpPr>
          <p:cNvPr id="6" name="Text Placeholder 5"/>
          <p:cNvSpPr>
            <a:spLocks noGrp="1"/>
          </p:cNvSpPr>
          <p:nvPr>
            <p:ph type="body" sz="quarter" idx="11"/>
          </p:nvPr>
        </p:nvSpPr>
        <p:spPr>
          <a:xfrm>
            <a:off x="6461209" y="1211287"/>
            <a:ext cx="5608081" cy="4025717"/>
          </a:xfrm>
        </p:spPr>
        <p:txBody>
          <a:bodyPr/>
          <a:lstStyle/>
          <a:p>
            <a:pPr marL="342900" lvl="1" indent="-342900"/>
            <a:r>
              <a:rPr lang="en-US" sz="2000" dirty="0"/>
              <a:t>Output</a:t>
            </a:r>
          </a:p>
          <a:p>
            <a:pPr marL="342900" lvl="1" indent="-342900"/>
            <a:r>
              <a:rPr lang="en-US" sz="2000" dirty="0"/>
              <a:t>Storage Blobs and Tables</a:t>
            </a:r>
          </a:p>
          <a:p>
            <a:pPr marL="342900" lvl="1" indent="-342900"/>
            <a:r>
              <a:rPr lang="en-US" sz="2000" dirty="0"/>
              <a:t>SQL Database</a:t>
            </a:r>
          </a:p>
          <a:p>
            <a:pPr marL="342900" lvl="1" indent="-342900"/>
            <a:r>
              <a:rPr lang="en-US" sz="2000" dirty="0"/>
              <a:t>Data Lake Stores</a:t>
            </a:r>
          </a:p>
          <a:p>
            <a:pPr marL="342900" lvl="1" indent="-342900"/>
            <a:r>
              <a:rPr lang="en-US" sz="2000" dirty="0"/>
              <a:t>DocumentDB</a:t>
            </a:r>
          </a:p>
          <a:p>
            <a:pPr marL="342900" lvl="1" indent="-342900"/>
            <a:r>
              <a:rPr lang="en-US" sz="2000" dirty="0"/>
              <a:t>Event Hubs</a:t>
            </a:r>
          </a:p>
          <a:p>
            <a:pPr marL="342900" lvl="1" indent="-342900"/>
            <a:r>
              <a:rPr lang="en-US" sz="2000" dirty="0"/>
              <a:t>Service Bus Topics and Queues</a:t>
            </a:r>
          </a:p>
          <a:p>
            <a:pPr marL="342900" lvl="1" indent="-342900"/>
            <a:r>
              <a:rPr lang="en-US" sz="2000" dirty="0"/>
              <a:t>Power BI</a:t>
            </a:r>
          </a:p>
          <a:p>
            <a:endParaRPr lang="en-US" dirty="0"/>
          </a:p>
          <a:p>
            <a:endParaRPr lang="en-US" dirty="0"/>
          </a:p>
        </p:txBody>
      </p:sp>
    </p:spTree>
    <p:extLst>
      <p:ext uri="{BB962C8B-B14F-4D97-AF65-F5344CB8AC3E}">
        <p14:creationId xmlns:p14="http://schemas.microsoft.com/office/powerpoint/2010/main" val="2814092609"/>
      </p:ext>
    </p:extLst>
  </p:cSld>
  <p:clrMapOvr>
    <a:masterClrMapping/>
  </p:clrMapOvr>
  <p:transition>
    <p:fade/>
  </p:transition>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Machine Learning decisions</a:t>
            </a:r>
            <a:endParaRPr lang="en-US" dirty="0"/>
          </a:p>
        </p:txBody>
      </p:sp>
      <p:sp>
        <p:nvSpPr>
          <p:cNvPr id="8" name="Freeform: Shape 7"/>
          <p:cNvSpPr/>
          <p:nvPr/>
        </p:nvSpPr>
        <p:spPr>
          <a:xfrm>
            <a:off x="4416051" y="1746148"/>
            <a:ext cx="6007262" cy="928564"/>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36576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Configure a data stream input and an output</a:t>
            </a:r>
          </a:p>
        </p:txBody>
      </p:sp>
      <p:sp>
        <p:nvSpPr>
          <p:cNvPr id="9" name="Freeform: Shape 8"/>
          <p:cNvSpPr/>
          <p:nvPr/>
        </p:nvSpPr>
        <p:spPr>
          <a:xfrm>
            <a:off x="1320269" y="1842977"/>
            <a:ext cx="3221976" cy="729885"/>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9" y="2669691"/>
            <a:ext cx="6248454" cy="2174903"/>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Create a SQL-like query to process data on the fly. Configure data ingestion service (e.g. event hub) and stream analytics in multiple environments to prevent any downtime of application</a:t>
            </a:r>
          </a:p>
        </p:txBody>
      </p:sp>
      <p:sp>
        <p:nvSpPr>
          <p:cNvPr id="11" name="Freeform: Shape 10"/>
          <p:cNvSpPr/>
          <p:nvPr/>
        </p:nvSpPr>
        <p:spPr>
          <a:xfrm>
            <a:off x="1328722" y="2931651"/>
            <a:ext cx="3213523" cy="1659423"/>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43604"/>
            <a:ext cx="6141932" cy="191279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Use a reference data input as a lookup. </a:t>
            </a:r>
            <a:br>
              <a:rPr lang="en-US" dirty="0"/>
            </a:br>
            <a:r>
              <a:rPr lang="en-US" dirty="0"/>
              <a:t>Use Stream Analytics to feed data directly </a:t>
            </a:r>
            <a:br>
              <a:rPr lang="en-US" dirty="0"/>
            </a:br>
            <a:r>
              <a:rPr lang="en-US" dirty="0"/>
              <a:t>into Power BI to create a dashboard view </a:t>
            </a:r>
            <a:br>
              <a:rPr lang="en-US" dirty="0"/>
            </a:br>
            <a:r>
              <a:rPr lang="en-US" dirty="0"/>
              <a:t>of your data </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33271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292904"/>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1181728681"/>
      </p:ext>
    </p:extLst>
  </p:cSld>
  <p:clrMapOvr>
    <a:masterClrMapping/>
  </p:clrMapOvr>
  <p:transition>
    <p:fade/>
  </p:transition>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Azure Data Factory decisions</a:t>
            </a:r>
            <a:endParaRPr lang="en-US" dirty="0"/>
          </a:p>
        </p:txBody>
      </p:sp>
      <p:sp>
        <p:nvSpPr>
          <p:cNvPr id="8" name="Freeform: Shape 7"/>
          <p:cNvSpPr/>
          <p:nvPr/>
        </p:nvSpPr>
        <p:spPr>
          <a:xfrm>
            <a:off x="4416051" y="1712956"/>
            <a:ext cx="4135446" cy="1194764"/>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36576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Configure a dataset, activity, linked service, and pipeline</a:t>
            </a:r>
          </a:p>
        </p:txBody>
      </p:sp>
      <p:sp>
        <p:nvSpPr>
          <p:cNvPr id="9" name="Freeform: Shape 8"/>
          <p:cNvSpPr/>
          <p:nvPr/>
        </p:nvSpPr>
        <p:spPr>
          <a:xfrm>
            <a:off x="1320269" y="1842977"/>
            <a:ext cx="3221976" cy="933865"/>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9" y="3202986"/>
            <a:ext cx="4301484" cy="1641608"/>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Set up monitoring alerts to be notified when extraneous events occur</a:t>
            </a:r>
          </a:p>
        </p:txBody>
      </p:sp>
      <p:sp>
        <p:nvSpPr>
          <p:cNvPr id="11" name="Freeform: Shape 10"/>
          <p:cNvSpPr/>
          <p:nvPr/>
        </p:nvSpPr>
        <p:spPr>
          <a:xfrm>
            <a:off x="1328722" y="3402726"/>
            <a:ext cx="3213523" cy="1246404"/>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843604"/>
            <a:ext cx="4228153" cy="191279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ctr" anchorCtr="0">
            <a:noAutofit/>
          </a:bodyPr>
          <a:lstStyle/>
          <a:p>
            <a:pPr marL="285750" lvl="0" indent="-285750">
              <a:buFont typeface="Arial" panose="020B0604020202020204" pitchFamily="34" charset="0"/>
              <a:buChar char="•"/>
            </a:pPr>
            <a:r>
              <a:rPr lang="en-US" dirty="0"/>
              <a:t>Use a data management gateway (if you’re using ADF to access data on-premises) </a:t>
            </a:r>
          </a:p>
        </p:txBody>
      </p:sp>
      <p:sp>
        <p:nvSpPr>
          <p:cNvPr id="13" name="Freeform: Shape 12"/>
          <p:cNvSpPr/>
          <p:nvPr/>
        </p:nvSpPr>
        <p:spPr>
          <a:xfrm>
            <a:off x="1259112" y="5075274"/>
            <a:ext cx="3210524" cy="144867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53669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350960"/>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647549365"/>
      </p:ext>
    </p:extLst>
  </p:cSld>
  <p:clrMapOvr>
    <a:masterClrMapping/>
  </p:clrMapOvr>
  <p:transition>
    <p:fade/>
  </p:transition>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506964" cy="2973122"/>
          </a:xfrm>
        </p:spPr>
        <p:txBody>
          <a:bodyPr/>
          <a:lstStyle/>
          <a:p>
            <a:pPr marL="0" indent="0">
              <a:buNone/>
            </a:pPr>
            <a:r>
              <a:rPr lang="en-US" sz="3200" dirty="0"/>
              <a:t>Enable multiple concurrent consumers to process messages received on the same messaging channel.  </a:t>
            </a:r>
          </a:p>
          <a:p>
            <a:pPr marL="0" indent="0">
              <a:buNone/>
            </a:pPr>
            <a:r>
              <a:rPr lang="en-US" sz="3200" dirty="0"/>
              <a:t>This pattern enables a system to process multiple messages concurrently to optimize throughput, improve scalability and availability, and to balance the workload.</a:t>
            </a:r>
          </a:p>
          <a:p>
            <a:r>
              <a:rPr lang="en-US" sz="2800" dirty="0">
                <a:solidFill>
                  <a:schemeClr val="tx1"/>
                </a:solidFill>
              </a:rPr>
              <a:t>Competing consumer patterns:</a:t>
            </a:r>
          </a:p>
        </p:txBody>
      </p:sp>
      <p:sp>
        <p:nvSpPr>
          <p:cNvPr id="2" name="Title 1"/>
          <p:cNvSpPr>
            <a:spLocks noGrp="1"/>
          </p:cNvSpPr>
          <p:nvPr>
            <p:ph type="title"/>
          </p:nvPr>
        </p:nvSpPr>
        <p:spPr/>
        <p:txBody>
          <a:bodyPr/>
          <a:lstStyle/>
          <a:p>
            <a:r>
              <a:rPr lang="en-US" dirty="0"/>
              <a:t>Azure Service Bus models</a:t>
            </a:r>
          </a:p>
        </p:txBody>
      </p:sp>
      <p:pic>
        <p:nvPicPr>
          <p:cNvPr id="4" name="Picture 3"/>
          <p:cNvPicPr>
            <a:picLocks noChangeAspect="1"/>
          </p:cNvPicPr>
          <p:nvPr/>
        </p:nvPicPr>
        <p:blipFill>
          <a:blip r:embed="rId3"/>
          <a:stretch>
            <a:fillRect/>
          </a:stretch>
        </p:blipFill>
        <p:spPr>
          <a:xfrm>
            <a:off x="651535" y="4310645"/>
            <a:ext cx="5468115" cy="2198393"/>
          </a:xfrm>
          <a:prstGeom prst="rect">
            <a:avLst/>
          </a:prstGeom>
        </p:spPr>
      </p:pic>
    </p:spTree>
    <p:extLst>
      <p:ext uri="{BB962C8B-B14F-4D97-AF65-F5344CB8AC3E}">
        <p14:creationId xmlns:p14="http://schemas.microsoft.com/office/powerpoint/2010/main" val="970623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5514127" cy="5158335"/>
          </a:xfrm>
        </p:spPr>
        <p:txBody>
          <a:bodyPr/>
          <a:lstStyle/>
          <a:p>
            <a:r>
              <a:rPr lang="en-US" sz="3200" dirty="0"/>
              <a:t>Prioritize requests sent to services so that requests with a higher priority are received and processed more quickly than those of a lower priority.  </a:t>
            </a:r>
          </a:p>
          <a:p>
            <a:r>
              <a:rPr lang="en-US" sz="3200" dirty="0"/>
              <a:t>This pattern is useful in applications that offer different service-level guarantees to individual types of clients.</a:t>
            </a:r>
          </a:p>
        </p:txBody>
      </p:sp>
      <p:sp>
        <p:nvSpPr>
          <p:cNvPr id="2" name="Title 1"/>
          <p:cNvSpPr>
            <a:spLocks noGrp="1"/>
          </p:cNvSpPr>
          <p:nvPr>
            <p:ph type="title"/>
          </p:nvPr>
        </p:nvSpPr>
        <p:spPr/>
        <p:txBody>
          <a:bodyPr/>
          <a:lstStyle/>
          <a:p>
            <a:r>
              <a:rPr lang="en-US" dirty="0"/>
              <a:t>Azure Service Bus models</a:t>
            </a:r>
          </a:p>
        </p:txBody>
      </p:sp>
      <p:pic>
        <p:nvPicPr>
          <p:cNvPr id="5" name="Picture 4"/>
          <p:cNvPicPr>
            <a:picLocks noChangeAspect="1"/>
          </p:cNvPicPr>
          <p:nvPr/>
        </p:nvPicPr>
        <p:blipFill>
          <a:blip r:embed="rId3"/>
          <a:stretch>
            <a:fillRect/>
          </a:stretch>
        </p:blipFill>
        <p:spPr>
          <a:xfrm>
            <a:off x="6676988" y="1840714"/>
            <a:ext cx="4857750" cy="3886200"/>
          </a:xfrm>
          <a:prstGeom prst="rect">
            <a:avLst/>
          </a:prstGeom>
        </p:spPr>
      </p:pic>
      <p:sp>
        <p:nvSpPr>
          <p:cNvPr id="6" name="Text Placeholder 2"/>
          <p:cNvSpPr txBox="1">
            <a:spLocks/>
          </p:cNvSpPr>
          <p:nvPr/>
        </p:nvSpPr>
        <p:spPr>
          <a:xfrm>
            <a:off x="6522244" y="1212850"/>
            <a:ext cx="5514127" cy="6278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t>Priority queue pattern:</a:t>
            </a:r>
          </a:p>
        </p:txBody>
      </p:sp>
    </p:spTree>
    <p:extLst>
      <p:ext uri="{BB962C8B-B14F-4D97-AF65-F5344CB8AC3E}">
        <p14:creationId xmlns:p14="http://schemas.microsoft.com/office/powerpoint/2010/main" val="2559483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914927" cy="3379387"/>
          </a:xfrm>
        </p:spPr>
        <p:txBody>
          <a:bodyPr/>
          <a:lstStyle/>
          <a:p>
            <a:pPr marL="0" indent="0">
              <a:buNone/>
            </a:pPr>
            <a:r>
              <a:rPr lang="en-US" sz="3200" dirty="0"/>
              <a:t>Use a queue that acts as a buffer between a task and a service that invokes in order to smooth the intermittent heavy loads that may otherwise cause the service to fail or the task to timeout.  </a:t>
            </a:r>
          </a:p>
          <a:p>
            <a:pPr marL="0" indent="0">
              <a:buNone/>
            </a:pPr>
            <a:r>
              <a:rPr lang="en-US" sz="3200" dirty="0"/>
              <a:t>This pattern can help to minimize the impact of peaks in demand and availability and responsiveness for both the task and the service.</a:t>
            </a:r>
            <a:endParaRPr lang="en-US" sz="2800" dirty="0">
              <a:solidFill>
                <a:schemeClr val="tx1"/>
              </a:solidFill>
            </a:endParaRPr>
          </a:p>
          <a:p>
            <a:pPr marL="342900" lvl="1" indent="-342900"/>
            <a:r>
              <a:rPr lang="en-US" dirty="0"/>
              <a:t>Queue-based load leveling pattern:</a:t>
            </a:r>
          </a:p>
          <a:p>
            <a:pPr marL="0" indent="0">
              <a:buNone/>
            </a:pPr>
            <a:endParaRPr lang="en-US" sz="3200" dirty="0"/>
          </a:p>
        </p:txBody>
      </p:sp>
      <p:sp>
        <p:nvSpPr>
          <p:cNvPr id="2" name="Title 1"/>
          <p:cNvSpPr>
            <a:spLocks noGrp="1"/>
          </p:cNvSpPr>
          <p:nvPr>
            <p:ph type="title"/>
          </p:nvPr>
        </p:nvSpPr>
        <p:spPr/>
        <p:txBody>
          <a:bodyPr/>
          <a:lstStyle/>
          <a:p>
            <a:r>
              <a:rPr lang="en-US" dirty="0"/>
              <a:t>Azure Service Bus models</a:t>
            </a:r>
          </a:p>
        </p:txBody>
      </p:sp>
      <p:pic>
        <p:nvPicPr>
          <p:cNvPr id="7" name="Picture 6"/>
          <p:cNvPicPr>
            <a:picLocks noChangeAspect="1"/>
          </p:cNvPicPr>
          <p:nvPr/>
        </p:nvPicPr>
        <p:blipFill>
          <a:blip r:embed="rId3"/>
          <a:stretch>
            <a:fillRect/>
          </a:stretch>
        </p:blipFill>
        <p:spPr>
          <a:xfrm>
            <a:off x="519322" y="4341707"/>
            <a:ext cx="6612998" cy="2371464"/>
          </a:xfrm>
          <a:prstGeom prst="rect">
            <a:avLst/>
          </a:prstGeom>
        </p:spPr>
      </p:pic>
    </p:spTree>
    <p:extLst>
      <p:ext uri="{BB962C8B-B14F-4D97-AF65-F5344CB8AC3E}">
        <p14:creationId xmlns:p14="http://schemas.microsoft.com/office/powerpoint/2010/main" val="1420908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914927" cy="2259080"/>
          </a:xfrm>
        </p:spPr>
        <p:txBody>
          <a:bodyPr/>
          <a:lstStyle/>
          <a:p>
            <a:pPr marL="0" indent="0">
              <a:buNone/>
            </a:pPr>
            <a:r>
              <a:rPr lang="en-US" sz="2400" dirty="0"/>
              <a:t>Coordinate a set of actions across a distributed set of services and other remote resources, attempt to transparently handle faults if any of these actions fail, or undo the effects of the work performed if the system cannot recover from a fault. </a:t>
            </a:r>
          </a:p>
          <a:p>
            <a:pPr marL="0" indent="0">
              <a:buNone/>
            </a:pPr>
            <a:r>
              <a:rPr lang="en-US" sz="2400" dirty="0"/>
              <a:t>This pattern can add resiliency to a distributed system by enabling it to recover and retry actions that fail due to transient exceptions, long-lasting faults, and process failures.</a:t>
            </a:r>
          </a:p>
          <a:p>
            <a:pPr marL="342900" lvl="1" indent="-342900"/>
            <a:r>
              <a:rPr lang="en-US" dirty="0"/>
              <a:t>Scheduler agent supervisor pattern:</a:t>
            </a:r>
          </a:p>
        </p:txBody>
      </p:sp>
      <p:sp>
        <p:nvSpPr>
          <p:cNvPr id="2" name="Title 1"/>
          <p:cNvSpPr>
            <a:spLocks noGrp="1"/>
          </p:cNvSpPr>
          <p:nvPr>
            <p:ph type="title"/>
          </p:nvPr>
        </p:nvSpPr>
        <p:spPr/>
        <p:txBody>
          <a:bodyPr/>
          <a:lstStyle/>
          <a:p>
            <a:r>
              <a:rPr lang="en-US" dirty="0"/>
              <a:t>Azure Service Bus models</a:t>
            </a:r>
          </a:p>
        </p:txBody>
      </p:sp>
      <p:pic>
        <p:nvPicPr>
          <p:cNvPr id="5" name="Picture 4"/>
          <p:cNvPicPr>
            <a:picLocks noChangeAspect="1"/>
          </p:cNvPicPr>
          <p:nvPr/>
        </p:nvPicPr>
        <p:blipFill>
          <a:blip r:embed="rId3"/>
          <a:stretch>
            <a:fillRect/>
          </a:stretch>
        </p:blipFill>
        <p:spPr>
          <a:xfrm>
            <a:off x="638321" y="3539641"/>
            <a:ext cx="4637063" cy="3201557"/>
          </a:xfrm>
          <a:prstGeom prst="rect">
            <a:avLst/>
          </a:prstGeom>
        </p:spPr>
      </p:pic>
    </p:spTree>
    <p:extLst>
      <p:ext uri="{BB962C8B-B14F-4D97-AF65-F5344CB8AC3E}">
        <p14:creationId xmlns:p14="http://schemas.microsoft.com/office/powerpoint/2010/main" val="4158806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345186" cy="2616101"/>
          </a:xfrm>
        </p:spPr>
        <p:txBody>
          <a:bodyPr/>
          <a:lstStyle/>
          <a:p>
            <a:pPr marL="0" indent="0">
              <a:buNone/>
            </a:pPr>
            <a:r>
              <a:rPr lang="en-US" sz="2800" dirty="0"/>
              <a:t>Decompose a task that performs complex processing into a series of discrete elements that can be reused. This pattern can improve performance, scalability, and reusability by allowing task elements that perform the processing to be deployed and scaled independently.</a:t>
            </a:r>
          </a:p>
          <a:p>
            <a:pPr marL="342900" lvl="1" indent="-342900"/>
            <a:r>
              <a:rPr lang="en-US" dirty="0"/>
              <a:t>Pipes and filters pattern:</a:t>
            </a:r>
          </a:p>
          <a:p>
            <a:pPr marL="0" indent="0">
              <a:buNone/>
            </a:pPr>
            <a:endParaRPr lang="en-US" sz="3200" dirty="0"/>
          </a:p>
        </p:txBody>
      </p:sp>
      <p:sp>
        <p:nvSpPr>
          <p:cNvPr id="2" name="Title 1"/>
          <p:cNvSpPr>
            <a:spLocks noGrp="1"/>
          </p:cNvSpPr>
          <p:nvPr>
            <p:ph type="title"/>
          </p:nvPr>
        </p:nvSpPr>
        <p:spPr/>
        <p:txBody>
          <a:bodyPr/>
          <a:lstStyle/>
          <a:p>
            <a:r>
              <a:rPr lang="en-US" dirty="0"/>
              <a:t>Azure Service Bus models</a:t>
            </a:r>
          </a:p>
        </p:txBody>
      </p:sp>
      <p:pic>
        <p:nvPicPr>
          <p:cNvPr id="5" name="Picture 2" descr="Figure 2 - A solution implemented by using pipes and filter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272" y="4216801"/>
            <a:ext cx="5153940" cy="2551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13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521032" cy="3379387"/>
          </a:xfrm>
        </p:spPr>
        <p:txBody>
          <a:bodyPr/>
          <a:lstStyle/>
          <a:p>
            <a:pPr marL="0" indent="0">
              <a:buNone/>
            </a:pPr>
            <a:r>
              <a:rPr lang="en-US" sz="3200" dirty="0"/>
              <a:t>Use queues and topics to separate endpoints and devices from clients to enable temporary separation for occasionally connected devices and services.  </a:t>
            </a:r>
          </a:p>
          <a:p>
            <a:pPr marL="0" indent="0">
              <a:buNone/>
            </a:pPr>
            <a:r>
              <a:rPr lang="en-US" sz="3200" dirty="0"/>
              <a:t>This pattern improves scale and durability, while providing separation and security on a per-device basis.</a:t>
            </a:r>
          </a:p>
          <a:p>
            <a:pPr marL="342900" lvl="1" indent="-342900"/>
            <a:r>
              <a:rPr lang="en-US" dirty="0"/>
              <a:t>Command and control pattern:</a:t>
            </a:r>
          </a:p>
          <a:p>
            <a:pPr marL="0" indent="0">
              <a:buNone/>
            </a:pPr>
            <a:endParaRPr lang="en-US" sz="3200" dirty="0"/>
          </a:p>
        </p:txBody>
      </p:sp>
      <p:sp>
        <p:nvSpPr>
          <p:cNvPr id="2" name="Title 1"/>
          <p:cNvSpPr>
            <a:spLocks noGrp="1"/>
          </p:cNvSpPr>
          <p:nvPr>
            <p:ph type="title"/>
          </p:nvPr>
        </p:nvSpPr>
        <p:spPr/>
        <p:txBody>
          <a:bodyPr/>
          <a:lstStyle/>
          <a:p>
            <a:r>
              <a:rPr lang="en-US" dirty="0"/>
              <a:t>Azure Service Bus models</a:t>
            </a:r>
          </a:p>
        </p:txBody>
      </p:sp>
      <p:pic>
        <p:nvPicPr>
          <p:cNvPr id="6" name="Picture 5"/>
          <p:cNvPicPr>
            <a:picLocks noChangeAspect="1"/>
          </p:cNvPicPr>
          <p:nvPr/>
        </p:nvPicPr>
        <p:blipFill>
          <a:blip r:embed="rId3"/>
          <a:stretch>
            <a:fillRect/>
          </a:stretch>
        </p:blipFill>
        <p:spPr>
          <a:xfrm>
            <a:off x="509615" y="4100158"/>
            <a:ext cx="8069303" cy="2345727"/>
          </a:xfrm>
          <a:prstGeom prst="rect">
            <a:avLst/>
          </a:prstGeom>
        </p:spPr>
      </p:pic>
    </p:spTree>
    <p:extLst>
      <p:ext uri="{BB962C8B-B14F-4D97-AF65-F5344CB8AC3E}">
        <p14:creationId xmlns:p14="http://schemas.microsoft.com/office/powerpoint/2010/main" val="26843294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0"/>
            <a:ext cx="9851720" cy="683264"/>
          </a:xfrm>
        </p:spPr>
        <p:txBody>
          <a:bodyPr/>
          <a:lstStyle/>
          <a:p>
            <a:pPr marL="0" indent="0">
              <a:buNone/>
            </a:pPr>
            <a:r>
              <a:rPr lang="en-US" dirty="0"/>
              <a:t>Built on top of App Service and </a:t>
            </a:r>
            <a:r>
              <a:rPr lang="en-US" dirty="0" err="1"/>
              <a:t>WebJobs</a:t>
            </a:r>
            <a:r>
              <a:rPr lang="en-US" dirty="0"/>
              <a:t> SDK</a:t>
            </a:r>
          </a:p>
        </p:txBody>
      </p:sp>
      <p:sp>
        <p:nvSpPr>
          <p:cNvPr id="2" name="Title 1"/>
          <p:cNvSpPr>
            <a:spLocks noGrp="1"/>
          </p:cNvSpPr>
          <p:nvPr>
            <p:ph type="title"/>
          </p:nvPr>
        </p:nvSpPr>
        <p:spPr/>
        <p:txBody>
          <a:bodyPr/>
          <a:lstStyle/>
          <a:p>
            <a:r>
              <a:rPr lang="en-US" dirty="0"/>
              <a:t>Azure functions architecture</a:t>
            </a:r>
          </a:p>
        </p:txBody>
      </p:sp>
      <p:grpSp>
        <p:nvGrpSpPr>
          <p:cNvPr id="4" name="Group 3"/>
          <p:cNvGrpSpPr/>
          <p:nvPr/>
        </p:nvGrpSpPr>
        <p:grpSpPr>
          <a:xfrm>
            <a:off x="563257" y="2033576"/>
            <a:ext cx="11051237" cy="4367476"/>
            <a:chOff x="753110" y="1993700"/>
            <a:chExt cx="10836913" cy="4282775"/>
          </a:xfrm>
        </p:grpSpPr>
        <p:sp>
          <p:nvSpPr>
            <p:cNvPr id="5" name="Rectangle 4"/>
            <p:cNvSpPr/>
            <p:nvPr/>
          </p:nvSpPr>
          <p:spPr bwMode="auto">
            <a:xfrm>
              <a:off x="753112" y="5476874"/>
              <a:ext cx="10836911" cy="799601"/>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 Service Dynamic Runtime</a:t>
              </a:r>
              <a:br>
                <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Hosting, CI</a:t>
              </a: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Deployment Slots, Remote Debugging, etc.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p:cNvSpPr/>
            <p:nvPr/>
          </p:nvSpPr>
          <p:spPr bwMode="auto">
            <a:xfrm>
              <a:off x="753111" y="4608116"/>
              <a:ext cx="6324602" cy="762539"/>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a:t>
              </a: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Core</a:t>
              </a:r>
            </a:p>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Programming model, common abstractions</a:t>
              </a:r>
            </a:p>
          </p:txBody>
        </p:sp>
        <p:sp>
          <p:nvSpPr>
            <p:cNvPr id="7" name="Rectangle 6"/>
            <p:cNvSpPr/>
            <p:nvPr/>
          </p:nvSpPr>
          <p:spPr bwMode="auto">
            <a:xfrm>
              <a:off x="7153912" y="4609920"/>
              <a:ext cx="4410079" cy="760735"/>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a:t>
              </a: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Extensions</a:t>
              </a:r>
            </a:p>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Triggers, input and output bindings</a:t>
              </a:r>
            </a:p>
          </p:txBody>
        </p:sp>
        <p:sp>
          <p:nvSpPr>
            <p:cNvPr id="8" name="Rectangle 7"/>
            <p:cNvSpPr/>
            <p:nvPr/>
          </p:nvSpPr>
          <p:spPr bwMode="auto">
            <a:xfrm>
              <a:off x="753111" y="3737046"/>
              <a:ext cx="10836911" cy="7648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WebJobs Script Runtime</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Functions Host – Dynamic Compilation, Language abstractions, etc.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p:cNvSpPr/>
            <p:nvPr/>
          </p:nvSpPr>
          <p:spPr bwMode="auto">
            <a:xfrm>
              <a:off x="753110" y="1993700"/>
              <a:ext cx="5376809" cy="76037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Code</a:t>
              </a:r>
            </a:p>
          </p:txBody>
        </p:sp>
        <p:sp>
          <p:nvSpPr>
            <p:cNvPr id="10" name="Rectangle 9"/>
            <p:cNvSpPr/>
            <p:nvPr/>
          </p:nvSpPr>
          <p:spPr bwMode="auto">
            <a:xfrm>
              <a:off x="6210938" y="1996497"/>
              <a:ext cx="5379084" cy="75478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Config</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p:cNvSpPr/>
          <p:nvPr/>
        </p:nvSpPr>
        <p:spPr bwMode="auto">
          <a:xfrm>
            <a:off x="563258" y="2921264"/>
            <a:ext cx="11051235" cy="7799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Language Runtime</a:t>
            </a:r>
            <a:br>
              <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 Node.js, F#, PHP, etc.</a:t>
            </a:r>
            <a:endParaRPr kumimoji="0" lang="en-US" sz="2448"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91679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521032" cy="3496342"/>
          </a:xfrm>
        </p:spPr>
        <p:txBody>
          <a:bodyPr/>
          <a:lstStyle/>
          <a:p>
            <a:pPr marL="0" indent="0">
              <a:buNone/>
            </a:pPr>
            <a:r>
              <a:rPr lang="en-US" sz="2800" dirty="0"/>
              <a:t>Distribute messages over multiple channels to one or more recipients in parallel. This pattern improves scale and reduces latency by spreading messages to one or more downstream.  </a:t>
            </a:r>
          </a:p>
          <a:p>
            <a:pPr marL="0" indent="0">
              <a:buNone/>
            </a:pPr>
            <a:r>
              <a:rPr lang="en-US" sz="2800" dirty="0"/>
              <a:t>Unlike load leveling, this pattern partitions data across subscriptions on topics.  </a:t>
            </a:r>
          </a:p>
          <a:p>
            <a:pPr marL="0" indent="0">
              <a:buNone/>
            </a:pPr>
            <a:r>
              <a:rPr lang="en-US" sz="2800" dirty="0"/>
              <a:t>This can be accomplished with </a:t>
            </a:r>
            <a:r>
              <a:rPr lang="en-US" sz="2800" dirty="0" err="1"/>
              <a:t>ForwardTo</a:t>
            </a:r>
            <a:r>
              <a:rPr lang="en-US" sz="2800" dirty="0"/>
              <a:t> or Subscriptions features.</a:t>
            </a:r>
          </a:p>
          <a:p>
            <a:pPr marL="342900" lvl="1" indent="-342900"/>
            <a:r>
              <a:rPr lang="en-US" dirty="0"/>
              <a:t>Fan out pattern:</a:t>
            </a:r>
          </a:p>
          <a:p>
            <a:pPr marL="0" indent="0">
              <a:buNone/>
            </a:pPr>
            <a:endParaRPr lang="en-US" sz="2800" dirty="0"/>
          </a:p>
        </p:txBody>
      </p:sp>
      <p:sp>
        <p:nvSpPr>
          <p:cNvPr id="2" name="Title 1"/>
          <p:cNvSpPr>
            <a:spLocks noGrp="1"/>
          </p:cNvSpPr>
          <p:nvPr>
            <p:ph type="title"/>
          </p:nvPr>
        </p:nvSpPr>
        <p:spPr/>
        <p:txBody>
          <a:bodyPr/>
          <a:lstStyle/>
          <a:p>
            <a:r>
              <a:rPr lang="en-US" dirty="0"/>
              <a:t>Azure Service Bus models</a:t>
            </a:r>
          </a:p>
        </p:txBody>
      </p:sp>
      <p:pic>
        <p:nvPicPr>
          <p:cNvPr id="5" name="Picture 4"/>
          <p:cNvPicPr>
            <a:picLocks noChangeAspect="1"/>
          </p:cNvPicPr>
          <p:nvPr/>
        </p:nvPicPr>
        <p:blipFill>
          <a:blip r:embed="rId3"/>
          <a:stretch>
            <a:fillRect/>
          </a:stretch>
        </p:blipFill>
        <p:spPr>
          <a:xfrm>
            <a:off x="476653" y="4148524"/>
            <a:ext cx="6705600" cy="2391224"/>
          </a:xfrm>
          <a:prstGeom prst="rect">
            <a:avLst/>
          </a:prstGeom>
        </p:spPr>
      </p:pic>
    </p:spTree>
    <p:extLst>
      <p:ext uri="{BB962C8B-B14F-4D97-AF65-F5344CB8AC3E}">
        <p14:creationId xmlns:p14="http://schemas.microsoft.com/office/powerpoint/2010/main" val="1624648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Service Bus decisions</a:t>
            </a:r>
            <a:endParaRPr lang="en-US" dirty="0"/>
          </a:p>
        </p:txBody>
      </p:sp>
      <p:sp>
        <p:nvSpPr>
          <p:cNvPr id="8" name="Freeform: Shape 7"/>
          <p:cNvSpPr/>
          <p:nvPr/>
        </p:nvSpPr>
        <p:spPr>
          <a:xfrm>
            <a:off x="4416051" y="1627194"/>
            <a:ext cx="6259036" cy="1738211"/>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457200" rIns="45720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Determine which model to use when storing messages in Service Bus, based on transaction, lifetimes, and message rates</a:t>
            </a:r>
          </a:p>
        </p:txBody>
      </p:sp>
      <p:sp>
        <p:nvSpPr>
          <p:cNvPr id="9" name="Freeform: Shape 8"/>
          <p:cNvSpPr/>
          <p:nvPr/>
        </p:nvSpPr>
        <p:spPr>
          <a:xfrm>
            <a:off x="1320269" y="1828801"/>
            <a:ext cx="3221976" cy="1317450"/>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3431802"/>
            <a:ext cx="6500229" cy="1652777"/>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Modify applications to provide transient fault handling to compliment the decoupling of message posting from message processing</a:t>
            </a:r>
          </a:p>
        </p:txBody>
      </p:sp>
      <p:sp>
        <p:nvSpPr>
          <p:cNvPr id="11" name="Freeform: Shape 10"/>
          <p:cNvSpPr/>
          <p:nvPr/>
        </p:nvSpPr>
        <p:spPr>
          <a:xfrm>
            <a:off x="1328722" y="3637082"/>
            <a:ext cx="3213523" cy="1294709"/>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0" y="5167190"/>
            <a:ext cx="6393707" cy="1290317"/>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365760" rIns="640080" bIns="192340" numCol="1" spcCol="1270" anchor="t" anchorCtr="0">
            <a:noAutofit/>
          </a:bodyPr>
          <a:lstStyle/>
          <a:p>
            <a:pPr marL="285750" lvl="0" indent="-285750">
              <a:buFont typeface="Arial" panose="020B0604020202020204" pitchFamily="34" charset="0"/>
              <a:buChar char="•"/>
            </a:pPr>
            <a:r>
              <a:rPr lang="en-US" dirty="0"/>
              <a:t>Leverage Event Hubs in addition to Service Bus to handle large scale intake of service bus messages</a:t>
            </a:r>
          </a:p>
        </p:txBody>
      </p:sp>
      <p:sp>
        <p:nvSpPr>
          <p:cNvPr id="13" name="Freeform: Shape 12"/>
          <p:cNvSpPr/>
          <p:nvPr/>
        </p:nvSpPr>
        <p:spPr>
          <a:xfrm>
            <a:off x="1255786" y="5319978"/>
            <a:ext cx="3283133" cy="1008562"/>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91164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4606524"/>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06996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749041274"/>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547010" y="1389322"/>
          <a:ext cx="10971594" cy="3098596"/>
        </p:xfrm>
        <a:graphic>
          <a:graphicData uri="http://schemas.openxmlformats.org/drawingml/2006/table">
            <a:tbl>
              <a:tblPr firstRow="1" bandRow="1">
                <a:tableStyleId>{F2DE63D5-997A-4646-A377-4702673A728D}</a:tableStyleId>
              </a:tblPr>
              <a:tblGrid>
                <a:gridCol w="2742898">
                  <a:extLst>
                    <a:ext uri="{9D8B030D-6E8A-4147-A177-3AD203B41FA5}">
                      <a16:colId xmlns:a16="http://schemas.microsoft.com/office/drawing/2014/main" val="3323723136"/>
                    </a:ext>
                  </a:extLst>
                </a:gridCol>
                <a:gridCol w="1980199">
                  <a:extLst>
                    <a:ext uri="{9D8B030D-6E8A-4147-A177-3AD203B41FA5}">
                      <a16:colId xmlns:a16="http://schemas.microsoft.com/office/drawing/2014/main" val="3937888222"/>
                    </a:ext>
                  </a:extLst>
                </a:gridCol>
                <a:gridCol w="2316122">
                  <a:extLst>
                    <a:ext uri="{9D8B030D-6E8A-4147-A177-3AD203B41FA5}">
                      <a16:colId xmlns:a16="http://schemas.microsoft.com/office/drawing/2014/main" val="1410519535"/>
                    </a:ext>
                  </a:extLst>
                </a:gridCol>
                <a:gridCol w="3932375">
                  <a:extLst>
                    <a:ext uri="{9D8B030D-6E8A-4147-A177-3AD203B41FA5}">
                      <a16:colId xmlns:a16="http://schemas.microsoft.com/office/drawing/2014/main" val="3764866363"/>
                    </a:ext>
                  </a:extLst>
                </a:gridCol>
              </a:tblGrid>
              <a:tr h="7746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Storage Queues</a:t>
                      </a:r>
                    </a:p>
                  </a:txBody>
                  <a:tcPr marL="86072" marR="86072" marT="43036" marB="43036"/>
                </a:tc>
                <a:tc>
                  <a:txBody>
                    <a:bodyPr/>
                    <a:lstStyle/>
                    <a:p>
                      <a:r>
                        <a:rPr lang="en-US" sz="2200" dirty="0"/>
                        <a:t>ARM</a:t>
                      </a:r>
                    </a:p>
                  </a:txBody>
                  <a:tcPr marL="86072" marR="86072" marT="43036" marB="43036"/>
                </a:tc>
                <a:tc>
                  <a:txBody>
                    <a:bodyPr/>
                    <a:lstStyle/>
                    <a:p>
                      <a:r>
                        <a:rPr lang="en-US" sz="2200" dirty="0"/>
                        <a:t>Public*</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endParaRPr lang="en-US" sz="2200" dirty="0"/>
                    </a:p>
                  </a:txBody>
                  <a:tcPr marL="86072" marR="86072" marT="43036" marB="43036"/>
                </a:tc>
                <a:extLst>
                  <a:ext uri="{0D108BD9-81ED-4DB2-BD59-A6C34878D82A}">
                    <a16:rowId xmlns:a16="http://schemas.microsoft.com/office/drawing/2014/main" val="4133688658"/>
                  </a:ext>
                </a:extLst>
              </a:tr>
              <a:tr h="774649">
                <a:tc>
                  <a:txBody>
                    <a:bodyPr/>
                    <a:lstStyle/>
                    <a:p>
                      <a:pPr lvl="0"/>
                      <a:r>
                        <a:rPr lang="en-US" sz="2200" b="0" i="0" dirty="0">
                          <a:latin typeface="Segoe UI Semibold" panose="020B0702040204020203" pitchFamily="34" charset="0"/>
                          <a:cs typeface="Segoe UI Semibold" panose="020B0702040204020203" pitchFamily="34" charset="0"/>
                        </a:rPr>
                        <a:t>Relay</a:t>
                      </a:r>
                    </a:p>
                  </a:txBody>
                  <a:tcPr marL="86072" marR="86072" marT="43036" marB="43036"/>
                </a:tc>
                <a:tc>
                  <a:txBody>
                    <a:bodyPr/>
                    <a:lstStyle/>
                    <a:p>
                      <a:r>
                        <a:rPr lang="en-US" sz="2200" dirty="0"/>
                        <a:t>ARM</a:t>
                      </a:r>
                      <a:r>
                        <a:rPr lang="en-US" sz="2200" baseline="0" dirty="0"/>
                        <a:t> (Portal)</a:t>
                      </a:r>
                      <a:endParaRPr lang="en-US" sz="2200" dirty="0"/>
                    </a:p>
                  </a:txBody>
                  <a:tcPr marL="86072" marR="86072" marT="43036" marB="43036"/>
                </a:tc>
                <a:tc>
                  <a:txBody>
                    <a:bodyPr/>
                    <a:lstStyle/>
                    <a:p>
                      <a:r>
                        <a:rPr lang="en-US" sz="2200" dirty="0"/>
                        <a:t>Public</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3123354572"/>
                  </a:ext>
                </a:extLst>
              </a:tr>
              <a:tr h="1118937">
                <a:tc>
                  <a:txBody>
                    <a:bodyPr/>
                    <a:lstStyle/>
                    <a:p>
                      <a:pPr lvl="0"/>
                      <a:r>
                        <a:rPr lang="en-US" sz="2200" b="0" i="0" dirty="0">
                          <a:latin typeface="Segoe UI Semibold" panose="020B0702040204020203" pitchFamily="34" charset="0"/>
                          <a:cs typeface="Segoe UI Semibold" panose="020B0702040204020203" pitchFamily="34" charset="0"/>
                        </a:rPr>
                        <a:t>Service Bus</a:t>
                      </a:r>
                    </a:p>
                    <a:p>
                      <a:pPr lvl="0"/>
                      <a:r>
                        <a:rPr lang="en-US" sz="2200" b="0" i="0" dirty="0">
                          <a:latin typeface="Segoe UI Semibold" panose="020B0702040204020203" pitchFamily="34" charset="0"/>
                          <a:cs typeface="Segoe UI Semibold" panose="020B0702040204020203" pitchFamily="34" charset="0"/>
                        </a:rPr>
                        <a:t>(Queues, Topics,</a:t>
                      </a:r>
                      <a:r>
                        <a:rPr lang="en-US" sz="2200" b="0" i="0" baseline="0" dirty="0">
                          <a:latin typeface="Segoe UI Semibold" panose="020B0702040204020203" pitchFamily="34" charset="0"/>
                          <a:cs typeface="Segoe UI Semibold" panose="020B0702040204020203" pitchFamily="34" charset="0"/>
                        </a:rPr>
                        <a:t> Relays)</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tc>
                <a:tc>
                  <a:txBody>
                    <a:bodyPr/>
                    <a:lstStyle/>
                    <a:p>
                      <a:r>
                        <a:rPr lang="en-US" sz="2200" dirty="0"/>
                        <a:t>ASM, ARM Template</a:t>
                      </a:r>
                    </a:p>
                  </a:txBody>
                  <a:tcPr marL="86072" marR="86072" marT="43036" marB="43036"/>
                </a:tc>
                <a:tc>
                  <a:txBody>
                    <a:bodyPr/>
                    <a:lstStyle/>
                    <a:p>
                      <a:r>
                        <a:rPr lang="en-US" sz="2200" dirty="0"/>
                        <a:t>Public</a:t>
                      </a:r>
                    </a:p>
                  </a:txBody>
                  <a:tcPr marL="86072" marR="86072" marT="43036" marB="43036"/>
                </a:tc>
                <a:tc>
                  <a:txBody>
                    <a:bodyPr/>
                    <a:lstStyle/>
                    <a:p>
                      <a:r>
                        <a:rPr lang="en-US" sz="2200" baseline="0" dirty="0"/>
                        <a:t>Relay</a:t>
                      </a:r>
                      <a:endParaRPr lang="en-US" sz="2200" dirty="0"/>
                    </a:p>
                  </a:txBody>
                  <a:tcPr marL="86072" marR="86072" marT="43036" marB="43036"/>
                </a:tc>
                <a:extLst>
                  <a:ext uri="{0D108BD9-81ED-4DB2-BD59-A6C34878D82A}">
                    <a16:rowId xmlns:a16="http://schemas.microsoft.com/office/drawing/2014/main" val="2747725307"/>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Hybrid Integration – Key decision points</a:t>
            </a:r>
          </a:p>
        </p:txBody>
      </p:sp>
    </p:spTree>
    <p:extLst>
      <p:ext uri="{BB962C8B-B14F-4D97-AF65-F5344CB8AC3E}">
        <p14:creationId xmlns:p14="http://schemas.microsoft.com/office/powerpoint/2010/main" val="2541077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547010" y="1389322"/>
          <a:ext cx="10971594" cy="3923526"/>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7">
                  <a:extLst>
                    <a:ext uri="{9D8B030D-6E8A-4147-A177-3AD203B41FA5}">
                      <a16:colId xmlns:a16="http://schemas.microsoft.com/office/drawing/2014/main" val="1410519535"/>
                    </a:ext>
                  </a:extLst>
                </a:gridCol>
              </a:tblGrid>
              <a:tr h="580155">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1463226">
                <a:tc>
                  <a:txBody>
                    <a:bodyPr/>
                    <a:lstStyle/>
                    <a:p>
                      <a:r>
                        <a:rPr lang="en-US" sz="2200" b="0" i="0" dirty="0">
                          <a:latin typeface="Segoe UI Semibold" panose="020B0702040204020203" pitchFamily="34" charset="0"/>
                          <a:cs typeface="Segoe UI Semibold" panose="020B0702040204020203" pitchFamily="34" charset="0"/>
                        </a:rPr>
                        <a:t>Storage Queues</a:t>
                      </a:r>
                    </a:p>
                  </a:txBody>
                  <a:tcPr marL="86072" marR="86072" marT="43036" marB="43036"/>
                </a:tc>
                <a:tc>
                  <a:txBody>
                    <a:bodyPr/>
                    <a:lstStyle/>
                    <a:p>
                      <a:r>
                        <a:rPr lang="en-US" sz="2200" dirty="0"/>
                        <a:t>Queue</a:t>
                      </a:r>
                      <a:r>
                        <a:rPr lang="en-US" sz="2200" baseline="0" dirty="0"/>
                        <a:t> Size:</a:t>
                      </a:r>
                    </a:p>
                    <a:p>
                      <a:r>
                        <a:rPr lang="en-US" sz="2200" baseline="0" dirty="0"/>
                        <a:t>Max = 500 TB</a:t>
                      </a:r>
                    </a:p>
                    <a:p>
                      <a:r>
                        <a:rPr lang="en-US" sz="2200" baseline="0" dirty="0"/>
                        <a:t>Message Size:</a:t>
                      </a:r>
                    </a:p>
                    <a:p>
                      <a:r>
                        <a:rPr lang="en-US" sz="2200" baseline="0" dirty="0"/>
                        <a:t>Max = 64 KB</a:t>
                      </a:r>
                      <a:endParaRPr lang="en-US" sz="2200" dirty="0"/>
                    </a:p>
                  </a:txBody>
                  <a:tcPr marL="86072" marR="86072" marT="43036" marB="43036"/>
                </a:tc>
                <a:tc>
                  <a:txBody>
                    <a:bodyPr/>
                    <a:lstStyle/>
                    <a:p>
                      <a:r>
                        <a:rPr lang="en-US" sz="2200" dirty="0"/>
                        <a:t>Storage Accounts:</a:t>
                      </a:r>
                    </a:p>
                    <a:p>
                      <a:r>
                        <a:rPr lang="en-US" sz="2200" dirty="0"/>
                        <a:t>Max = 100</a:t>
                      </a:r>
                    </a:p>
                  </a:txBody>
                  <a:tcPr marL="86072" marR="86072" marT="43036" marB="43036"/>
                </a:tc>
                <a:extLst>
                  <a:ext uri="{0D108BD9-81ED-4DB2-BD59-A6C34878D82A}">
                    <a16:rowId xmlns:a16="http://schemas.microsoft.com/office/drawing/2014/main" val="4133688658"/>
                  </a:ext>
                </a:extLst>
              </a:tr>
              <a:tr h="761208">
                <a:tc>
                  <a:txBody>
                    <a:bodyPr/>
                    <a:lstStyle/>
                    <a:p>
                      <a:pPr lvl="0"/>
                      <a:r>
                        <a:rPr lang="en-US" sz="2200" b="0" i="0" dirty="0">
                          <a:latin typeface="Segoe UI Semibold" panose="020B0702040204020203" pitchFamily="34" charset="0"/>
                          <a:cs typeface="Segoe UI Semibold" panose="020B0702040204020203" pitchFamily="34" charset="0"/>
                        </a:rPr>
                        <a:t>Relay</a:t>
                      </a:r>
                    </a:p>
                  </a:txBody>
                  <a:tcPr marL="86072" marR="86072" marT="43036" marB="4303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kern="1200" dirty="0">
                          <a:solidFill>
                            <a:schemeClr val="tx1"/>
                          </a:solidFill>
                          <a:latin typeface="+mn-lt"/>
                          <a:ea typeface="+mn-ea"/>
                          <a:cs typeface="+mn-cs"/>
                        </a:rPr>
                        <a:t>Concurrent listeners on Relay Entity = 25</a:t>
                      </a:r>
                    </a:p>
                  </a:txBody>
                  <a:tcPr marL="86072" marR="86072" marT="43036" marB="43036"/>
                </a:tc>
                <a:tc>
                  <a:txBody>
                    <a:bodyPr/>
                    <a:lstStyle/>
                    <a:p>
                      <a:r>
                        <a:rPr lang="en-US" sz="2200" dirty="0"/>
                        <a:t>Relay endpoints per service namespace = 10,000</a:t>
                      </a:r>
                      <a:endParaRPr lang="en-US" sz="2200" kern="1200" dirty="0">
                        <a:solidFill>
                          <a:schemeClr val="tx1"/>
                        </a:solidFill>
                        <a:latin typeface="+mn-lt"/>
                        <a:ea typeface="+mn-ea"/>
                        <a:cs typeface="+mn-cs"/>
                      </a:endParaRPr>
                    </a:p>
                  </a:txBody>
                  <a:tcPr marL="86072" marR="86072" marT="43036" marB="43036"/>
                </a:tc>
                <a:extLst>
                  <a:ext uri="{0D108BD9-81ED-4DB2-BD59-A6C34878D82A}">
                    <a16:rowId xmlns:a16="http://schemas.microsoft.com/office/drawing/2014/main" val="1094197510"/>
                  </a:ext>
                </a:extLst>
              </a:tr>
              <a:tr h="1118937">
                <a:tc>
                  <a:txBody>
                    <a:bodyPr/>
                    <a:lstStyle/>
                    <a:p>
                      <a:pPr lvl="0"/>
                      <a:r>
                        <a:rPr lang="en-US" sz="2200" b="0" i="0" dirty="0">
                          <a:latin typeface="Segoe UI Semibold" panose="020B0702040204020203" pitchFamily="34" charset="0"/>
                          <a:cs typeface="Segoe UI Semibold" panose="020B0702040204020203" pitchFamily="34" charset="0"/>
                        </a:rPr>
                        <a:t>Service Bus</a:t>
                      </a:r>
                    </a:p>
                  </a:txBody>
                  <a:tcPr marL="86072" marR="86072" marT="43036" marB="43036"/>
                </a:tc>
                <a:tc>
                  <a:txBody>
                    <a:bodyPr/>
                    <a:lstStyle/>
                    <a:p>
                      <a:r>
                        <a:rPr lang="en-US" sz="2200" kern="1200" dirty="0">
                          <a:solidFill>
                            <a:schemeClr val="tx1"/>
                          </a:solidFill>
                          <a:latin typeface="+mn-lt"/>
                          <a:ea typeface="+mn-ea"/>
                          <a:cs typeface="+mn-cs"/>
                        </a:rPr>
                        <a:t>Message Size (varies by </a:t>
                      </a:r>
                      <a:r>
                        <a:rPr lang="en-US" sz="2200" kern="1200" dirty="0" err="1">
                          <a:solidFill>
                            <a:schemeClr val="tx1"/>
                          </a:solidFill>
                          <a:latin typeface="+mn-lt"/>
                          <a:ea typeface="+mn-ea"/>
                          <a:cs typeface="+mn-cs"/>
                        </a:rPr>
                        <a:t>sku</a:t>
                      </a:r>
                      <a:r>
                        <a:rPr lang="en-US" sz="2200" kern="1200" dirty="0">
                          <a:solidFill>
                            <a:schemeClr val="tx1"/>
                          </a:solidFill>
                          <a:latin typeface="+mn-lt"/>
                          <a:ea typeface="+mn-ea"/>
                          <a:cs typeface="+mn-cs"/>
                        </a:rPr>
                        <a:t>/edition):</a:t>
                      </a:r>
                    </a:p>
                    <a:p>
                      <a:r>
                        <a:rPr lang="en-US" sz="2200" kern="1200" dirty="0">
                          <a:solidFill>
                            <a:schemeClr val="tx1"/>
                          </a:solidFill>
                          <a:latin typeface="+mn-lt"/>
                          <a:ea typeface="+mn-ea"/>
                          <a:cs typeface="+mn-cs"/>
                        </a:rPr>
                        <a:t>256 KB or 1 MB</a:t>
                      </a:r>
                    </a:p>
                  </a:txBody>
                  <a:tcPr marL="86072" marR="86072" marT="43036" marB="43036"/>
                </a:tc>
                <a:tc>
                  <a:txBody>
                    <a:bodyPr/>
                    <a:lstStyle/>
                    <a:p>
                      <a:r>
                        <a:rPr lang="en-US" sz="2200" kern="1200" dirty="0">
                          <a:solidFill>
                            <a:schemeClr val="tx1"/>
                          </a:solidFill>
                          <a:latin typeface="+mn-lt"/>
                          <a:ea typeface="+mn-ea"/>
                          <a:cs typeface="+mn-cs"/>
                        </a:rPr>
                        <a:t>Namespaces:</a:t>
                      </a:r>
                    </a:p>
                    <a:p>
                      <a:r>
                        <a:rPr lang="en-US" sz="2200" kern="1200" dirty="0">
                          <a:solidFill>
                            <a:schemeClr val="tx1"/>
                          </a:solidFill>
                          <a:latin typeface="+mn-lt"/>
                          <a:ea typeface="+mn-ea"/>
                          <a:cs typeface="+mn-cs"/>
                        </a:rPr>
                        <a:t>Max = 100</a:t>
                      </a:r>
                    </a:p>
                  </a:txBody>
                  <a:tcPr marL="86072" marR="86072" marT="43036" marB="43036"/>
                </a:tc>
                <a:extLst>
                  <a:ext uri="{0D108BD9-81ED-4DB2-BD59-A6C34878D82A}">
                    <a16:rowId xmlns:a16="http://schemas.microsoft.com/office/drawing/2014/main" val="2747725307"/>
                  </a:ext>
                </a:extLst>
              </a:tr>
            </a:tbl>
          </a:graphicData>
        </a:graphic>
      </p:graphicFrame>
      <p:sp>
        <p:nvSpPr>
          <p:cNvPr id="5" name="Title 4"/>
          <p:cNvSpPr>
            <a:spLocks noGrp="1"/>
          </p:cNvSpPr>
          <p:nvPr>
            <p:ph type="title"/>
          </p:nvPr>
        </p:nvSpPr>
        <p:spPr>
          <a:xfrm>
            <a:off x="366169" y="295278"/>
            <a:ext cx="11702551" cy="917575"/>
          </a:xfrm>
        </p:spPr>
        <p:txBody>
          <a:bodyPr/>
          <a:lstStyle/>
          <a:p>
            <a:r>
              <a:rPr lang="en-US" dirty="0"/>
              <a:t>Hybrid Integration – Key quotas, limits</a:t>
            </a:r>
          </a:p>
        </p:txBody>
      </p:sp>
    </p:spTree>
    <p:extLst>
      <p:ext uri="{BB962C8B-B14F-4D97-AF65-F5344CB8AC3E}">
        <p14:creationId xmlns:p14="http://schemas.microsoft.com/office/powerpoint/2010/main" val="519593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1754326"/>
          </a:xfrm>
        </p:spPr>
        <p:txBody>
          <a:bodyPr/>
          <a:lstStyle/>
          <a:p>
            <a:pPr marL="0" indent="0">
              <a:buNone/>
            </a:pPr>
            <a:r>
              <a:rPr lang="en-US" sz="2000" dirty="0"/>
              <a:t>Use Azure’s API Management to centralize all framework for your company’s deployed web services. </a:t>
            </a:r>
          </a:p>
          <a:p>
            <a:pPr marL="0" indent="0">
              <a:buNone/>
            </a:pPr>
            <a:r>
              <a:rPr lang="en-US" sz="2000" dirty="0">
                <a:solidFill>
                  <a:schemeClr val="tx1"/>
                </a:solidFill>
              </a:rPr>
              <a:t>The developer is tasked with concentrating on business logic instead rather than “infrastructure” type code. </a:t>
            </a:r>
          </a:p>
          <a:p>
            <a:pPr marL="0" indent="0">
              <a:buNone/>
            </a:pPr>
            <a:r>
              <a:rPr lang="en-US" sz="2000" dirty="0">
                <a:solidFill>
                  <a:schemeClr val="tx1"/>
                </a:solidFill>
              </a:rPr>
              <a:t>Centralize your frameworks in Azure’s API management service to allow the underlying web services to be deployed on different servers and even different technologies. </a:t>
            </a:r>
          </a:p>
          <a:p>
            <a:pPr marL="0" indent="0">
              <a:buNone/>
            </a:pPr>
            <a:r>
              <a:rPr lang="en-US" sz="2000" dirty="0">
                <a:solidFill>
                  <a:schemeClr val="tx1"/>
                </a:solidFill>
              </a:rPr>
              <a:t>Ultimately, consolidating services from multiple back-ends to a single entry point for service consumers.</a:t>
            </a:r>
          </a:p>
        </p:txBody>
      </p:sp>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API management models</a:t>
            </a:r>
            <a:endParaRPr lang="en-US" dirty="0"/>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40848" y="3192463"/>
            <a:ext cx="6811963" cy="3429000"/>
          </a:xfrm>
          <a:prstGeom prst="rect">
            <a:avLst/>
          </a:prstGeom>
        </p:spPr>
      </p:pic>
    </p:spTree>
    <p:extLst>
      <p:ext uri="{BB962C8B-B14F-4D97-AF65-F5344CB8AC3E}">
        <p14:creationId xmlns:p14="http://schemas.microsoft.com/office/powerpoint/2010/main" val="2985657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Lake Store decisions</a:t>
            </a:r>
            <a:endParaRPr lang="en-US" dirty="0"/>
          </a:p>
        </p:txBody>
      </p:sp>
      <p:sp>
        <p:nvSpPr>
          <p:cNvPr id="8" name="Freeform: Shape 7"/>
          <p:cNvSpPr/>
          <p:nvPr/>
        </p:nvSpPr>
        <p:spPr>
          <a:xfrm>
            <a:off x="4416050" y="1212853"/>
            <a:ext cx="6892505" cy="1694867"/>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36576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Use appropriate mechanisms to secure access to Azure </a:t>
            </a:r>
            <a:br>
              <a:rPr lang="en-US" dirty="0"/>
            </a:br>
            <a:r>
              <a:rPr lang="en-US" dirty="0"/>
              <a:t>Data Lake Storage via Azure AD authentication, ARM </a:t>
            </a:r>
            <a:br>
              <a:rPr lang="en-US" dirty="0"/>
            </a:br>
            <a:r>
              <a:rPr lang="en-US" dirty="0"/>
              <a:t>RBAC feature and/POSIX-style permissions exposed </a:t>
            </a:r>
            <a:br>
              <a:rPr lang="en-US" dirty="0"/>
            </a:br>
            <a:r>
              <a:rPr lang="en-US" dirty="0"/>
              <a:t>by the </a:t>
            </a:r>
            <a:r>
              <a:rPr lang="en-US" dirty="0" err="1"/>
              <a:t>WebHDFS</a:t>
            </a:r>
            <a:r>
              <a:rPr lang="en-US" dirty="0"/>
              <a:t> protocol</a:t>
            </a:r>
          </a:p>
        </p:txBody>
      </p:sp>
      <p:sp>
        <p:nvSpPr>
          <p:cNvPr id="9" name="Freeform: Shape 8"/>
          <p:cNvSpPr/>
          <p:nvPr/>
        </p:nvSpPr>
        <p:spPr>
          <a:xfrm>
            <a:off x="1320269" y="1390963"/>
            <a:ext cx="3221976" cy="1333309"/>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8" y="2847299"/>
            <a:ext cx="7169239" cy="1641608"/>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When using the Import/Export service, the file sizes on the disks that you ship to Azure datacenter should not be greater than 200 GB</a:t>
            </a:r>
          </a:p>
        </p:txBody>
      </p:sp>
      <p:sp>
        <p:nvSpPr>
          <p:cNvPr id="11" name="Freeform: Shape 10"/>
          <p:cNvSpPr/>
          <p:nvPr/>
        </p:nvSpPr>
        <p:spPr>
          <a:xfrm>
            <a:off x="1328722" y="3047039"/>
            <a:ext cx="3213523" cy="1246404"/>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294313"/>
            <a:ext cx="7047019" cy="2547258"/>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457200" rIns="640080" bIns="192340" numCol="1" spcCol="1270" anchor="t" anchorCtr="0">
            <a:noAutofit/>
          </a:bodyPr>
          <a:lstStyle/>
          <a:p>
            <a:pPr marL="285750" lvl="0" indent="-285750">
              <a:buFont typeface="Arial" panose="020B0604020202020204" pitchFamily="34" charset="0"/>
              <a:buChar char="•"/>
            </a:pPr>
            <a:r>
              <a:rPr lang="en-US" dirty="0"/>
              <a:t>Integrate Azure Data Lake Store with other services – i.e. provision an Azure HDInsight cluster that uses Data Lake Store as the HDFS-compliant storage, use Azure Data Lake Storage as a Azure Data Factory data source or access it from OSS applications, such as Apache </a:t>
            </a:r>
            <a:r>
              <a:rPr lang="en-US" dirty="0" err="1"/>
              <a:t>Sqoop</a:t>
            </a:r>
            <a:r>
              <a:rPr lang="en-US" dirty="0"/>
              <a:t>, Apache Storm or Apache Hive</a:t>
            </a:r>
          </a:p>
        </p:txBody>
      </p:sp>
      <p:sp>
        <p:nvSpPr>
          <p:cNvPr id="13" name="Freeform: Shape 12"/>
          <p:cNvSpPr/>
          <p:nvPr/>
        </p:nvSpPr>
        <p:spPr>
          <a:xfrm>
            <a:off x="1259112" y="4611934"/>
            <a:ext cx="3210524" cy="191201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48412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399527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937936426"/>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Data Lake Analytics decisions</a:t>
            </a:r>
            <a:endParaRPr lang="en-US" dirty="0"/>
          </a:p>
        </p:txBody>
      </p:sp>
      <p:sp>
        <p:nvSpPr>
          <p:cNvPr id="8" name="Freeform: Shape 7"/>
          <p:cNvSpPr/>
          <p:nvPr/>
        </p:nvSpPr>
        <p:spPr>
          <a:xfrm>
            <a:off x="4416051" y="1813423"/>
            <a:ext cx="5039922" cy="966071"/>
          </a:xfrm>
          <a:custGeom>
            <a:avLst/>
            <a:gdLst>
              <a:gd name="connsiteX0" fmla="*/ 0 w 6937384"/>
              <a:gd name="connsiteY0" fmla="*/ 171052 h 1368412"/>
              <a:gd name="connsiteX1" fmla="*/ 6253178 w 6937384"/>
              <a:gd name="connsiteY1" fmla="*/ 171052 h 1368412"/>
              <a:gd name="connsiteX2" fmla="*/ 6253178 w 6937384"/>
              <a:gd name="connsiteY2" fmla="*/ 0 h 1368412"/>
              <a:gd name="connsiteX3" fmla="*/ 6937384 w 6937384"/>
              <a:gd name="connsiteY3" fmla="*/ 684206 h 1368412"/>
              <a:gd name="connsiteX4" fmla="*/ 6253178 w 6937384"/>
              <a:gd name="connsiteY4" fmla="*/ 1368412 h 1368412"/>
              <a:gd name="connsiteX5" fmla="*/ 6253178 w 6937384"/>
              <a:gd name="connsiteY5" fmla="*/ 1197361 h 1368412"/>
              <a:gd name="connsiteX6" fmla="*/ 0 w 6937384"/>
              <a:gd name="connsiteY6" fmla="*/ 1197361 h 1368412"/>
              <a:gd name="connsiteX7" fmla="*/ 0 w 6937384"/>
              <a:gd name="connsiteY7" fmla="*/ 171052 h 1368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37384" h="1368412">
                <a:moveTo>
                  <a:pt x="0" y="171052"/>
                </a:moveTo>
                <a:lnTo>
                  <a:pt x="6253178" y="171052"/>
                </a:lnTo>
                <a:lnTo>
                  <a:pt x="6253178" y="0"/>
                </a:lnTo>
                <a:lnTo>
                  <a:pt x="6937384" y="684206"/>
                </a:lnTo>
                <a:lnTo>
                  <a:pt x="6253178" y="1368412"/>
                </a:lnTo>
                <a:lnTo>
                  <a:pt x="6253178" y="1197361"/>
                </a:lnTo>
                <a:lnTo>
                  <a:pt x="0" y="1197361"/>
                </a:lnTo>
                <a:lnTo>
                  <a:pt x="0" y="1710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28600" tIns="365760" rIns="365760" bIns="182481"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None</a:t>
            </a:r>
          </a:p>
        </p:txBody>
      </p:sp>
      <p:sp>
        <p:nvSpPr>
          <p:cNvPr id="9" name="Freeform: Shape 8"/>
          <p:cNvSpPr/>
          <p:nvPr/>
        </p:nvSpPr>
        <p:spPr>
          <a:xfrm>
            <a:off x="1320269" y="1932802"/>
            <a:ext cx="3221976" cy="732972"/>
          </a:xfrm>
          <a:custGeom>
            <a:avLst/>
            <a:gdLst>
              <a:gd name="connsiteX0" fmla="*/ 0 w 3221976"/>
              <a:gd name="connsiteY0" fmla="*/ 188426 h 1130532"/>
              <a:gd name="connsiteX1" fmla="*/ 188426 w 3221976"/>
              <a:gd name="connsiteY1" fmla="*/ 0 h 1130532"/>
              <a:gd name="connsiteX2" fmla="*/ 3033550 w 3221976"/>
              <a:gd name="connsiteY2" fmla="*/ 0 h 1130532"/>
              <a:gd name="connsiteX3" fmla="*/ 3221976 w 3221976"/>
              <a:gd name="connsiteY3" fmla="*/ 188426 h 1130532"/>
              <a:gd name="connsiteX4" fmla="*/ 3221976 w 3221976"/>
              <a:gd name="connsiteY4" fmla="*/ 942106 h 1130532"/>
              <a:gd name="connsiteX5" fmla="*/ 3033550 w 3221976"/>
              <a:gd name="connsiteY5" fmla="*/ 1130532 h 1130532"/>
              <a:gd name="connsiteX6" fmla="*/ 188426 w 3221976"/>
              <a:gd name="connsiteY6" fmla="*/ 1130532 h 1130532"/>
              <a:gd name="connsiteX7" fmla="*/ 0 w 3221976"/>
              <a:gd name="connsiteY7" fmla="*/ 942106 h 1130532"/>
              <a:gd name="connsiteX8" fmla="*/ 0 w 3221976"/>
              <a:gd name="connsiteY8" fmla="*/ 188426 h 113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1976" h="1130532">
                <a:moveTo>
                  <a:pt x="0" y="188426"/>
                </a:moveTo>
                <a:cubicBezTo>
                  <a:pt x="0" y="84361"/>
                  <a:pt x="84361" y="0"/>
                  <a:pt x="188426" y="0"/>
                </a:cubicBezTo>
                <a:lnTo>
                  <a:pt x="3033550" y="0"/>
                </a:lnTo>
                <a:cubicBezTo>
                  <a:pt x="3137615" y="0"/>
                  <a:pt x="3221976" y="84361"/>
                  <a:pt x="3221976" y="188426"/>
                </a:cubicBezTo>
                <a:lnTo>
                  <a:pt x="3221976" y="942106"/>
                </a:lnTo>
                <a:cubicBezTo>
                  <a:pt x="3221976" y="1046171"/>
                  <a:pt x="3137615" y="1130532"/>
                  <a:pt x="3033550" y="1130532"/>
                </a:cubicBezTo>
                <a:lnTo>
                  <a:pt x="188426" y="1130532"/>
                </a:lnTo>
                <a:cubicBezTo>
                  <a:pt x="84361" y="1130532"/>
                  <a:pt x="0" y="1046171"/>
                  <a:pt x="0" y="942106"/>
                </a:cubicBezTo>
                <a:lnTo>
                  <a:pt x="0" y="18842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108" tIns="116148" rIns="177108" bIns="116148" numCol="1" spcCol="1270" anchor="ctr" anchorCtr="0">
            <a:noAutofit/>
          </a:bodyPr>
          <a:lstStyle/>
          <a:p>
            <a:pPr marL="0" lvl="0" indent="0" algn="ctr" defTabSz="1422400">
              <a:lnSpc>
                <a:spcPct val="90000"/>
              </a:lnSpc>
              <a:spcBef>
                <a:spcPct val="0"/>
              </a:spcBef>
              <a:spcAft>
                <a:spcPct val="35000"/>
              </a:spcAft>
              <a:buNone/>
            </a:pPr>
            <a:r>
              <a:rPr lang="en-US" sz="3200" b="0" kern="1200" dirty="0">
                <a:latin typeface="Segoe UI Semibold" panose="020B0702040204020203" pitchFamily="34" charset="0"/>
                <a:cs typeface="Segoe UI Semibold" panose="020B0702040204020203" pitchFamily="34" charset="0"/>
              </a:rPr>
              <a:t>Mandatory</a:t>
            </a:r>
          </a:p>
        </p:txBody>
      </p:sp>
      <p:sp>
        <p:nvSpPr>
          <p:cNvPr id="10" name="Freeform: Shape 9"/>
          <p:cNvSpPr/>
          <p:nvPr/>
        </p:nvSpPr>
        <p:spPr>
          <a:xfrm>
            <a:off x="4174859" y="2847299"/>
            <a:ext cx="5242274" cy="1641608"/>
          </a:xfrm>
          <a:custGeom>
            <a:avLst/>
            <a:gdLst>
              <a:gd name="connsiteX0" fmla="*/ 0 w 7091479"/>
              <a:gd name="connsiteY0" fmla="*/ 293845 h 2350760"/>
              <a:gd name="connsiteX1" fmla="*/ 5916099 w 7091479"/>
              <a:gd name="connsiteY1" fmla="*/ 293845 h 2350760"/>
              <a:gd name="connsiteX2" fmla="*/ 5916099 w 7091479"/>
              <a:gd name="connsiteY2" fmla="*/ 0 h 2350760"/>
              <a:gd name="connsiteX3" fmla="*/ 7091479 w 7091479"/>
              <a:gd name="connsiteY3" fmla="*/ 1175380 h 2350760"/>
              <a:gd name="connsiteX4" fmla="*/ 5916099 w 7091479"/>
              <a:gd name="connsiteY4" fmla="*/ 2350760 h 2350760"/>
              <a:gd name="connsiteX5" fmla="*/ 5916099 w 7091479"/>
              <a:gd name="connsiteY5" fmla="*/ 2056915 h 2350760"/>
              <a:gd name="connsiteX6" fmla="*/ 0 w 7091479"/>
              <a:gd name="connsiteY6" fmla="*/ 2056915 h 2350760"/>
              <a:gd name="connsiteX7" fmla="*/ 0 w 7091479"/>
              <a:gd name="connsiteY7" fmla="*/ 293845 h 2350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1479" h="2350760">
                <a:moveTo>
                  <a:pt x="0" y="293845"/>
                </a:moveTo>
                <a:lnTo>
                  <a:pt x="5916099" y="293845"/>
                </a:lnTo>
                <a:lnTo>
                  <a:pt x="5916099" y="0"/>
                </a:lnTo>
                <a:lnTo>
                  <a:pt x="7091479" y="1175380"/>
                </a:lnTo>
                <a:lnTo>
                  <a:pt x="5916099" y="2350760"/>
                </a:lnTo>
                <a:lnTo>
                  <a:pt x="5916099" y="2056915"/>
                </a:lnTo>
                <a:lnTo>
                  <a:pt x="0" y="2056915"/>
                </a:lnTo>
                <a:lnTo>
                  <a:pt x="0" y="293845"/>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457200" tIns="457200" rIns="1064415" bIns="305275" numCol="1" spcCol="1270" anchor="t" anchorCtr="0">
            <a:noAutofit/>
          </a:bodyPr>
          <a:lstStyle/>
          <a:p>
            <a:pPr marL="285750" lvl="1" indent="-285750" defTabSz="800100">
              <a:lnSpc>
                <a:spcPct val="90000"/>
              </a:lnSpc>
              <a:spcBef>
                <a:spcPct val="0"/>
              </a:spcBef>
              <a:spcAft>
                <a:spcPct val="15000"/>
              </a:spcAft>
              <a:buFont typeface="Arial" panose="020B0604020202020204" pitchFamily="34" charset="0"/>
              <a:buChar char="•"/>
            </a:pPr>
            <a:r>
              <a:rPr lang="en-US" dirty="0"/>
              <a:t>Use Azure Data Lake Analytics as a preferred option to derive insights from massive amounts of data</a:t>
            </a:r>
          </a:p>
        </p:txBody>
      </p:sp>
      <p:sp>
        <p:nvSpPr>
          <p:cNvPr id="11" name="Freeform: Shape 10"/>
          <p:cNvSpPr/>
          <p:nvPr/>
        </p:nvSpPr>
        <p:spPr>
          <a:xfrm>
            <a:off x="1328722" y="3047039"/>
            <a:ext cx="3213523" cy="1246404"/>
          </a:xfrm>
          <a:custGeom>
            <a:avLst/>
            <a:gdLst>
              <a:gd name="connsiteX0" fmla="*/ 0 w 3213523"/>
              <a:gd name="connsiteY0" fmla="*/ 295356 h 1772099"/>
              <a:gd name="connsiteX1" fmla="*/ 295356 w 3213523"/>
              <a:gd name="connsiteY1" fmla="*/ 0 h 1772099"/>
              <a:gd name="connsiteX2" fmla="*/ 2918167 w 3213523"/>
              <a:gd name="connsiteY2" fmla="*/ 0 h 1772099"/>
              <a:gd name="connsiteX3" fmla="*/ 3213523 w 3213523"/>
              <a:gd name="connsiteY3" fmla="*/ 295356 h 1772099"/>
              <a:gd name="connsiteX4" fmla="*/ 3213523 w 3213523"/>
              <a:gd name="connsiteY4" fmla="*/ 1476743 h 1772099"/>
              <a:gd name="connsiteX5" fmla="*/ 2918167 w 3213523"/>
              <a:gd name="connsiteY5" fmla="*/ 1772099 h 1772099"/>
              <a:gd name="connsiteX6" fmla="*/ 295356 w 3213523"/>
              <a:gd name="connsiteY6" fmla="*/ 1772099 h 1772099"/>
              <a:gd name="connsiteX7" fmla="*/ 0 w 3213523"/>
              <a:gd name="connsiteY7" fmla="*/ 1476743 h 1772099"/>
              <a:gd name="connsiteX8" fmla="*/ 0 w 3213523"/>
              <a:gd name="connsiteY8" fmla="*/ 295356 h 1772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3523" h="1772099">
                <a:moveTo>
                  <a:pt x="0" y="295356"/>
                </a:moveTo>
                <a:cubicBezTo>
                  <a:pt x="0" y="132235"/>
                  <a:pt x="132235" y="0"/>
                  <a:pt x="295356" y="0"/>
                </a:cubicBezTo>
                <a:lnTo>
                  <a:pt x="2918167" y="0"/>
                </a:lnTo>
                <a:cubicBezTo>
                  <a:pt x="3081288" y="0"/>
                  <a:pt x="3213523" y="132235"/>
                  <a:pt x="3213523" y="295356"/>
                </a:cubicBezTo>
                <a:lnTo>
                  <a:pt x="3213523" y="1476743"/>
                </a:lnTo>
                <a:cubicBezTo>
                  <a:pt x="3213523" y="1639864"/>
                  <a:pt x="3081288" y="1772099"/>
                  <a:pt x="2918167" y="1772099"/>
                </a:cubicBezTo>
                <a:lnTo>
                  <a:pt x="295356" y="1772099"/>
                </a:lnTo>
                <a:cubicBezTo>
                  <a:pt x="132235" y="1772099"/>
                  <a:pt x="0" y="1639864"/>
                  <a:pt x="0" y="1476743"/>
                </a:cubicBezTo>
                <a:lnTo>
                  <a:pt x="0" y="29535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8427" tIns="147467" rIns="208427" bIns="147467"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Recommended</a:t>
            </a:r>
          </a:p>
        </p:txBody>
      </p:sp>
      <p:sp>
        <p:nvSpPr>
          <p:cNvPr id="12" name="Freeform: Shape 11"/>
          <p:cNvSpPr/>
          <p:nvPr/>
        </p:nvSpPr>
        <p:spPr>
          <a:xfrm>
            <a:off x="4281381" y="4294313"/>
            <a:ext cx="5152905" cy="2547258"/>
          </a:xfrm>
          <a:custGeom>
            <a:avLst/>
            <a:gdLst>
              <a:gd name="connsiteX0" fmla="*/ 0 w 7125896"/>
              <a:gd name="connsiteY0" fmla="*/ 180910 h 1447281"/>
              <a:gd name="connsiteX1" fmla="*/ 6402256 w 7125896"/>
              <a:gd name="connsiteY1" fmla="*/ 180910 h 1447281"/>
              <a:gd name="connsiteX2" fmla="*/ 6402256 w 7125896"/>
              <a:gd name="connsiteY2" fmla="*/ 0 h 1447281"/>
              <a:gd name="connsiteX3" fmla="*/ 7125896 w 7125896"/>
              <a:gd name="connsiteY3" fmla="*/ 723641 h 1447281"/>
              <a:gd name="connsiteX4" fmla="*/ 6402256 w 7125896"/>
              <a:gd name="connsiteY4" fmla="*/ 1447281 h 1447281"/>
              <a:gd name="connsiteX5" fmla="*/ 6402256 w 7125896"/>
              <a:gd name="connsiteY5" fmla="*/ 1266371 h 1447281"/>
              <a:gd name="connsiteX6" fmla="*/ 0 w 7125896"/>
              <a:gd name="connsiteY6" fmla="*/ 1266371 h 1447281"/>
              <a:gd name="connsiteX7" fmla="*/ 0 w 7125896"/>
              <a:gd name="connsiteY7" fmla="*/ 180910 h 1447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5896" h="1447281">
                <a:moveTo>
                  <a:pt x="0" y="180910"/>
                </a:moveTo>
                <a:lnTo>
                  <a:pt x="6402256" y="180910"/>
                </a:lnTo>
                <a:lnTo>
                  <a:pt x="6402256" y="0"/>
                </a:lnTo>
                <a:lnTo>
                  <a:pt x="7125896" y="723641"/>
                </a:lnTo>
                <a:lnTo>
                  <a:pt x="6402256" y="1447281"/>
                </a:lnTo>
                <a:lnTo>
                  <a:pt x="6402256" y="1266371"/>
                </a:lnTo>
                <a:lnTo>
                  <a:pt x="0" y="1266371"/>
                </a:lnTo>
                <a:lnTo>
                  <a:pt x="0" y="18091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365760" tIns="548640" rIns="640080" bIns="192340" numCol="1" spcCol="1270" anchor="t" anchorCtr="0">
            <a:noAutofit/>
          </a:bodyPr>
          <a:lstStyle/>
          <a:p>
            <a:pPr marL="285750" lvl="0" indent="-285750">
              <a:buFont typeface="Arial" panose="020B0604020202020204" pitchFamily="34" charset="0"/>
              <a:buChar char="•"/>
            </a:pPr>
            <a:r>
              <a:rPr lang="en-US" dirty="0"/>
              <a:t>Integrate Azure Data Lake Analytics with other services – use Azure Blob storage, Azure SQL database, and Data Lake Analytics as a data source for Azure Data Lake Analytics queries</a:t>
            </a:r>
          </a:p>
        </p:txBody>
      </p:sp>
      <p:sp>
        <p:nvSpPr>
          <p:cNvPr id="13" name="Freeform: Shape 12"/>
          <p:cNvSpPr/>
          <p:nvPr/>
        </p:nvSpPr>
        <p:spPr>
          <a:xfrm>
            <a:off x="1259112" y="4611934"/>
            <a:ext cx="3210524" cy="1912016"/>
          </a:xfrm>
          <a:custGeom>
            <a:avLst/>
            <a:gdLst>
              <a:gd name="connsiteX0" fmla="*/ 0 w 3210524"/>
              <a:gd name="connsiteY0" fmla="*/ 191185 h 1147089"/>
              <a:gd name="connsiteX1" fmla="*/ 191185 w 3210524"/>
              <a:gd name="connsiteY1" fmla="*/ 0 h 1147089"/>
              <a:gd name="connsiteX2" fmla="*/ 3019339 w 3210524"/>
              <a:gd name="connsiteY2" fmla="*/ 0 h 1147089"/>
              <a:gd name="connsiteX3" fmla="*/ 3210524 w 3210524"/>
              <a:gd name="connsiteY3" fmla="*/ 191185 h 1147089"/>
              <a:gd name="connsiteX4" fmla="*/ 3210524 w 3210524"/>
              <a:gd name="connsiteY4" fmla="*/ 955904 h 1147089"/>
              <a:gd name="connsiteX5" fmla="*/ 3019339 w 3210524"/>
              <a:gd name="connsiteY5" fmla="*/ 1147089 h 1147089"/>
              <a:gd name="connsiteX6" fmla="*/ 191185 w 3210524"/>
              <a:gd name="connsiteY6" fmla="*/ 1147089 h 1147089"/>
              <a:gd name="connsiteX7" fmla="*/ 0 w 3210524"/>
              <a:gd name="connsiteY7" fmla="*/ 955904 h 1147089"/>
              <a:gd name="connsiteX8" fmla="*/ 0 w 3210524"/>
              <a:gd name="connsiteY8" fmla="*/ 191185 h 114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10524" h="1147089">
                <a:moveTo>
                  <a:pt x="0" y="191185"/>
                </a:moveTo>
                <a:cubicBezTo>
                  <a:pt x="0" y="85596"/>
                  <a:pt x="85596" y="0"/>
                  <a:pt x="191185" y="0"/>
                </a:cubicBezTo>
                <a:lnTo>
                  <a:pt x="3019339" y="0"/>
                </a:lnTo>
                <a:cubicBezTo>
                  <a:pt x="3124928" y="0"/>
                  <a:pt x="3210524" y="85596"/>
                  <a:pt x="3210524" y="191185"/>
                </a:cubicBezTo>
                <a:lnTo>
                  <a:pt x="3210524" y="955904"/>
                </a:lnTo>
                <a:cubicBezTo>
                  <a:pt x="3210524" y="1061493"/>
                  <a:pt x="3124928" y="1147089"/>
                  <a:pt x="3019339" y="1147089"/>
                </a:cubicBezTo>
                <a:lnTo>
                  <a:pt x="191185" y="1147089"/>
                </a:lnTo>
                <a:cubicBezTo>
                  <a:pt x="85596" y="1147089"/>
                  <a:pt x="0" y="1061493"/>
                  <a:pt x="0" y="955904"/>
                </a:cubicBezTo>
                <a:lnTo>
                  <a:pt x="0" y="19118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916" tIns="116956" rIns="177916" bIns="116956" numCol="1" spcCol="1270" anchor="ctr" anchorCtr="0">
            <a:noAutofit/>
          </a:bodyPr>
          <a:lstStyle/>
          <a:p>
            <a:pPr marL="0" lvl="0" indent="0" algn="ctr" defTabSz="1422400">
              <a:lnSpc>
                <a:spcPct val="90000"/>
              </a:lnSpc>
              <a:spcBef>
                <a:spcPct val="0"/>
              </a:spcBef>
              <a:spcAft>
                <a:spcPct val="35000"/>
              </a:spcAft>
              <a:buNone/>
            </a:pPr>
            <a:r>
              <a:rPr lang="en-US" sz="3200" b="0" kern="1200" dirty="0">
                <a:solidFill>
                  <a:srgbClr val="FFFFFF"/>
                </a:solidFill>
                <a:latin typeface="Segoe UI Semibold" panose="020B0702040204020203" pitchFamily="34" charset="0"/>
                <a:ea typeface="+mn-ea"/>
                <a:cs typeface="Segoe UI Semibold" panose="020B0702040204020203" pitchFamily="34" charset="0"/>
              </a:rPr>
              <a:t>Optional</a:t>
            </a:r>
          </a:p>
        </p:txBody>
      </p:sp>
      <p:sp>
        <p:nvSpPr>
          <p:cNvPr id="4" name="Octagon 3"/>
          <p:cNvSpPr/>
          <p:nvPr/>
        </p:nvSpPr>
        <p:spPr>
          <a:xfrm>
            <a:off x="1107200" y="237041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dirty="0"/>
          </a:p>
        </p:txBody>
      </p:sp>
      <p:sp>
        <p:nvSpPr>
          <p:cNvPr id="5" name="Isosceles Triangle 4"/>
          <p:cNvSpPr>
            <a:spLocks/>
          </p:cNvSpPr>
          <p:nvPr/>
        </p:nvSpPr>
        <p:spPr>
          <a:xfrm>
            <a:off x="1038785" y="399527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6" name="Oval 5"/>
          <p:cNvSpPr>
            <a:spLocks/>
          </p:cNvSpPr>
          <p:nvPr/>
        </p:nvSpPr>
        <p:spPr>
          <a:xfrm>
            <a:off x="1038785" y="6264074"/>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269652624"/>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Analytics – Key decision points</a:t>
            </a:r>
          </a:p>
        </p:txBody>
      </p:sp>
      <p:graphicFrame>
        <p:nvGraphicFramePr>
          <p:cNvPr id="4" name="Table 3"/>
          <p:cNvGraphicFramePr>
            <a:graphicFrameLocks noGrp="1"/>
          </p:cNvGraphicFramePr>
          <p:nvPr>
            <p:extLst/>
          </p:nvPr>
        </p:nvGraphicFramePr>
        <p:xfrm>
          <a:off x="534266" y="1389322"/>
          <a:ext cx="10984338" cy="4712555"/>
        </p:xfrm>
        <a:graphic>
          <a:graphicData uri="http://schemas.openxmlformats.org/drawingml/2006/table">
            <a:tbl>
              <a:tblPr firstRow="1" bandRow="1">
                <a:tableStyleId>{F2DE63D5-997A-4646-A377-4702673A728D}</a:tableStyleId>
              </a:tblPr>
              <a:tblGrid>
                <a:gridCol w="2746084">
                  <a:extLst>
                    <a:ext uri="{9D8B030D-6E8A-4147-A177-3AD203B41FA5}">
                      <a16:colId xmlns:a16="http://schemas.microsoft.com/office/drawing/2014/main" val="3323723136"/>
                    </a:ext>
                  </a:extLst>
                </a:gridCol>
                <a:gridCol w="1982499">
                  <a:extLst>
                    <a:ext uri="{9D8B030D-6E8A-4147-A177-3AD203B41FA5}">
                      <a16:colId xmlns:a16="http://schemas.microsoft.com/office/drawing/2014/main" val="3937888222"/>
                    </a:ext>
                  </a:extLst>
                </a:gridCol>
                <a:gridCol w="2318812">
                  <a:extLst>
                    <a:ext uri="{9D8B030D-6E8A-4147-A177-3AD203B41FA5}">
                      <a16:colId xmlns:a16="http://schemas.microsoft.com/office/drawing/2014/main" val="1410519535"/>
                    </a:ext>
                  </a:extLst>
                </a:gridCol>
                <a:gridCol w="3936943">
                  <a:extLst>
                    <a:ext uri="{9D8B030D-6E8A-4147-A177-3AD203B41FA5}">
                      <a16:colId xmlns:a16="http://schemas.microsoft.com/office/drawing/2014/main" val="3764866363"/>
                    </a:ext>
                  </a:extLst>
                </a:gridCol>
              </a:tblGrid>
              <a:tr h="775549">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Management</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Peering (public, private, both)</a:t>
                      </a:r>
                    </a:p>
                  </a:txBody>
                  <a:tcPr marL="86172" marR="86172" marT="43086" marB="4308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Connectivity options</a:t>
                      </a:r>
                    </a:p>
                    <a:p>
                      <a:r>
                        <a:rPr lang="en-US" sz="2200" b="0" i="0" dirty="0">
                          <a:latin typeface="Segoe UI Semibold" panose="020B0702040204020203" pitchFamily="34" charset="0"/>
                          <a:cs typeface="Segoe UI Semibold" panose="020B0702040204020203" pitchFamily="34" charset="0"/>
                        </a:rPr>
                        <a:t>(To on-</a:t>
                      </a:r>
                      <a:r>
                        <a:rPr lang="en-US" sz="2200" b="0" i="0" dirty="0" err="1">
                          <a:latin typeface="Segoe UI Semibold" panose="020B0702040204020203" pitchFamily="34" charset="0"/>
                          <a:cs typeface="Segoe UI Semibold" panose="020B0702040204020203" pitchFamily="34" charset="0"/>
                        </a:rPr>
                        <a:t>prem</a:t>
                      </a:r>
                      <a:r>
                        <a:rPr lang="en-US" sz="2200" b="0" i="0" dirty="0">
                          <a:latin typeface="Segoe UI Semibold" panose="020B0702040204020203" pitchFamily="34" charset="0"/>
                          <a:cs typeface="Segoe UI Semibold" panose="020B0702040204020203" pitchFamily="34" charset="0"/>
                        </a:rPr>
                        <a:t> resources)</a:t>
                      </a:r>
                    </a:p>
                  </a:txBody>
                  <a:tcPr marL="86172" marR="86172" marT="43086" marB="43086">
                    <a:solidFill>
                      <a:schemeClr val="accent1"/>
                    </a:solidFill>
                  </a:tcPr>
                </a:tc>
                <a:extLst>
                  <a:ext uri="{0D108BD9-81ED-4DB2-BD59-A6C34878D82A}">
                    <a16:rowId xmlns:a16="http://schemas.microsoft.com/office/drawing/2014/main" val="3157971493"/>
                  </a:ext>
                </a:extLst>
              </a:tr>
              <a:tr h="1438013">
                <a:tc>
                  <a:txBody>
                    <a:bodyPr/>
                    <a:lstStyle/>
                    <a:p>
                      <a:r>
                        <a:rPr lang="en-US" sz="2200" b="0" i="0" dirty="0">
                          <a:latin typeface="Segoe UI Semibold" panose="020B0702040204020203" pitchFamily="34" charset="0"/>
                          <a:cs typeface="Segoe UI Semibold" panose="020B0702040204020203" pitchFamily="34" charset="0"/>
                        </a:rPr>
                        <a:t>HD Insights</a:t>
                      </a:r>
                    </a:p>
                  </a:txBody>
                  <a:tcPr marL="86172" marR="86172" marT="43086" marB="43086"/>
                </a:tc>
                <a:tc>
                  <a:txBody>
                    <a:bodyPr/>
                    <a:lstStyle/>
                    <a:p>
                      <a:r>
                        <a:rPr lang="en-US" sz="2200" dirty="0"/>
                        <a:t>ARM</a:t>
                      </a:r>
                    </a:p>
                  </a:txBody>
                  <a:tcPr marL="86172" marR="86172" marT="43086" marB="43086"/>
                </a:tc>
                <a:tc>
                  <a:txBody>
                    <a:bodyPr/>
                    <a:lstStyle/>
                    <a:p>
                      <a:r>
                        <a:rPr lang="en-US" sz="2200" dirty="0"/>
                        <a:t>Both</a:t>
                      </a:r>
                    </a:p>
                  </a:txBody>
                  <a:tcPr marL="86172" marR="86172" marT="43086" marB="43086"/>
                </a:tc>
                <a:tc>
                  <a:txBody>
                    <a:bodyPr/>
                    <a:lstStyle/>
                    <a:p>
                      <a:pPr marL="0" marR="0" lvl="0" indent="0" algn="l" defTabSz="768113" rtl="0" eaLnBrk="1" fontAlgn="auto" latinLnBrk="0" hangingPunct="1">
                        <a:lnSpc>
                          <a:spcPct val="100000"/>
                        </a:lnSpc>
                        <a:spcBef>
                          <a:spcPts val="0"/>
                        </a:spcBef>
                        <a:spcAft>
                          <a:spcPts val="0"/>
                        </a:spcAft>
                        <a:buClrTx/>
                        <a:buSzTx/>
                        <a:buFontTx/>
                        <a:buNone/>
                        <a:tabLst/>
                        <a:defRPr/>
                      </a:pPr>
                      <a:r>
                        <a:rPr lang="en-US" sz="2200" dirty="0"/>
                        <a:t>S2S, P2S – Location Based </a:t>
                      </a:r>
                      <a:r>
                        <a:rPr lang="en-US" sz="2200" dirty="0" err="1"/>
                        <a:t>VNet</a:t>
                      </a:r>
                      <a:r>
                        <a:rPr lang="en-US" sz="2200" dirty="0"/>
                        <a:t> only, Classic </a:t>
                      </a:r>
                      <a:r>
                        <a:rPr lang="en-US" sz="2200" dirty="0" err="1"/>
                        <a:t>VNet</a:t>
                      </a:r>
                      <a:r>
                        <a:rPr lang="en-US" sz="2200" baseline="0" dirty="0"/>
                        <a:t> for Windows based clusters, ARM </a:t>
                      </a:r>
                      <a:r>
                        <a:rPr lang="en-US" sz="2200" baseline="0" dirty="0" err="1"/>
                        <a:t>VNet</a:t>
                      </a:r>
                      <a:r>
                        <a:rPr lang="en-US" sz="2200" baseline="0" dirty="0"/>
                        <a:t> for Linux-based clusters</a:t>
                      </a:r>
                      <a:endParaRPr lang="en-US" sz="2200" dirty="0"/>
                    </a:p>
                  </a:txBody>
                  <a:tcPr marL="86172" marR="86172" marT="43086" marB="43086"/>
                </a:tc>
                <a:extLst>
                  <a:ext uri="{0D108BD9-81ED-4DB2-BD59-A6C34878D82A}">
                    <a16:rowId xmlns:a16="http://schemas.microsoft.com/office/drawing/2014/main" val="4133688658"/>
                  </a:ext>
                </a:extLst>
              </a:tr>
              <a:tr h="430861">
                <a:tc>
                  <a:txBody>
                    <a:bodyPr/>
                    <a:lstStyle/>
                    <a:p>
                      <a:pPr lvl="0"/>
                      <a:r>
                        <a:rPr lang="en-US" sz="2200" b="0" i="0" dirty="0">
                          <a:latin typeface="Segoe UI Semibold" panose="020B0702040204020203" pitchFamily="34" charset="0"/>
                          <a:cs typeface="Segoe UI Semibold" panose="020B0702040204020203" pitchFamily="34" charset="0"/>
                        </a:rPr>
                        <a:t>Machine</a:t>
                      </a:r>
                      <a:r>
                        <a:rPr lang="en-US" sz="2200" b="0" i="0" baseline="0" dirty="0">
                          <a:latin typeface="Segoe UI Semibold" panose="020B0702040204020203" pitchFamily="34" charset="0"/>
                          <a:cs typeface="Segoe UI Semibold" panose="020B0702040204020203" pitchFamily="34" charset="0"/>
                        </a:rPr>
                        <a:t> Learning</a:t>
                      </a:r>
                      <a:endParaRPr lang="en-US" sz="2200" b="0" i="0" dirty="0">
                        <a:latin typeface="Segoe UI Semibold" panose="020B0702040204020203" pitchFamily="34" charset="0"/>
                        <a:cs typeface="Segoe UI Semibold" panose="020B0702040204020203" pitchFamily="34" charset="0"/>
                      </a:endParaRPr>
                    </a:p>
                  </a:txBody>
                  <a:tcPr marL="86172" marR="86172" marT="43086" marB="43086"/>
                </a:tc>
                <a:tc>
                  <a:txBody>
                    <a:bodyPr/>
                    <a:lstStyle/>
                    <a:p>
                      <a:r>
                        <a:rPr lang="en-US" sz="2200" dirty="0"/>
                        <a:t>ARM</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1987288546"/>
                  </a:ext>
                </a:extLst>
              </a:tr>
              <a:tr h="430861">
                <a:tc>
                  <a:txBody>
                    <a:bodyPr/>
                    <a:lstStyle/>
                    <a:p>
                      <a:pPr lvl="0"/>
                      <a:r>
                        <a:rPr lang="en-US" sz="2200" b="0" i="0" dirty="0">
                          <a:latin typeface="Segoe UI Semibold" panose="020B0702040204020203" pitchFamily="34" charset="0"/>
                          <a:cs typeface="Segoe UI Semibold" panose="020B0702040204020203" pitchFamily="34" charset="0"/>
                        </a:rPr>
                        <a:t>Stream Analytics</a:t>
                      </a:r>
                    </a:p>
                  </a:txBody>
                  <a:tcPr marL="86172" marR="86172" marT="43086" marB="43086"/>
                </a:tc>
                <a:tc>
                  <a:txBody>
                    <a:bodyPr/>
                    <a:lstStyle/>
                    <a:p>
                      <a:r>
                        <a:rPr lang="en-US" sz="2200" dirty="0"/>
                        <a:t>ARM</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3123354572"/>
                  </a:ext>
                </a:extLst>
              </a:tr>
              <a:tr h="430861">
                <a:tc>
                  <a:txBody>
                    <a:bodyPr/>
                    <a:lstStyle/>
                    <a:p>
                      <a:pPr lvl="0"/>
                      <a:r>
                        <a:rPr lang="en-US" sz="2200" b="0" i="0" dirty="0">
                          <a:latin typeface="Segoe UI Semibold" panose="020B0702040204020203" pitchFamily="34" charset="0"/>
                          <a:cs typeface="Segoe UI Semibold" panose="020B0702040204020203" pitchFamily="34" charset="0"/>
                        </a:rPr>
                        <a:t>Data Factory</a:t>
                      </a:r>
                    </a:p>
                  </a:txBody>
                  <a:tcPr marL="86172" marR="86172" marT="43086" marB="43086"/>
                </a:tc>
                <a:tc>
                  <a:txBody>
                    <a:bodyPr/>
                    <a:lstStyle/>
                    <a:p>
                      <a:r>
                        <a:rPr lang="en-US" sz="2200" dirty="0"/>
                        <a:t>ARM</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2747725307"/>
                  </a:ext>
                </a:extLst>
              </a:tr>
              <a:tr h="430861">
                <a:tc>
                  <a:txBody>
                    <a:bodyPr/>
                    <a:lstStyle/>
                    <a:p>
                      <a:pPr lvl="0"/>
                      <a:r>
                        <a:rPr lang="en-US" sz="2200" b="0" i="0" dirty="0">
                          <a:latin typeface="Segoe UI Semibold" panose="020B0702040204020203" pitchFamily="34" charset="0"/>
                          <a:cs typeface="Segoe UI Semibold" panose="020B0702040204020203" pitchFamily="34" charset="0"/>
                        </a:rPr>
                        <a:t>Event Hubs</a:t>
                      </a:r>
                    </a:p>
                  </a:txBody>
                  <a:tcPr marL="86172" marR="86172" marT="43086" marB="43086"/>
                </a:tc>
                <a:tc>
                  <a:txBody>
                    <a:bodyPr/>
                    <a:lstStyle/>
                    <a:p>
                      <a:r>
                        <a:rPr lang="en-US" sz="2200" dirty="0"/>
                        <a:t>ASM/PS</a:t>
                      </a:r>
                    </a:p>
                  </a:txBody>
                  <a:tcPr marL="86172" marR="86172" marT="43086" marB="43086"/>
                </a:tc>
                <a:tc>
                  <a:txBody>
                    <a:bodyPr/>
                    <a:lstStyle/>
                    <a:p>
                      <a:r>
                        <a:rPr lang="en-US" sz="2200" dirty="0"/>
                        <a:t>Public</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4183746000"/>
                  </a:ext>
                </a:extLst>
              </a:tr>
              <a:tr h="775549">
                <a:tc>
                  <a:txBody>
                    <a:bodyPr/>
                    <a:lstStyle/>
                    <a:p>
                      <a:r>
                        <a:rPr lang="en-US" sz="2200" b="0" i="0" dirty="0">
                          <a:latin typeface="Segoe UI Semibold" panose="020B0702040204020203" pitchFamily="34" charset="0"/>
                          <a:cs typeface="Segoe UI Semibold" panose="020B0702040204020203" pitchFamily="34" charset="0"/>
                        </a:rPr>
                        <a:t>Mobile Engagement</a:t>
                      </a:r>
                    </a:p>
                  </a:txBody>
                  <a:tcPr marL="86172" marR="86172" marT="43086" marB="43086"/>
                </a:tc>
                <a:tc>
                  <a:txBody>
                    <a:bodyPr/>
                    <a:lstStyle/>
                    <a:p>
                      <a:r>
                        <a:rPr lang="en-US" sz="2200" dirty="0"/>
                        <a:t>REST</a:t>
                      </a:r>
                    </a:p>
                  </a:txBody>
                  <a:tcPr marL="86172" marR="86172" marT="43086" marB="43086"/>
                </a:tc>
                <a:tc>
                  <a:txBody>
                    <a:bodyPr/>
                    <a:lstStyle/>
                    <a:p>
                      <a:r>
                        <a:rPr lang="en-US" sz="2200" dirty="0"/>
                        <a:t>-</a:t>
                      </a:r>
                    </a:p>
                  </a:txBody>
                  <a:tcPr marL="86172" marR="86172" marT="43086" marB="43086"/>
                </a:tc>
                <a:tc>
                  <a:txBody>
                    <a:bodyPr/>
                    <a:lstStyle/>
                    <a:p>
                      <a:r>
                        <a:rPr lang="en-US" sz="2200" dirty="0"/>
                        <a:t>-</a:t>
                      </a:r>
                    </a:p>
                  </a:txBody>
                  <a:tcPr marL="86172" marR="86172" marT="43086" marB="43086"/>
                </a:tc>
                <a:extLst>
                  <a:ext uri="{0D108BD9-81ED-4DB2-BD59-A6C34878D82A}">
                    <a16:rowId xmlns:a16="http://schemas.microsoft.com/office/drawing/2014/main" val="1616361047"/>
                  </a:ext>
                </a:extLst>
              </a:tr>
            </a:tbl>
          </a:graphicData>
        </a:graphic>
      </p:graphicFrame>
    </p:spTree>
    <p:extLst>
      <p:ext uri="{BB962C8B-B14F-4D97-AF65-F5344CB8AC3E}">
        <p14:creationId xmlns:p14="http://schemas.microsoft.com/office/powerpoint/2010/main" val="3436540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Analytics – Key quotas, limits</a:t>
            </a:r>
          </a:p>
        </p:txBody>
      </p:sp>
      <p:graphicFrame>
        <p:nvGraphicFramePr>
          <p:cNvPr id="6" name="Table 5"/>
          <p:cNvGraphicFramePr>
            <a:graphicFrameLocks noGrp="1"/>
          </p:cNvGraphicFramePr>
          <p:nvPr>
            <p:extLst/>
          </p:nvPr>
        </p:nvGraphicFramePr>
        <p:xfrm>
          <a:off x="547010" y="1494151"/>
          <a:ext cx="10971594" cy="4520878"/>
        </p:xfrm>
        <a:graphic>
          <a:graphicData uri="http://schemas.openxmlformats.org/drawingml/2006/table">
            <a:tbl>
              <a:tblPr firstRow="1" bandRow="1">
                <a:tableStyleId>{F2DE63D5-997A-4646-A377-4702673A728D}</a:tableStyleId>
              </a:tblPr>
              <a:tblGrid>
                <a:gridCol w="3068221">
                  <a:extLst>
                    <a:ext uri="{9D8B030D-6E8A-4147-A177-3AD203B41FA5}">
                      <a16:colId xmlns:a16="http://schemas.microsoft.com/office/drawing/2014/main" val="3323723136"/>
                    </a:ext>
                  </a:extLst>
                </a:gridCol>
                <a:gridCol w="3709586">
                  <a:extLst>
                    <a:ext uri="{9D8B030D-6E8A-4147-A177-3AD203B41FA5}">
                      <a16:colId xmlns:a16="http://schemas.microsoft.com/office/drawing/2014/main" val="3937888222"/>
                    </a:ext>
                  </a:extLst>
                </a:gridCol>
                <a:gridCol w="4193787">
                  <a:extLst>
                    <a:ext uri="{9D8B030D-6E8A-4147-A177-3AD203B41FA5}">
                      <a16:colId xmlns:a16="http://schemas.microsoft.com/office/drawing/2014/main" val="1410519535"/>
                    </a:ext>
                  </a:extLst>
                </a:gridCol>
              </a:tblGrid>
              <a:tr h="615324">
                <a:tc>
                  <a:txBody>
                    <a:bodyPr/>
                    <a:lstStyle/>
                    <a:p>
                      <a:r>
                        <a:rPr lang="en-US" sz="2200" b="0" i="0" dirty="0">
                          <a:latin typeface="Segoe UI Semibold" panose="020B0702040204020203" pitchFamily="34" charset="0"/>
                          <a:cs typeface="Segoe UI Semibold" panose="020B0702040204020203" pitchFamily="34" charset="0"/>
                        </a:rPr>
                        <a:t>Service name</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Service level</a:t>
                      </a:r>
                    </a:p>
                  </a:txBody>
                  <a:tcPr marL="86072" marR="86072" marT="43036" marB="43036">
                    <a:solidFill>
                      <a:schemeClr val="accent1"/>
                    </a:solidFill>
                  </a:tcPr>
                </a:tc>
                <a:tc>
                  <a:txBody>
                    <a:bodyPr/>
                    <a:lstStyle/>
                    <a:p>
                      <a:r>
                        <a:rPr lang="en-US" sz="2200" b="0" i="0" dirty="0">
                          <a:latin typeface="Segoe UI Semibold" panose="020B0702040204020203" pitchFamily="34" charset="0"/>
                          <a:cs typeface="Segoe UI Semibold" panose="020B0702040204020203" pitchFamily="34" charset="0"/>
                        </a:rPr>
                        <a:t>Subscription</a:t>
                      </a:r>
                      <a:r>
                        <a:rPr lang="en-US" sz="2200" b="0" i="0" baseline="0" dirty="0">
                          <a:latin typeface="Segoe UI Semibold" panose="020B0702040204020203" pitchFamily="34" charset="0"/>
                          <a:cs typeface="Segoe UI Semibold" panose="020B0702040204020203" pitchFamily="34" charset="0"/>
                        </a:rPr>
                        <a:t> level</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solidFill>
                      <a:schemeClr val="accent1"/>
                    </a:solidFill>
                  </a:tcPr>
                </a:tc>
                <a:extLst>
                  <a:ext uri="{0D108BD9-81ED-4DB2-BD59-A6C34878D82A}">
                    <a16:rowId xmlns:a16="http://schemas.microsoft.com/office/drawing/2014/main" val="3157971493"/>
                  </a:ext>
                </a:extLst>
              </a:tr>
              <a:tr h="430361">
                <a:tc>
                  <a:txBody>
                    <a:bodyPr/>
                    <a:lstStyle/>
                    <a:p>
                      <a:r>
                        <a:rPr lang="en-US" sz="2200" b="0" i="0" dirty="0">
                          <a:latin typeface="Segoe UI Semibold" panose="020B0702040204020203" pitchFamily="34" charset="0"/>
                          <a:cs typeface="Segoe UI Semibold" panose="020B0702040204020203" pitchFamily="34" charset="0"/>
                        </a:rPr>
                        <a:t>HD Insights</a:t>
                      </a: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4133688658"/>
                  </a:ext>
                </a:extLst>
              </a:tr>
              <a:tr h="430361">
                <a:tc>
                  <a:txBody>
                    <a:bodyPr/>
                    <a:lstStyle/>
                    <a:p>
                      <a:pPr lvl="0"/>
                      <a:r>
                        <a:rPr lang="en-US" sz="2200" b="0" i="0" dirty="0">
                          <a:latin typeface="Segoe UI Semibold" panose="020B0702040204020203" pitchFamily="34" charset="0"/>
                          <a:cs typeface="Segoe UI Semibold" panose="020B0702040204020203" pitchFamily="34" charset="0"/>
                        </a:rPr>
                        <a:t>Machine</a:t>
                      </a:r>
                      <a:r>
                        <a:rPr lang="en-US" sz="2200" b="0" i="0" baseline="0" dirty="0">
                          <a:latin typeface="Segoe UI Semibold" panose="020B0702040204020203" pitchFamily="34" charset="0"/>
                          <a:cs typeface="Segoe UI Semibold" panose="020B0702040204020203" pitchFamily="34" charset="0"/>
                        </a:rPr>
                        <a:t> Learning</a:t>
                      </a:r>
                      <a:endParaRPr lang="en-US" sz="2200" b="0" i="0" dirty="0">
                        <a:latin typeface="Segoe UI Semibold" panose="020B0702040204020203" pitchFamily="34" charset="0"/>
                        <a:cs typeface="Segoe UI Semibold" panose="020B0702040204020203" pitchFamily="34" charset="0"/>
                      </a:endParaRPr>
                    </a:p>
                  </a:txBody>
                  <a:tcPr marL="86072" marR="86072" marT="43036" marB="43036"/>
                </a:tc>
                <a:tc>
                  <a:txBody>
                    <a:bodyPr/>
                    <a:lstStyle/>
                    <a:p>
                      <a:r>
                        <a:rPr lang="en-US" sz="2200" dirty="0"/>
                        <a:t>-</a:t>
                      </a:r>
                    </a:p>
                  </a:txBody>
                  <a:tcPr marL="86072" marR="86072" marT="43036" marB="43036"/>
                </a:tc>
                <a:tc>
                  <a:txBody>
                    <a:bodyPr/>
                    <a:lstStyle/>
                    <a:p>
                      <a:r>
                        <a:rPr lang="en-US" sz="2200" dirty="0"/>
                        <a:t>-</a:t>
                      </a:r>
                    </a:p>
                  </a:txBody>
                  <a:tcPr marL="86072" marR="86072" marT="43036" marB="43036"/>
                </a:tc>
                <a:extLst>
                  <a:ext uri="{0D108BD9-81ED-4DB2-BD59-A6C34878D82A}">
                    <a16:rowId xmlns:a16="http://schemas.microsoft.com/office/drawing/2014/main" val="1987288546"/>
                  </a:ext>
                </a:extLst>
              </a:tr>
              <a:tr h="761208">
                <a:tc>
                  <a:txBody>
                    <a:bodyPr/>
                    <a:lstStyle/>
                    <a:p>
                      <a:pPr lvl="0"/>
                      <a:r>
                        <a:rPr lang="en-US" sz="2200" b="0" i="0" dirty="0">
                          <a:latin typeface="Segoe UI Semibold" panose="020B0702040204020203" pitchFamily="34" charset="0"/>
                          <a:cs typeface="Segoe UI Semibold" panose="020B0702040204020203" pitchFamily="34" charset="0"/>
                        </a:rPr>
                        <a:t>Stream Analytics</a:t>
                      </a:r>
                    </a:p>
                  </a:txBody>
                  <a:tcPr marL="86072" marR="86072" marT="43036" marB="43036"/>
                </a:tc>
                <a:tc>
                  <a:txBody>
                    <a:bodyPr/>
                    <a:lstStyle/>
                    <a:p>
                      <a:r>
                        <a:rPr lang="en-US" sz="2200" kern="1200" dirty="0">
                          <a:solidFill>
                            <a:schemeClr val="tx1"/>
                          </a:solidFill>
                          <a:latin typeface="+mn-lt"/>
                          <a:ea typeface="+mn-ea"/>
                          <a:cs typeface="+mn-cs"/>
                        </a:rPr>
                        <a:t>Max 60 inputs, 60 outputs, 60 functions per job</a:t>
                      </a:r>
                    </a:p>
                  </a:txBody>
                  <a:tcPr marL="86072" marR="86072" marT="43036" marB="43036"/>
                </a:tc>
                <a:tc>
                  <a:txBody>
                    <a:bodyPr/>
                    <a:lstStyle/>
                    <a:p>
                      <a:r>
                        <a:rPr lang="en-US" sz="2200" dirty="0"/>
                        <a:t>1500 jobs per subscription/region</a:t>
                      </a:r>
                    </a:p>
                  </a:txBody>
                  <a:tcPr marL="86072" marR="86072" marT="43036" marB="43036"/>
                </a:tc>
                <a:extLst>
                  <a:ext uri="{0D108BD9-81ED-4DB2-BD59-A6C34878D82A}">
                    <a16:rowId xmlns:a16="http://schemas.microsoft.com/office/drawing/2014/main" val="1094197510"/>
                  </a:ext>
                </a:extLst>
              </a:tr>
              <a:tr h="761208">
                <a:tc>
                  <a:txBody>
                    <a:bodyPr/>
                    <a:lstStyle/>
                    <a:p>
                      <a:pPr lvl="0"/>
                      <a:r>
                        <a:rPr lang="en-US" sz="2200" b="0" i="0" dirty="0">
                          <a:latin typeface="Segoe UI Semibold" panose="020B0702040204020203" pitchFamily="34" charset="0"/>
                          <a:cs typeface="Segoe UI Semibold" panose="020B0702040204020203" pitchFamily="34" charset="0"/>
                        </a:rPr>
                        <a:t>Data Factory</a:t>
                      </a:r>
                    </a:p>
                  </a:txBody>
                  <a:tcPr marL="86072" marR="86072" marT="43036" marB="43036"/>
                </a:tc>
                <a:tc>
                  <a:txBody>
                    <a:bodyPr/>
                    <a:lstStyle/>
                    <a:p>
                      <a:r>
                        <a:rPr lang="en-US" sz="2200" dirty="0"/>
                        <a:t>2500 pipelines within</a:t>
                      </a:r>
                      <a:r>
                        <a:rPr lang="en-US" sz="2200" baseline="0" dirty="0"/>
                        <a:t> factory</a:t>
                      </a:r>
                      <a:endParaRPr lang="en-US" sz="2200" dirty="0"/>
                    </a:p>
                  </a:txBody>
                  <a:tcPr marL="86072" marR="86072" marT="43036" marB="43036"/>
                </a:tc>
                <a:tc>
                  <a:txBody>
                    <a:bodyPr/>
                    <a:lstStyle/>
                    <a:p>
                      <a:r>
                        <a:rPr lang="en-US" sz="2200" dirty="0"/>
                        <a:t>50 factories/subscription</a:t>
                      </a:r>
                    </a:p>
                  </a:txBody>
                  <a:tcPr marL="86072" marR="86072" marT="43036" marB="43036"/>
                </a:tc>
                <a:extLst>
                  <a:ext uri="{0D108BD9-81ED-4DB2-BD59-A6C34878D82A}">
                    <a16:rowId xmlns:a16="http://schemas.microsoft.com/office/drawing/2014/main" val="2747725307"/>
                  </a:ext>
                </a:extLst>
              </a:tr>
              <a:tr h="761208">
                <a:tc>
                  <a:txBody>
                    <a:bodyPr/>
                    <a:lstStyle/>
                    <a:p>
                      <a:pPr lvl="0"/>
                      <a:r>
                        <a:rPr lang="en-US" sz="2200" b="0" i="0" dirty="0">
                          <a:latin typeface="Segoe UI Semibold" panose="020B0702040204020203" pitchFamily="34" charset="0"/>
                          <a:cs typeface="Segoe UI Semibold" panose="020B0702040204020203" pitchFamily="34" charset="0"/>
                        </a:rPr>
                        <a:t>Event Hubs</a:t>
                      </a:r>
                    </a:p>
                  </a:txBody>
                  <a:tcPr marL="86072" marR="86072" marT="43036" marB="43036"/>
                </a:tc>
                <a:tc>
                  <a:txBody>
                    <a:bodyPr/>
                    <a:lstStyle/>
                    <a:p>
                      <a:r>
                        <a:rPr lang="en-US" sz="2200" dirty="0"/>
                        <a:t>1-7</a:t>
                      </a:r>
                      <a:r>
                        <a:rPr lang="en-US" sz="2200" baseline="0" dirty="0"/>
                        <a:t> days retention, 256KB max event size</a:t>
                      </a:r>
                      <a:endParaRPr lang="en-US" sz="2200" dirty="0"/>
                    </a:p>
                  </a:txBody>
                  <a:tcPr marL="86072" marR="86072" marT="43036" marB="43036"/>
                </a:tc>
                <a:tc>
                  <a:txBody>
                    <a:bodyPr/>
                    <a:lstStyle/>
                    <a:p>
                      <a:r>
                        <a:rPr lang="en-US" sz="2200" dirty="0"/>
                        <a:t>10 Event Hubs/namespace</a:t>
                      </a:r>
                    </a:p>
                  </a:txBody>
                  <a:tcPr marL="86072" marR="86072" marT="43036" marB="43036"/>
                </a:tc>
                <a:extLst>
                  <a:ext uri="{0D108BD9-81ED-4DB2-BD59-A6C34878D82A}">
                    <a16:rowId xmlns:a16="http://schemas.microsoft.com/office/drawing/2014/main" val="4183746000"/>
                  </a:ext>
                </a:extLst>
              </a:tr>
              <a:tr h="761208">
                <a:tc>
                  <a:txBody>
                    <a:bodyPr/>
                    <a:lstStyle/>
                    <a:p>
                      <a:r>
                        <a:rPr lang="en-US" sz="2200" b="0" i="0" dirty="0">
                          <a:latin typeface="Segoe UI Semibold" panose="020B0702040204020203" pitchFamily="34" charset="0"/>
                          <a:cs typeface="Segoe UI Semibold" panose="020B0702040204020203" pitchFamily="34" charset="0"/>
                        </a:rPr>
                        <a:t>Mobile Engagement</a:t>
                      </a:r>
                    </a:p>
                  </a:txBody>
                  <a:tcPr marL="86072" marR="86072" marT="43036" marB="43036"/>
                </a:tc>
                <a:tc>
                  <a:txBody>
                    <a:bodyPr/>
                    <a:lstStyle/>
                    <a:p>
                      <a:r>
                        <a:rPr lang="en-US" sz="2200" dirty="0"/>
                        <a:t>50 active push campaigns/app</a:t>
                      </a:r>
                    </a:p>
                  </a:txBody>
                  <a:tcPr marL="86072" marR="86072" marT="43036" marB="43036"/>
                </a:tc>
                <a:tc>
                  <a:txBody>
                    <a:bodyPr/>
                    <a:lstStyle/>
                    <a:p>
                      <a:r>
                        <a:rPr lang="en-US" sz="2200" dirty="0"/>
                        <a:t>1000 total push campaigns/app</a:t>
                      </a:r>
                    </a:p>
                  </a:txBody>
                  <a:tcPr marL="86072" marR="86072" marT="43036" marB="43036"/>
                </a:tc>
                <a:extLst>
                  <a:ext uri="{0D108BD9-81ED-4DB2-BD59-A6C34878D82A}">
                    <a16:rowId xmlns:a16="http://schemas.microsoft.com/office/drawing/2014/main" val="1616361047"/>
                  </a:ext>
                </a:extLst>
              </a:tr>
            </a:tbl>
          </a:graphicData>
        </a:graphic>
      </p:graphicFrame>
    </p:spTree>
    <p:extLst>
      <p:ext uri="{BB962C8B-B14F-4D97-AF65-F5344CB8AC3E}">
        <p14:creationId xmlns:p14="http://schemas.microsoft.com/office/powerpoint/2010/main" val="981352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32A657E7-C6D5-4FFF-9845-9583E5395C0E}"/>
              </a:ext>
            </a:extLst>
          </p:cNvPr>
          <p:cNvSpPr txBox="1">
            <a:spLocks/>
          </p:cNvSpPr>
          <p:nvPr/>
        </p:nvSpPr>
        <p:spPr>
          <a:xfrm>
            <a:off x="445477" y="127366"/>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94"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1" normalizeH="0" baseline="0" noProof="0" dirty="0">
                <a:ln w="3175">
                  <a:noFill/>
                </a:ln>
                <a:solidFill>
                  <a:srgbClr val="505050"/>
                </a:solidFill>
                <a:effectLst/>
                <a:uLnTx/>
                <a:uFillTx/>
                <a:latin typeface="Segoe UI Light"/>
                <a:ea typeface="+mn-ea"/>
                <a:cs typeface="Segoe UI" pitchFamily="34" charset="0"/>
              </a:rPr>
              <a:t>PaaS Menu </a:t>
            </a:r>
            <a:r>
              <a:rPr kumimoji="0" lang="en-US" sz="3200" b="1" i="0" u="none" strike="noStrike" kern="1200" cap="none" spc="-101" normalizeH="0" baseline="0" noProof="0" dirty="0">
                <a:ln w="3175">
                  <a:noFill/>
                </a:ln>
                <a:solidFill>
                  <a:schemeClr val="accent1"/>
                </a:solidFill>
                <a:effectLst/>
                <a:uLnTx/>
                <a:uFillTx/>
                <a:latin typeface="Segoe UI Light"/>
                <a:ea typeface="+mn-ea"/>
                <a:cs typeface="Segoe UI" pitchFamily="34" charset="0"/>
              </a:rPr>
              <a:t>Blue</a:t>
            </a:r>
            <a:r>
              <a:rPr kumimoji="0" lang="en-US" sz="3200" b="0" i="0" u="none" strike="noStrike" kern="1200" cap="none" spc="-101" normalizeH="0" baseline="0" noProof="0" dirty="0">
                <a:ln w="3175">
                  <a:noFill/>
                </a:ln>
                <a:solidFill>
                  <a:srgbClr val="505050"/>
                </a:solidFill>
                <a:effectLst/>
                <a:uLnTx/>
                <a:uFillTx/>
                <a:latin typeface="Segoe UI Light"/>
                <a:ea typeface="+mn-ea"/>
                <a:cs typeface="Segoe UI" pitchFamily="34" charset="0"/>
              </a:rPr>
              <a:t> Core, </a:t>
            </a:r>
            <a:r>
              <a:rPr kumimoji="0" lang="en-US" sz="3200" b="0" i="1" u="none" strike="noStrike" kern="1200" cap="none" spc="-101" normalizeH="0" baseline="0" noProof="0" dirty="0">
                <a:ln w="3175">
                  <a:noFill/>
                </a:ln>
                <a:solidFill>
                  <a:srgbClr val="505050"/>
                </a:solidFill>
                <a:effectLst/>
                <a:uLnTx/>
                <a:uFillTx/>
                <a:latin typeface="Segoe UI Light"/>
                <a:ea typeface="+mn-ea"/>
                <a:cs typeface="Segoe UI" pitchFamily="34" charset="0"/>
              </a:rPr>
              <a:t>Grey optional</a:t>
            </a:r>
            <a:endParaRPr kumimoji="0" lang="en-US" sz="4799" b="0" i="1" u="none" strike="noStrike" kern="1200" cap="none" spc="-101" normalizeH="0" baseline="0" noProof="0" dirty="0">
              <a:ln w="3175">
                <a:noFill/>
              </a:ln>
              <a:solidFill>
                <a:srgbClr val="505050"/>
              </a:solidFill>
              <a:effectLst/>
              <a:uLnTx/>
              <a:uFillTx/>
              <a:latin typeface="Segoe UI Light"/>
              <a:ea typeface="+mn-ea"/>
              <a:cs typeface="Segoe UI" pitchFamily="34" charset="0"/>
            </a:endParaRP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44672DBE-90CB-49E7-956A-34376FD284DC}"/>
                  </a:ext>
                </a:extLst>
              </p:cNvPr>
              <p:cNvGraphicFramePr>
                <a:graphicFrameLocks noChangeAspect="1"/>
              </p:cNvGraphicFramePr>
              <p:nvPr>
                <p:extLst>
                  <p:ext uri="{D42A27DB-BD31-4B8C-83A1-F6EECF244321}">
                    <p14:modId xmlns:p14="http://schemas.microsoft.com/office/powerpoint/2010/main" val="2659775112"/>
                  </p:ext>
                </p:extLst>
              </p:nvPr>
            </p:nvGraphicFramePr>
            <p:xfrm>
              <a:off x="445477" y="984738"/>
              <a:ext cx="11426092" cy="6009787"/>
            </p:xfrm>
            <a:graphic>
              <a:graphicData uri="http://schemas.microsoft.com/office/powerpoint/2016/summaryzoom">
                <psuz:summaryZm>
                  <psuz:summaryZmObj sectionId="{112A0E33-DE47-49FB-99EF-74B1E45FA0E4}">
                    <psuz:zmPr id="{C0A60C18-167B-40F5-BB06-D6AF7679A242}" transitionDur="1000">
                      <p166:blipFill xmlns:p166="http://schemas.microsoft.com/office/powerpoint/2016/6/main">
                        <a:blip r:embed="rId3"/>
                        <a:stretch>
                          <a:fillRect/>
                        </a:stretch>
                      </p166:blipFill>
                      <p166:spPr xmlns:p166="http://schemas.microsoft.com/office/powerpoint/2016/6/main">
                        <a:xfrm>
                          <a:off x="760917" y="156257"/>
                          <a:ext cx="1923158" cy="1081761"/>
                        </a:xfrm>
                        <a:prstGeom prst="rect">
                          <a:avLst/>
                        </a:prstGeom>
                        <a:ln w="3175">
                          <a:solidFill>
                            <a:prstClr val="ltGray"/>
                          </a:solidFill>
                        </a:ln>
                      </p166:spPr>
                    </psuz:zmPr>
                  </psuz:summaryZmObj>
                  <psuz:summaryZmObj sectionId="{6BD07EB8-8F1F-4954-B6B7-F149B833918F}">
                    <psuz:zmPr id="{CA1825A9-C297-40F6-86A4-7ED3174B6F10}" transitionDur="1000">
                      <p166:blipFill xmlns:p166="http://schemas.microsoft.com/office/powerpoint/2016/6/main">
                        <a:blip r:embed="rId4"/>
                        <a:stretch>
                          <a:fillRect/>
                        </a:stretch>
                      </p166:blipFill>
                      <p166:spPr xmlns:p166="http://schemas.microsoft.com/office/powerpoint/2016/6/main">
                        <a:xfrm>
                          <a:off x="2756192" y="156257"/>
                          <a:ext cx="1923158" cy="1081761"/>
                        </a:xfrm>
                        <a:prstGeom prst="rect">
                          <a:avLst/>
                        </a:prstGeom>
                        <a:ln w="3175">
                          <a:solidFill>
                            <a:prstClr val="ltGray"/>
                          </a:solidFill>
                        </a:ln>
                      </p166:spPr>
                    </psuz:zmPr>
                  </psuz:summaryZmObj>
                  <psuz:summaryZmObj sectionId="{0EC2D5CE-F725-44B1-BA1D-33FDA7D5DA90}">
                    <psuz:zmPr id="{C1D70FA3-508E-41B3-8802-DF9791DE2D57}" transitionDur="1000">
                      <p166:blipFill xmlns:p166="http://schemas.microsoft.com/office/powerpoint/2016/6/main">
                        <a:blip r:embed="rId5"/>
                        <a:stretch>
                          <a:fillRect/>
                        </a:stretch>
                      </p166:blipFill>
                      <p166:spPr xmlns:p166="http://schemas.microsoft.com/office/powerpoint/2016/6/main">
                        <a:xfrm>
                          <a:off x="4751467" y="156257"/>
                          <a:ext cx="1923158" cy="1081761"/>
                        </a:xfrm>
                        <a:prstGeom prst="rect">
                          <a:avLst/>
                        </a:prstGeom>
                        <a:ln w="3175">
                          <a:solidFill>
                            <a:prstClr val="ltGray"/>
                          </a:solidFill>
                        </a:ln>
                      </p166:spPr>
                    </psuz:zmPr>
                  </psuz:summaryZmObj>
                  <psuz:summaryZmObj sectionId="{008F1E41-9C16-4740-97A9-67A3E998BDD7}">
                    <psuz:zmPr id="{EAAE6D0B-00C4-4077-9ABF-72624B7541DC}" transitionDur="1000">
                      <p166:blipFill xmlns:p166="http://schemas.microsoft.com/office/powerpoint/2016/6/main">
                        <a:blip r:embed="rId6"/>
                        <a:stretch>
                          <a:fillRect/>
                        </a:stretch>
                      </p166:blipFill>
                      <p166:spPr xmlns:p166="http://schemas.microsoft.com/office/powerpoint/2016/6/main">
                        <a:xfrm>
                          <a:off x="6746742" y="156257"/>
                          <a:ext cx="1923158" cy="1081761"/>
                        </a:xfrm>
                        <a:prstGeom prst="rect">
                          <a:avLst/>
                        </a:prstGeom>
                        <a:ln w="3175">
                          <a:solidFill>
                            <a:prstClr val="ltGray"/>
                          </a:solidFill>
                        </a:ln>
                      </p166:spPr>
                    </psuz:zmPr>
                  </psuz:summaryZmObj>
                  <psuz:summaryZmObj sectionId="{019CC40A-D8EC-4CEA-9455-35585C56104C}">
                    <psuz:zmPr id="{29ED1EE2-4FC9-4E2C-A12E-175B858A4575}" transitionDur="1000">
                      <p166:blipFill xmlns:p166="http://schemas.microsoft.com/office/powerpoint/2016/6/main">
                        <a:blip r:embed="rId7"/>
                        <a:stretch>
                          <a:fillRect/>
                        </a:stretch>
                      </p166:blipFill>
                      <p166:spPr xmlns:p166="http://schemas.microsoft.com/office/powerpoint/2016/6/main">
                        <a:xfrm>
                          <a:off x="8742017" y="156257"/>
                          <a:ext cx="1923158" cy="1081761"/>
                        </a:xfrm>
                        <a:prstGeom prst="rect">
                          <a:avLst/>
                        </a:prstGeom>
                        <a:ln w="3175">
                          <a:solidFill>
                            <a:prstClr val="ltGray"/>
                          </a:solidFill>
                        </a:ln>
                      </p166:spPr>
                    </psuz:zmPr>
                  </psuz:summaryZmObj>
                  <psuz:summaryZmObj sectionId="{567D9A8F-5E21-4E24-9ED2-92DBB4082C2F}">
                    <psuz:zmPr id="{88B8BC57-2513-412D-AC98-5825FC8CAB5D}" transitionDur="1000">
                      <p166:blipFill xmlns:p166="http://schemas.microsoft.com/office/powerpoint/2016/6/main">
                        <a:blip r:embed="rId8"/>
                        <a:stretch>
                          <a:fillRect/>
                        </a:stretch>
                      </p166:blipFill>
                      <p166:spPr xmlns:p166="http://schemas.microsoft.com/office/powerpoint/2016/6/main">
                        <a:xfrm>
                          <a:off x="760917" y="1310135"/>
                          <a:ext cx="1923158" cy="1081761"/>
                        </a:xfrm>
                        <a:prstGeom prst="rect">
                          <a:avLst/>
                        </a:prstGeom>
                        <a:ln w="3175">
                          <a:solidFill>
                            <a:prstClr val="ltGray"/>
                          </a:solidFill>
                        </a:ln>
                      </p166:spPr>
                    </psuz:zmPr>
                  </psuz:summaryZmObj>
                  <psuz:summaryZmObj sectionId="{C8920DA7-5933-47E3-BD7B-C0B63AA4AF10}">
                    <psuz:zmPr id="{199B08EF-CAF0-4A55-987E-A2E3FF231AF4}" transitionDur="1000">
                      <p166:blipFill xmlns:p166="http://schemas.microsoft.com/office/powerpoint/2016/6/main">
                        <a:blip r:embed="rId9"/>
                        <a:stretch>
                          <a:fillRect/>
                        </a:stretch>
                      </p166:blipFill>
                      <p166:spPr xmlns:p166="http://schemas.microsoft.com/office/powerpoint/2016/6/main">
                        <a:xfrm>
                          <a:off x="2756192" y="1310135"/>
                          <a:ext cx="1923158" cy="1081761"/>
                        </a:xfrm>
                        <a:prstGeom prst="rect">
                          <a:avLst/>
                        </a:prstGeom>
                        <a:ln w="3175">
                          <a:solidFill>
                            <a:prstClr val="ltGray"/>
                          </a:solidFill>
                        </a:ln>
                      </p166:spPr>
                    </psuz:zmPr>
                  </psuz:summaryZmObj>
                  <psuz:summaryZmObj sectionId="{5BCCC7CE-FAD6-4D0C-8BD7-E5DAC25E30E9}">
                    <psuz:zmPr id="{36FE1AE7-3E3C-43C5-9218-F04A00BE9B74}" transitionDur="1000">
                      <p166:blipFill xmlns:p166="http://schemas.microsoft.com/office/powerpoint/2016/6/main">
                        <a:blip r:embed="rId10"/>
                        <a:stretch>
                          <a:fillRect/>
                        </a:stretch>
                      </p166:blipFill>
                      <p166:spPr xmlns:p166="http://schemas.microsoft.com/office/powerpoint/2016/6/main">
                        <a:xfrm>
                          <a:off x="4751467" y="1310135"/>
                          <a:ext cx="1923158" cy="1081761"/>
                        </a:xfrm>
                        <a:prstGeom prst="rect">
                          <a:avLst/>
                        </a:prstGeom>
                        <a:ln w="3175">
                          <a:solidFill>
                            <a:prstClr val="ltGray"/>
                          </a:solidFill>
                        </a:ln>
                      </p166:spPr>
                    </psuz:zmPr>
                  </psuz:summaryZmObj>
                  <psuz:summaryZmObj sectionId="{2F5DBA78-903E-48D8-BCF2-9869598B8E8E}">
                    <psuz:zmPr id="{A44A2803-DF3D-41BB-BDE7-FD9F30F3856E}" transitionDur="1000">
                      <p166:blipFill xmlns:p166="http://schemas.microsoft.com/office/powerpoint/2016/6/main">
                        <a:blip r:embed="rId11"/>
                        <a:stretch>
                          <a:fillRect/>
                        </a:stretch>
                      </p166:blipFill>
                      <p166:spPr xmlns:p166="http://schemas.microsoft.com/office/powerpoint/2016/6/main">
                        <a:xfrm>
                          <a:off x="6746742" y="1310135"/>
                          <a:ext cx="1923158" cy="1081761"/>
                        </a:xfrm>
                        <a:prstGeom prst="rect">
                          <a:avLst/>
                        </a:prstGeom>
                        <a:ln w="3175">
                          <a:solidFill>
                            <a:prstClr val="ltGray"/>
                          </a:solidFill>
                        </a:ln>
                      </p166:spPr>
                    </psuz:zmPr>
                  </psuz:summaryZmObj>
                  <psuz:summaryZmObj sectionId="{B4808352-554A-4816-85EC-CB01AFB7FD64}">
                    <psuz:zmPr id="{52EEF29F-23F6-46FD-94E5-CEB3CB03F1F6}" transitionDur="1000">
                      <p166:blipFill xmlns:p166="http://schemas.microsoft.com/office/powerpoint/2016/6/main">
                        <a:blip r:embed="rId12"/>
                        <a:stretch>
                          <a:fillRect/>
                        </a:stretch>
                      </p166:blipFill>
                      <p166:spPr xmlns:p166="http://schemas.microsoft.com/office/powerpoint/2016/6/main">
                        <a:xfrm>
                          <a:off x="8742017" y="1310135"/>
                          <a:ext cx="1923158" cy="1081761"/>
                        </a:xfrm>
                        <a:prstGeom prst="rect">
                          <a:avLst/>
                        </a:prstGeom>
                        <a:ln w="3175">
                          <a:solidFill>
                            <a:prstClr val="ltGray"/>
                          </a:solidFill>
                        </a:ln>
                      </p166:spPr>
                    </psuz:zmPr>
                  </psuz:summaryZmObj>
                  <psuz:summaryZmObj sectionId="{5ED17204-55DE-4F1A-9F05-861A7DF0BD35}">
                    <psuz:zmPr id="{9084BCEC-0F6B-4185-AF64-F54898E3E206}" transitionDur="1000">
                      <p166:blipFill xmlns:p166="http://schemas.microsoft.com/office/powerpoint/2016/6/main">
                        <a:blip r:embed="rId13"/>
                        <a:stretch>
                          <a:fillRect/>
                        </a:stretch>
                      </p166:blipFill>
                      <p166:spPr xmlns:p166="http://schemas.microsoft.com/office/powerpoint/2016/6/main">
                        <a:xfrm>
                          <a:off x="760917" y="2464013"/>
                          <a:ext cx="1923158" cy="1081761"/>
                        </a:xfrm>
                        <a:prstGeom prst="rect">
                          <a:avLst/>
                        </a:prstGeom>
                        <a:ln w="3175">
                          <a:solidFill>
                            <a:prstClr val="ltGray"/>
                          </a:solidFill>
                        </a:ln>
                      </p166:spPr>
                    </psuz:zmPr>
                  </psuz:summaryZmObj>
                  <psuz:summaryZmObj sectionId="{9FD7B033-4BB0-4143-99D7-486A8522CB28}">
                    <psuz:zmPr id="{6416AAAA-BA77-4756-A393-489B4145FCB9}" transitionDur="1000">
                      <p166:blipFill xmlns:p166="http://schemas.microsoft.com/office/powerpoint/2016/6/main">
                        <a:blip r:embed="rId14"/>
                        <a:stretch>
                          <a:fillRect/>
                        </a:stretch>
                      </p166:blipFill>
                      <p166:spPr xmlns:p166="http://schemas.microsoft.com/office/powerpoint/2016/6/main">
                        <a:xfrm>
                          <a:off x="2756192" y="2464013"/>
                          <a:ext cx="1923158" cy="1081761"/>
                        </a:xfrm>
                        <a:prstGeom prst="rect">
                          <a:avLst/>
                        </a:prstGeom>
                        <a:ln w="3175">
                          <a:solidFill>
                            <a:prstClr val="ltGray"/>
                          </a:solidFill>
                        </a:ln>
                      </p166:spPr>
                    </psuz:zmPr>
                  </psuz:summaryZmObj>
                  <psuz:summaryZmObj sectionId="{5582730D-BD27-4C70-BFA7-7A3DCFC9211A}">
                    <psuz:zmPr id="{038BB236-3635-424E-A0B3-BD586755E0AC}" transitionDur="1000">
                      <p166:blipFill xmlns:p166="http://schemas.microsoft.com/office/powerpoint/2016/6/main">
                        <a:blip r:embed="rId15"/>
                        <a:stretch>
                          <a:fillRect/>
                        </a:stretch>
                      </p166:blipFill>
                      <p166:spPr xmlns:p166="http://schemas.microsoft.com/office/powerpoint/2016/6/main">
                        <a:xfrm>
                          <a:off x="4751467" y="2464013"/>
                          <a:ext cx="1923158" cy="1081761"/>
                        </a:xfrm>
                        <a:prstGeom prst="rect">
                          <a:avLst/>
                        </a:prstGeom>
                        <a:ln w="3175">
                          <a:solidFill>
                            <a:prstClr val="ltGray"/>
                          </a:solidFill>
                        </a:ln>
                      </p166:spPr>
                    </psuz:zmPr>
                  </psuz:summaryZmObj>
                  <psuz:summaryZmObj sectionId="{1778A4A5-B1FA-4792-A71A-F3D2DDC1CAD9}">
                    <psuz:zmPr id="{C2E82059-64D9-46AD-AA3B-3327276ADE59}" transitionDur="1000">
                      <p166:blipFill xmlns:p166="http://schemas.microsoft.com/office/powerpoint/2016/6/main">
                        <a:blip r:embed="rId16"/>
                        <a:stretch>
                          <a:fillRect/>
                        </a:stretch>
                      </p166:blipFill>
                      <p166:spPr xmlns:p166="http://schemas.microsoft.com/office/powerpoint/2016/6/main">
                        <a:xfrm>
                          <a:off x="6746742" y="2464013"/>
                          <a:ext cx="1923158" cy="1081761"/>
                        </a:xfrm>
                        <a:prstGeom prst="rect">
                          <a:avLst/>
                        </a:prstGeom>
                        <a:ln w="3175">
                          <a:solidFill>
                            <a:prstClr val="ltGray"/>
                          </a:solidFill>
                        </a:ln>
                      </p166:spPr>
                    </psuz:zmPr>
                  </psuz:summaryZmObj>
                  <psuz:summaryZmObj sectionId="{9B3E75E7-AB5C-4C71-B165-3F563838B248}">
                    <psuz:zmPr id="{67EE8349-5933-43E3-B4DA-F12C5E6D0D7E}" transitionDur="1000">
                      <p166:blipFill xmlns:p166="http://schemas.microsoft.com/office/powerpoint/2016/6/main">
                        <a:blip r:embed="rId17"/>
                        <a:stretch>
                          <a:fillRect/>
                        </a:stretch>
                      </p166:blipFill>
                      <p166:spPr xmlns:p166="http://schemas.microsoft.com/office/powerpoint/2016/6/main">
                        <a:xfrm>
                          <a:off x="8742017" y="2464013"/>
                          <a:ext cx="1923158" cy="1081761"/>
                        </a:xfrm>
                        <a:prstGeom prst="rect">
                          <a:avLst/>
                        </a:prstGeom>
                        <a:ln w="3175">
                          <a:solidFill>
                            <a:prstClr val="ltGray"/>
                          </a:solidFill>
                        </a:ln>
                      </p166:spPr>
                    </psuz:zmPr>
                  </psuz:summaryZmObj>
                  <psuz:summaryZmObj sectionId="{A12D195D-E5C4-4027-8896-8110F5D04CFB}">
                    <psuz:zmPr id="{95AA28EB-B30E-4EAE-A8CB-1B6A4F49B87E}" transitionDur="1000">
                      <p166:blipFill xmlns:p166="http://schemas.microsoft.com/office/powerpoint/2016/6/main">
                        <a:blip r:embed="rId18"/>
                        <a:stretch>
                          <a:fillRect/>
                        </a:stretch>
                      </p166:blipFill>
                      <p166:spPr xmlns:p166="http://schemas.microsoft.com/office/powerpoint/2016/6/main">
                        <a:xfrm>
                          <a:off x="760917" y="3617891"/>
                          <a:ext cx="1923158" cy="1081761"/>
                        </a:xfrm>
                        <a:prstGeom prst="rect">
                          <a:avLst/>
                        </a:prstGeom>
                        <a:ln w="3175">
                          <a:solidFill>
                            <a:prstClr val="ltGray"/>
                          </a:solidFill>
                        </a:ln>
                      </p166:spPr>
                    </psuz:zmPr>
                  </psuz:summaryZmObj>
                  <psuz:summaryZmObj sectionId="{6AE18490-1A91-441A-A355-E3CBAB24096C}">
                    <psuz:zmPr id="{591C72D2-BF42-44BF-9ABD-0430FCCE8CDA}" transitionDur="1000">
                      <p166:blipFill xmlns:p166="http://schemas.microsoft.com/office/powerpoint/2016/6/main">
                        <a:blip r:embed="rId19"/>
                        <a:stretch>
                          <a:fillRect/>
                        </a:stretch>
                      </p166:blipFill>
                      <p166:spPr xmlns:p166="http://schemas.microsoft.com/office/powerpoint/2016/6/main">
                        <a:xfrm>
                          <a:off x="2756192" y="3617891"/>
                          <a:ext cx="1923158" cy="1081761"/>
                        </a:xfrm>
                        <a:prstGeom prst="rect">
                          <a:avLst/>
                        </a:prstGeom>
                        <a:ln w="3175">
                          <a:solidFill>
                            <a:prstClr val="ltGray"/>
                          </a:solidFill>
                        </a:ln>
                      </p166:spPr>
                    </psuz:zmPr>
                  </psuz:summaryZmObj>
                  <psuz:summaryZmObj sectionId="{A0CE8758-2A69-45AB-B1A4-9CC1DE8425E3}">
                    <psuz:zmPr id="{2DD93534-5EE0-4EA6-9401-F012C80002AC}" transitionDur="1000">
                      <p166:blipFill xmlns:p166="http://schemas.microsoft.com/office/powerpoint/2016/6/main">
                        <a:blip r:embed="rId20"/>
                        <a:stretch>
                          <a:fillRect/>
                        </a:stretch>
                      </p166:blipFill>
                      <p166:spPr xmlns:p166="http://schemas.microsoft.com/office/powerpoint/2016/6/main">
                        <a:xfrm>
                          <a:off x="4751467" y="3617891"/>
                          <a:ext cx="1923158" cy="1081761"/>
                        </a:xfrm>
                        <a:prstGeom prst="rect">
                          <a:avLst/>
                        </a:prstGeom>
                        <a:ln w="3175">
                          <a:solidFill>
                            <a:prstClr val="ltGray"/>
                          </a:solidFill>
                        </a:ln>
                      </p166:spPr>
                    </psuz:zmPr>
                  </psuz:summaryZmObj>
                  <psuz:summaryZmObj sectionId="{A8E04229-A301-4841-910A-860B6D2572DE}">
                    <psuz:zmPr id="{A13AE4F8-8E2B-4105-B9AE-E823F24BAF4B}" transitionDur="1000">
                      <p166:blipFill xmlns:p166="http://schemas.microsoft.com/office/powerpoint/2016/6/main">
                        <a:blip r:embed="rId21"/>
                        <a:stretch>
                          <a:fillRect/>
                        </a:stretch>
                      </p166:blipFill>
                      <p166:spPr xmlns:p166="http://schemas.microsoft.com/office/powerpoint/2016/6/main">
                        <a:xfrm>
                          <a:off x="6746742" y="3617891"/>
                          <a:ext cx="1923158" cy="1081761"/>
                        </a:xfrm>
                        <a:prstGeom prst="rect">
                          <a:avLst/>
                        </a:prstGeom>
                        <a:ln w="3175">
                          <a:solidFill>
                            <a:prstClr val="ltGray"/>
                          </a:solidFill>
                        </a:ln>
                      </p166:spPr>
                    </psuz:zmPr>
                  </psuz:summaryZmObj>
                  <psuz:summaryZmObj sectionId="{9AFF906D-B6CC-44E6-BD09-7F20E1432024}">
                    <psuz:zmPr id="{3C94EC4C-F598-4301-9C2A-8A24EBED3516}" transitionDur="1000">
                      <p166:blipFill xmlns:p166="http://schemas.microsoft.com/office/powerpoint/2016/6/main">
                        <a:blip r:embed="rId22"/>
                        <a:stretch>
                          <a:fillRect/>
                        </a:stretch>
                      </p166:blipFill>
                      <p166:spPr xmlns:p166="http://schemas.microsoft.com/office/powerpoint/2016/6/main">
                        <a:xfrm>
                          <a:off x="8742017" y="3617891"/>
                          <a:ext cx="1923158" cy="1081761"/>
                        </a:xfrm>
                        <a:prstGeom prst="rect">
                          <a:avLst/>
                        </a:prstGeom>
                        <a:ln w="3175">
                          <a:solidFill>
                            <a:prstClr val="ltGray"/>
                          </a:solidFill>
                        </a:ln>
                      </p166:spPr>
                    </psuz:zmPr>
                  </psuz:summaryZmObj>
                  <psuz:summaryZmObj sectionId="{78FC6F54-FA6A-4F74-95D1-EED90FC97FB6}">
                    <psuz:zmPr id="{AA67AF78-B926-4B37-839D-32E8864F49E7}" transitionDur="1000">
                      <p166:blipFill xmlns:p166="http://schemas.microsoft.com/office/powerpoint/2016/6/main">
                        <a:blip r:embed="rId23"/>
                        <a:stretch>
                          <a:fillRect/>
                        </a:stretch>
                      </p166:blipFill>
                      <p166:spPr xmlns:p166="http://schemas.microsoft.com/office/powerpoint/2016/6/main">
                        <a:xfrm>
                          <a:off x="760917" y="4771769"/>
                          <a:ext cx="1923158" cy="1081761"/>
                        </a:xfrm>
                        <a:prstGeom prst="rect">
                          <a:avLst/>
                        </a:prstGeom>
                        <a:ln w="3175">
                          <a:solidFill>
                            <a:prstClr val="ltGray"/>
                          </a:solidFill>
                        </a:ln>
                      </p166:spPr>
                    </psuz:zmPr>
                  </psuz:summaryZmObj>
                  <psuz:summaryZmObj sectionId="{D127F27C-160D-4623-ADE5-55A94484FF8F}">
                    <psuz:zmPr id="{30DF5F69-B0A7-4EEF-B4A3-97A7893BF8EC}" transitionDur="1000">
                      <p166:blipFill xmlns:p166="http://schemas.microsoft.com/office/powerpoint/2016/6/main">
                        <a:blip r:embed="rId24"/>
                        <a:stretch>
                          <a:fillRect/>
                        </a:stretch>
                      </p166:blipFill>
                      <p166:spPr xmlns:p166="http://schemas.microsoft.com/office/powerpoint/2016/6/main">
                        <a:xfrm>
                          <a:off x="2756192" y="4771769"/>
                          <a:ext cx="1923158" cy="1081761"/>
                        </a:xfrm>
                        <a:prstGeom prst="rect">
                          <a:avLst/>
                        </a:prstGeom>
                        <a:ln w="3175">
                          <a:solidFill>
                            <a:prstClr val="ltGray"/>
                          </a:solidFill>
                        </a:ln>
                      </p166:spPr>
                    </psuz:zmPr>
                  </psuz:summaryZmObj>
                  <psuz:summaryZmObj sectionId="{561A67E6-287B-4FD6-B040-EA5C5A3C400B}">
                    <psuz:zmPr id="{96EFDABB-894F-403E-8028-5552D9622660}" transitionDur="1000">
                      <p166:blipFill xmlns:p166="http://schemas.microsoft.com/office/powerpoint/2016/6/main">
                        <a:blip r:embed="rId25"/>
                        <a:stretch>
                          <a:fillRect/>
                        </a:stretch>
                      </p166:blipFill>
                      <p166:spPr xmlns:p166="http://schemas.microsoft.com/office/powerpoint/2016/6/main">
                        <a:xfrm>
                          <a:off x="4751467" y="4771769"/>
                          <a:ext cx="1923158" cy="1081761"/>
                        </a:xfrm>
                        <a:prstGeom prst="rect">
                          <a:avLst/>
                        </a:prstGeom>
                        <a:ln w="3175">
                          <a:solidFill>
                            <a:prstClr val="ltGray"/>
                          </a:solidFill>
                        </a:ln>
                      </p166:spPr>
                    </psuz:zmPr>
                  </psuz:summaryZmObj>
                  <psuz:summaryZmObj sectionId="{B1A43153-192A-4D8F-804D-34B061CE10E5}">
                    <psuz:zmPr id="{F5DC86A8-F1A6-430F-948D-E4034F1DE9C3}" transitionDur="1000">
                      <p166:blipFill xmlns:p166="http://schemas.microsoft.com/office/powerpoint/2016/6/main">
                        <a:blip r:embed="rId26"/>
                        <a:stretch>
                          <a:fillRect/>
                        </a:stretch>
                      </p166:blipFill>
                      <p166:spPr xmlns:p166="http://schemas.microsoft.com/office/powerpoint/2016/6/main">
                        <a:xfrm>
                          <a:off x="6746742" y="4771769"/>
                          <a:ext cx="1923158" cy="1081761"/>
                        </a:xfrm>
                        <a:prstGeom prst="rect">
                          <a:avLst/>
                        </a:prstGeom>
                        <a:ln w="3175">
                          <a:solidFill>
                            <a:prstClr val="ltGray"/>
                          </a:solidFill>
                        </a:ln>
                      </p166:spPr>
                    </psuz:zmPr>
                  </psuz:summaryZmObj>
                  <psuz:summaryZmObj sectionId="{B6120E6C-5DE8-44E8-BC4E-BE1619BAF0A0}">
                    <psuz:zmPr id="{2DFAE0D0-4F38-4297-A796-53CC3606D77E}" transitionDur="1000">
                      <p166:blipFill xmlns:p166="http://schemas.microsoft.com/office/powerpoint/2016/6/main">
                        <a:blip r:embed="rId27"/>
                        <a:stretch>
                          <a:fillRect/>
                        </a:stretch>
                      </p166:blipFill>
                      <p166:spPr xmlns:p166="http://schemas.microsoft.com/office/powerpoint/2016/6/main">
                        <a:xfrm>
                          <a:off x="8742017" y="4771769"/>
                          <a:ext cx="1923158" cy="1081761"/>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44672DBE-90CB-49E7-956A-34376FD284DC}"/>
                  </a:ext>
                </a:extLst>
              </p:cNvPr>
              <p:cNvGrpSpPr>
                <a:grpSpLocks noGrp="1" noUngrp="1" noRot="1" noChangeAspect="1" noMove="1" noResize="1"/>
              </p:cNvGrpSpPr>
              <p:nvPr/>
            </p:nvGrpSpPr>
            <p:grpSpPr>
              <a:xfrm>
                <a:off x="445477" y="984738"/>
                <a:ext cx="11426092" cy="6009787"/>
                <a:chOff x="445477" y="984738"/>
                <a:chExt cx="11426092" cy="6009787"/>
              </a:xfrm>
            </p:grpSpPr>
            <p:pic>
              <p:nvPicPr>
                <p:cNvPr id="2" name="Picture 2"/>
                <p:cNvPicPr>
                  <a:picLocks noSelect="1" noRot="1" noChangeAspect="1" noMove="1" noResize="1" noEditPoints="1" noAdjustHandles="1" noChangeArrowheads="1" noChangeShapeType="1"/>
                </p:cNvPicPr>
                <p:nvPr/>
              </p:nvPicPr>
              <p:blipFill>
                <a:blip r:embed="rId3"/>
                <a:stretch>
                  <a:fillRect/>
                </a:stretch>
              </p:blipFill>
              <p:spPr>
                <a:xfrm>
                  <a:off x="1206394" y="1140995"/>
                  <a:ext cx="1923158" cy="1081761"/>
                </a:xfrm>
                <a:prstGeom prst="rect">
                  <a:avLst/>
                </a:prstGeom>
                <a:ln w="3175">
                  <a:solidFill>
                    <a:prstClr val="ltGray"/>
                  </a:solidFill>
                </a:ln>
              </p:spPr>
            </p:pic>
            <p:pic>
              <p:nvPicPr>
                <p:cNvPr id="3" name="Picture 3">
                  <a:hlinkClick r:id="rId2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201669" y="1140995"/>
                  <a:ext cx="1923158" cy="1081761"/>
                </a:xfrm>
                <a:prstGeom prst="rect">
                  <a:avLst/>
                </a:prstGeom>
                <a:ln w="3175">
                  <a:solidFill>
                    <a:prstClr val="ltGray"/>
                  </a:solidFill>
                </a:ln>
              </p:spPr>
            </p:pic>
            <p:pic>
              <p:nvPicPr>
                <p:cNvPr id="4" name="Picture 4">
                  <a:hlinkClick r:id="rId2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5196944" y="1140995"/>
                  <a:ext cx="1923158" cy="1081761"/>
                </a:xfrm>
                <a:prstGeom prst="rect">
                  <a:avLst/>
                </a:prstGeom>
                <a:ln w="3175">
                  <a:solidFill>
                    <a:prstClr val="ltGray"/>
                  </a:solidFill>
                </a:ln>
              </p:spPr>
            </p:pic>
            <p:pic>
              <p:nvPicPr>
                <p:cNvPr id="6" name="Picture 6">
                  <a:hlinkClick r:id="rId30"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7192219" y="1140995"/>
                  <a:ext cx="1923158" cy="1081761"/>
                </a:xfrm>
                <a:prstGeom prst="rect">
                  <a:avLst/>
                </a:prstGeom>
                <a:ln w="3175">
                  <a:solidFill>
                    <a:prstClr val="ltGray"/>
                  </a:solidFill>
                </a:ln>
              </p:spPr>
            </p:pic>
            <p:pic>
              <p:nvPicPr>
                <p:cNvPr id="8" name="Picture 8">
                  <a:hlinkClick r:id="rId31"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9187494" y="1140995"/>
                  <a:ext cx="1923158" cy="1081761"/>
                </a:xfrm>
                <a:prstGeom prst="rect">
                  <a:avLst/>
                </a:prstGeom>
                <a:ln w="3175">
                  <a:solidFill>
                    <a:prstClr val="ltGray"/>
                  </a:solidFill>
                </a:ln>
              </p:spPr>
            </p:pic>
            <p:pic>
              <p:nvPicPr>
                <p:cNvPr id="10" name="Picture 10">
                  <a:hlinkClick r:id="rId32"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206394" y="2294873"/>
                  <a:ext cx="1923158" cy="1081761"/>
                </a:xfrm>
                <a:prstGeom prst="rect">
                  <a:avLst/>
                </a:prstGeom>
                <a:ln w="3175">
                  <a:solidFill>
                    <a:prstClr val="ltGray"/>
                  </a:solidFill>
                </a:ln>
              </p:spPr>
            </p:pic>
            <p:pic>
              <p:nvPicPr>
                <p:cNvPr id="11" name="Picture 11">
                  <a:hlinkClick r:id="rId33"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201669" y="2294873"/>
                  <a:ext cx="1923158" cy="1081761"/>
                </a:xfrm>
                <a:prstGeom prst="rect">
                  <a:avLst/>
                </a:prstGeom>
                <a:ln w="3175">
                  <a:solidFill>
                    <a:prstClr val="ltGray"/>
                  </a:solidFill>
                </a:ln>
              </p:spPr>
            </p:pic>
            <p:pic>
              <p:nvPicPr>
                <p:cNvPr id="12" name="Picture 12">
                  <a:hlinkClick r:id="rId34"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196944" y="2294873"/>
                  <a:ext cx="1923158" cy="1081761"/>
                </a:xfrm>
                <a:prstGeom prst="rect">
                  <a:avLst/>
                </a:prstGeom>
                <a:ln w="3175">
                  <a:solidFill>
                    <a:prstClr val="ltGray"/>
                  </a:solidFill>
                </a:ln>
              </p:spPr>
            </p:pic>
            <p:pic>
              <p:nvPicPr>
                <p:cNvPr id="13" name="Picture 13">
                  <a:hlinkClick r:id="rId35"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7192219" y="2294873"/>
                  <a:ext cx="1923158" cy="1081761"/>
                </a:xfrm>
                <a:prstGeom prst="rect">
                  <a:avLst/>
                </a:prstGeom>
                <a:ln w="3175">
                  <a:solidFill>
                    <a:prstClr val="ltGray"/>
                  </a:solidFill>
                </a:ln>
              </p:spPr>
            </p:pic>
            <p:pic>
              <p:nvPicPr>
                <p:cNvPr id="14" name="Picture 14">
                  <a:hlinkClick r:id="rId36"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9187494" y="2294873"/>
                  <a:ext cx="1923158" cy="1081761"/>
                </a:xfrm>
                <a:prstGeom prst="rect">
                  <a:avLst/>
                </a:prstGeom>
                <a:ln w="3175">
                  <a:solidFill>
                    <a:prstClr val="ltGray"/>
                  </a:solidFill>
                </a:ln>
              </p:spPr>
            </p:pic>
            <p:pic>
              <p:nvPicPr>
                <p:cNvPr id="15" name="Picture 15">
                  <a:hlinkClick r:id="rId37"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1206394" y="3448751"/>
                  <a:ext cx="1923158" cy="1081761"/>
                </a:xfrm>
                <a:prstGeom prst="rect">
                  <a:avLst/>
                </a:prstGeom>
                <a:ln w="3175">
                  <a:solidFill>
                    <a:prstClr val="ltGray"/>
                  </a:solidFill>
                </a:ln>
              </p:spPr>
            </p:pic>
            <p:pic>
              <p:nvPicPr>
                <p:cNvPr id="16" name="Picture 16">
                  <a:hlinkClick r:id="rId38"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3201669" y="3448751"/>
                  <a:ext cx="1923158" cy="1081761"/>
                </a:xfrm>
                <a:prstGeom prst="rect">
                  <a:avLst/>
                </a:prstGeom>
                <a:ln w="3175">
                  <a:solidFill>
                    <a:prstClr val="ltGray"/>
                  </a:solidFill>
                </a:ln>
              </p:spPr>
            </p:pic>
            <p:pic>
              <p:nvPicPr>
                <p:cNvPr id="17" name="Picture 17">
                  <a:hlinkClick r:id="rId39"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5196944" y="3448751"/>
                  <a:ext cx="1923158" cy="1081761"/>
                </a:xfrm>
                <a:prstGeom prst="rect">
                  <a:avLst/>
                </a:prstGeom>
                <a:ln w="3175">
                  <a:solidFill>
                    <a:prstClr val="ltGray"/>
                  </a:solidFill>
                </a:ln>
              </p:spPr>
            </p:pic>
            <p:pic>
              <p:nvPicPr>
                <p:cNvPr id="18" name="Picture 18">
                  <a:hlinkClick r:id="rId40"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7192219" y="3448751"/>
                  <a:ext cx="1923158" cy="1081761"/>
                </a:xfrm>
                <a:prstGeom prst="rect">
                  <a:avLst/>
                </a:prstGeom>
                <a:ln w="3175">
                  <a:solidFill>
                    <a:prstClr val="ltGray"/>
                  </a:solidFill>
                </a:ln>
              </p:spPr>
            </p:pic>
            <p:pic>
              <p:nvPicPr>
                <p:cNvPr id="19" name="Picture 19">
                  <a:hlinkClick r:id="rId41" action="ppaction://hlinksldjump"/>
                </p:cNvPr>
                <p:cNvPicPr>
                  <a:picLocks noSelect="1" noRot="1" noChangeAspect="1" noMove="1" noResize="1" noEditPoints="1" noAdjustHandles="1" noChangeArrowheads="1" noChangeShapeType="1"/>
                </p:cNvPicPr>
                <p:nvPr/>
              </p:nvPicPr>
              <p:blipFill>
                <a:blip r:embed="rId17"/>
                <a:stretch>
                  <a:fillRect/>
                </a:stretch>
              </p:blipFill>
              <p:spPr>
                <a:xfrm>
                  <a:off x="9187494" y="3448751"/>
                  <a:ext cx="1923158" cy="1081761"/>
                </a:xfrm>
                <a:prstGeom prst="rect">
                  <a:avLst/>
                </a:prstGeom>
                <a:ln w="3175">
                  <a:solidFill>
                    <a:prstClr val="ltGray"/>
                  </a:solidFill>
                </a:ln>
              </p:spPr>
            </p:pic>
            <p:pic>
              <p:nvPicPr>
                <p:cNvPr id="20" name="Picture 20">
                  <a:hlinkClick r:id="rId42" action="ppaction://hlinksldjump"/>
                </p:cNvPr>
                <p:cNvPicPr>
                  <a:picLocks noSelect="1" noRot="1" noChangeAspect="1" noMove="1" noResize="1" noEditPoints="1" noAdjustHandles="1" noChangeArrowheads="1" noChangeShapeType="1"/>
                </p:cNvPicPr>
                <p:nvPr/>
              </p:nvPicPr>
              <p:blipFill>
                <a:blip r:embed="rId18"/>
                <a:stretch>
                  <a:fillRect/>
                </a:stretch>
              </p:blipFill>
              <p:spPr>
                <a:xfrm>
                  <a:off x="1206394" y="4602629"/>
                  <a:ext cx="1923158" cy="1081761"/>
                </a:xfrm>
                <a:prstGeom prst="rect">
                  <a:avLst/>
                </a:prstGeom>
                <a:ln w="3175">
                  <a:solidFill>
                    <a:prstClr val="ltGray"/>
                  </a:solidFill>
                </a:ln>
              </p:spPr>
            </p:pic>
            <p:pic>
              <p:nvPicPr>
                <p:cNvPr id="21" name="Picture 21">
                  <a:hlinkClick r:id="rId43" action="ppaction://hlinksldjump"/>
                </p:cNvPr>
                <p:cNvPicPr>
                  <a:picLocks noSelect="1" noRot="1" noChangeAspect="1" noMove="1" noResize="1" noEditPoints="1" noAdjustHandles="1" noChangeArrowheads="1" noChangeShapeType="1"/>
                </p:cNvPicPr>
                <p:nvPr/>
              </p:nvPicPr>
              <p:blipFill>
                <a:blip r:embed="rId19"/>
                <a:stretch>
                  <a:fillRect/>
                </a:stretch>
              </p:blipFill>
              <p:spPr>
                <a:xfrm>
                  <a:off x="3201669" y="4602629"/>
                  <a:ext cx="1923158" cy="1081761"/>
                </a:xfrm>
                <a:prstGeom prst="rect">
                  <a:avLst/>
                </a:prstGeom>
                <a:ln w="3175">
                  <a:solidFill>
                    <a:prstClr val="ltGray"/>
                  </a:solidFill>
                </a:ln>
              </p:spPr>
            </p:pic>
            <p:pic>
              <p:nvPicPr>
                <p:cNvPr id="22" name="Picture 22">
                  <a:hlinkClick r:id="rId44" action="ppaction://hlinksldjump"/>
                </p:cNvPr>
                <p:cNvPicPr>
                  <a:picLocks noSelect="1" noRot="1" noChangeAspect="1" noMove="1" noResize="1" noEditPoints="1" noAdjustHandles="1" noChangeArrowheads="1" noChangeShapeType="1"/>
                </p:cNvPicPr>
                <p:nvPr/>
              </p:nvPicPr>
              <p:blipFill>
                <a:blip r:embed="rId20"/>
                <a:stretch>
                  <a:fillRect/>
                </a:stretch>
              </p:blipFill>
              <p:spPr>
                <a:xfrm>
                  <a:off x="5196944" y="4602629"/>
                  <a:ext cx="1923158" cy="1081761"/>
                </a:xfrm>
                <a:prstGeom prst="rect">
                  <a:avLst/>
                </a:prstGeom>
                <a:ln w="3175">
                  <a:solidFill>
                    <a:prstClr val="ltGray"/>
                  </a:solidFill>
                </a:ln>
              </p:spPr>
            </p:pic>
            <p:pic>
              <p:nvPicPr>
                <p:cNvPr id="23" name="Picture 23">
                  <a:hlinkClick r:id="rId45" action="ppaction://hlinksldjump"/>
                </p:cNvPr>
                <p:cNvPicPr>
                  <a:picLocks noSelect="1" noRot="1" noChangeAspect="1" noMove="1" noResize="1" noEditPoints="1" noAdjustHandles="1" noChangeArrowheads="1" noChangeShapeType="1"/>
                </p:cNvPicPr>
                <p:nvPr/>
              </p:nvPicPr>
              <p:blipFill>
                <a:blip r:embed="rId21"/>
                <a:stretch>
                  <a:fillRect/>
                </a:stretch>
              </p:blipFill>
              <p:spPr>
                <a:xfrm>
                  <a:off x="7192219" y="4602629"/>
                  <a:ext cx="1923158" cy="1081761"/>
                </a:xfrm>
                <a:prstGeom prst="rect">
                  <a:avLst/>
                </a:prstGeom>
                <a:ln w="3175">
                  <a:solidFill>
                    <a:prstClr val="ltGray"/>
                  </a:solidFill>
                </a:ln>
              </p:spPr>
            </p:pic>
            <p:pic>
              <p:nvPicPr>
                <p:cNvPr id="24" name="Picture 24">
                  <a:hlinkClick r:id="rId46" action="ppaction://hlinksldjump"/>
                </p:cNvPr>
                <p:cNvPicPr>
                  <a:picLocks noSelect="1" noRot="1" noChangeAspect="1" noMove="1" noResize="1" noEditPoints="1" noAdjustHandles="1" noChangeArrowheads="1" noChangeShapeType="1"/>
                </p:cNvPicPr>
                <p:nvPr/>
              </p:nvPicPr>
              <p:blipFill>
                <a:blip r:embed="rId22"/>
                <a:stretch>
                  <a:fillRect/>
                </a:stretch>
              </p:blipFill>
              <p:spPr>
                <a:xfrm>
                  <a:off x="9187494" y="4602629"/>
                  <a:ext cx="1923158" cy="1081761"/>
                </a:xfrm>
                <a:prstGeom prst="rect">
                  <a:avLst/>
                </a:prstGeom>
                <a:ln w="3175">
                  <a:solidFill>
                    <a:prstClr val="ltGray"/>
                  </a:solidFill>
                </a:ln>
              </p:spPr>
            </p:pic>
            <p:pic>
              <p:nvPicPr>
                <p:cNvPr id="25" name="Picture 25">
                  <a:hlinkClick r:id="rId47" action="ppaction://hlinksldjump"/>
                </p:cNvPr>
                <p:cNvPicPr>
                  <a:picLocks noSelect="1" noRot="1" noChangeAspect="1" noMove="1" noResize="1" noEditPoints="1" noAdjustHandles="1" noChangeArrowheads="1" noChangeShapeType="1"/>
                </p:cNvPicPr>
                <p:nvPr/>
              </p:nvPicPr>
              <p:blipFill>
                <a:blip r:embed="rId23"/>
                <a:stretch>
                  <a:fillRect/>
                </a:stretch>
              </p:blipFill>
              <p:spPr>
                <a:xfrm>
                  <a:off x="1206394" y="5756507"/>
                  <a:ext cx="1923158" cy="1081761"/>
                </a:xfrm>
                <a:prstGeom prst="rect">
                  <a:avLst/>
                </a:prstGeom>
                <a:ln w="3175">
                  <a:solidFill>
                    <a:prstClr val="ltGray"/>
                  </a:solidFill>
                </a:ln>
              </p:spPr>
            </p:pic>
            <p:pic>
              <p:nvPicPr>
                <p:cNvPr id="26" name="Picture 26">
                  <a:hlinkClick r:id="rId48" action="ppaction://hlinksldjump"/>
                </p:cNvPr>
                <p:cNvPicPr>
                  <a:picLocks noSelect="1" noRot="1" noChangeAspect="1" noMove="1" noResize="1" noEditPoints="1" noAdjustHandles="1" noChangeArrowheads="1" noChangeShapeType="1"/>
                </p:cNvPicPr>
                <p:nvPr/>
              </p:nvPicPr>
              <p:blipFill>
                <a:blip r:embed="rId24"/>
                <a:stretch>
                  <a:fillRect/>
                </a:stretch>
              </p:blipFill>
              <p:spPr>
                <a:xfrm>
                  <a:off x="3201669" y="5756507"/>
                  <a:ext cx="1923158" cy="1081761"/>
                </a:xfrm>
                <a:prstGeom prst="rect">
                  <a:avLst/>
                </a:prstGeom>
                <a:ln w="3175">
                  <a:solidFill>
                    <a:prstClr val="ltGray"/>
                  </a:solidFill>
                </a:ln>
              </p:spPr>
            </p:pic>
            <p:pic>
              <p:nvPicPr>
                <p:cNvPr id="27" name="Picture 27">
                  <a:hlinkClick r:id="rId49" action="ppaction://hlinksldjump"/>
                </p:cNvPr>
                <p:cNvPicPr>
                  <a:picLocks noSelect="1" noRot="1" noChangeAspect="1" noMove="1" noResize="1" noEditPoints="1" noAdjustHandles="1" noChangeArrowheads="1" noChangeShapeType="1"/>
                </p:cNvPicPr>
                <p:nvPr/>
              </p:nvPicPr>
              <p:blipFill>
                <a:blip r:embed="rId25"/>
                <a:stretch>
                  <a:fillRect/>
                </a:stretch>
              </p:blipFill>
              <p:spPr>
                <a:xfrm>
                  <a:off x="5196944" y="5756507"/>
                  <a:ext cx="1923158" cy="1081761"/>
                </a:xfrm>
                <a:prstGeom prst="rect">
                  <a:avLst/>
                </a:prstGeom>
                <a:ln w="3175">
                  <a:solidFill>
                    <a:prstClr val="ltGray"/>
                  </a:solidFill>
                </a:ln>
              </p:spPr>
            </p:pic>
            <p:pic>
              <p:nvPicPr>
                <p:cNvPr id="28" name="Picture 28">
                  <a:hlinkClick r:id="rId50" action="ppaction://hlinksldjump"/>
                </p:cNvPr>
                <p:cNvPicPr>
                  <a:picLocks noSelect="1" noRot="1" noChangeAspect="1" noMove="1" noResize="1" noEditPoints="1" noAdjustHandles="1" noChangeArrowheads="1" noChangeShapeType="1"/>
                </p:cNvPicPr>
                <p:nvPr/>
              </p:nvPicPr>
              <p:blipFill>
                <a:blip r:embed="rId26"/>
                <a:stretch>
                  <a:fillRect/>
                </a:stretch>
              </p:blipFill>
              <p:spPr>
                <a:xfrm>
                  <a:off x="7192219" y="5756507"/>
                  <a:ext cx="1923158" cy="1081761"/>
                </a:xfrm>
                <a:prstGeom prst="rect">
                  <a:avLst/>
                </a:prstGeom>
                <a:ln w="3175">
                  <a:solidFill>
                    <a:prstClr val="ltGray"/>
                  </a:solidFill>
                </a:ln>
              </p:spPr>
            </p:pic>
            <p:pic>
              <p:nvPicPr>
                <p:cNvPr id="29" name="Picture 29">
                  <a:hlinkClick r:id="rId51" action="ppaction://hlinksldjump"/>
                </p:cNvPr>
                <p:cNvPicPr>
                  <a:picLocks noSelect="1" noRot="1" noChangeAspect="1" noMove="1" noResize="1" noEditPoints="1" noAdjustHandles="1" noChangeArrowheads="1" noChangeShapeType="1"/>
                </p:cNvPicPr>
                <p:nvPr/>
              </p:nvPicPr>
              <p:blipFill>
                <a:blip r:embed="rId27"/>
                <a:stretch>
                  <a:fillRect/>
                </a:stretch>
              </p:blipFill>
              <p:spPr>
                <a:xfrm>
                  <a:off x="9187494" y="5756507"/>
                  <a:ext cx="1923158" cy="1081761"/>
                </a:xfrm>
                <a:prstGeom prst="rect">
                  <a:avLst/>
                </a:prstGeom>
                <a:ln w="3175">
                  <a:solidFill>
                    <a:prstClr val="ltGray"/>
                  </a:solidFill>
                </a:ln>
              </p:spPr>
            </p:pic>
          </p:grpSp>
        </mc:Fallback>
      </mc:AlternateContent>
      <p:cxnSp>
        <p:nvCxnSpPr>
          <p:cNvPr id="7" name="Straight Arrow Connector 6">
            <a:extLst>
              <a:ext uri="{FF2B5EF4-FFF2-40B4-BE49-F238E27FC236}">
                <a16:creationId xmlns:a16="http://schemas.microsoft.com/office/drawing/2014/main" id="{8F7A6781-AF9E-4F65-9F58-B5524A6F4EED}"/>
              </a:ext>
            </a:extLst>
          </p:cNvPr>
          <p:cNvCxnSpPr/>
          <p:nvPr/>
        </p:nvCxnSpPr>
        <p:spPr>
          <a:xfrm>
            <a:off x="1195751" y="1015994"/>
            <a:ext cx="3446584" cy="0"/>
          </a:xfrm>
          <a:prstGeom prst="straightConnector1">
            <a:avLst/>
          </a:prstGeom>
          <a:ln w="25400">
            <a:solidFill>
              <a:srgbClr val="000000"/>
            </a:solidFill>
            <a:headEnd type="none"/>
            <a:tailEnd type="triangle"/>
          </a:ln>
          <a:effectLst>
            <a:outerShdw blurRad="50800" dist="38100" dir="8100000" algn="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58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0483539" cy="4228850"/>
          </a:xfrm>
        </p:spPr>
        <p:txBody>
          <a:bodyPr/>
          <a:lstStyle/>
          <a:p>
            <a:r>
              <a:rPr lang="en-US" dirty="0"/>
              <a:t>Make composing Cloud Apps easy</a:t>
            </a:r>
          </a:p>
          <a:p>
            <a:r>
              <a:rPr lang="en-US" dirty="0"/>
              <a:t>Develop Functions in C#, Node.js, F#, Python, PHP, Batch, and more </a:t>
            </a:r>
          </a:p>
          <a:p>
            <a:r>
              <a:rPr lang="en-US" dirty="0"/>
              <a:t>Easily schedule event-driven tasks across services</a:t>
            </a:r>
          </a:p>
          <a:p>
            <a:r>
              <a:rPr lang="en-US" dirty="0"/>
              <a:t>Expose functions as HTTP API endpoints</a:t>
            </a:r>
          </a:p>
          <a:p>
            <a:r>
              <a:rPr lang="en-US" dirty="0"/>
              <a:t>Scale functions based on customer demand</a:t>
            </a:r>
          </a:p>
          <a:p>
            <a:r>
              <a:rPr lang="en-US" dirty="0"/>
              <a:t>Easily integrate with Logic Apps </a:t>
            </a:r>
          </a:p>
        </p:txBody>
      </p:sp>
      <p:sp>
        <p:nvSpPr>
          <p:cNvPr id="2" name="Title 1"/>
          <p:cNvSpPr>
            <a:spLocks noGrp="1"/>
          </p:cNvSpPr>
          <p:nvPr>
            <p:ph type="title"/>
          </p:nvPr>
        </p:nvSpPr>
        <p:spPr/>
        <p:txBody>
          <a:bodyPr/>
          <a:lstStyle/>
          <a:p>
            <a:r>
              <a:rPr lang="en-US" dirty="0"/>
              <a:t>Azure functions</a:t>
            </a:r>
          </a:p>
        </p:txBody>
      </p:sp>
    </p:spTree>
    <p:extLst>
      <p:ext uri="{BB962C8B-B14F-4D97-AF65-F5344CB8AC3E}">
        <p14:creationId xmlns:p14="http://schemas.microsoft.com/office/powerpoint/2010/main" val="2614294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5"/>
          <p:cNvSpPr txBox="1">
            <a:spLocks/>
          </p:cNvSpPr>
          <p:nvPr/>
        </p:nvSpPr>
        <p:spPr>
          <a:xfrm>
            <a:off x="6461209" y="1211287"/>
            <a:ext cx="5631166" cy="1858970"/>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Composed of:</a:t>
            </a:r>
          </a:p>
          <a:p>
            <a:pPr marL="342900" lvl="1" indent="-342900"/>
            <a:r>
              <a:rPr lang="en-US" sz="2000" dirty="0"/>
              <a:t>A front-end resource pool for SSL termination and load balancing</a:t>
            </a:r>
          </a:p>
          <a:p>
            <a:pPr marL="342900" lvl="1" indent="-342900"/>
            <a:r>
              <a:rPr lang="en-US" sz="2000" dirty="0"/>
              <a:t>One to three worker compute resource pools</a:t>
            </a:r>
          </a:p>
        </p:txBody>
      </p:sp>
      <p:sp>
        <p:nvSpPr>
          <p:cNvPr id="2" name="Title 1"/>
          <p:cNvSpPr>
            <a:spLocks noGrp="1"/>
          </p:cNvSpPr>
          <p:nvPr>
            <p:ph type="title"/>
          </p:nvPr>
        </p:nvSpPr>
        <p:spPr/>
        <p:txBody>
          <a:bodyPr/>
          <a:lstStyle/>
          <a:p>
            <a:r>
              <a:rPr lang="en-US" dirty="0"/>
              <a:t>App Service Environment (ASE)</a:t>
            </a:r>
          </a:p>
        </p:txBody>
      </p:sp>
      <p:sp>
        <p:nvSpPr>
          <p:cNvPr id="6" name="Text Placeholder 5"/>
          <p:cNvSpPr>
            <a:spLocks noGrp="1"/>
          </p:cNvSpPr>
          <p:nvPr>
            <p:ph type="body" sz="quarter" idx="10"/>
          </p:nvPr>
        </p:nvSpPr>
        <p:spPr>
          <a:xfrm>
            <a:off x="365597" y="1211287"/>
            <a:ext cx="5631166" cy="4942892"/>
          </a:xfrm>
        </p:spPr>
        <p:txBody>
          <a:bodyPr/>
          <a:lstStyle/>
          <a:p>
            <a:pPr marL="0" indent="0">
              <a:buNone/>
            </a:pPr>
            <a:r>
              <a:rPr lang="en-US" dirty="0"/>
              <a:t>Fully isolated and dedicated environment for Web Apps, Mobile Apps, and API Apps</a:t>
            </a:r>
          </a:p>
          <a:p>
            <a:pPr marL="0" indent="0">
              <a:buNone/>
            </a:pPr>
            <a:endParaRPr lang="en-US" dirty="0"/>
          </a:p>
          <a:p>
            <a:pPr marL="0" indent="0">
              <a:buNone/>
            </a:pPr>
            <a:r>
              <a:rPr lang="en-US" dirty="0"/>
              <a:t>Virtual Network support (v1)</a:t>
            </a:r>
          </a:p>
          <a:p>
            <a:pPr marL="0" indent="0">
              <a:buNone/>
            </a:pPr>
            <a:endParaRPr lang="en-US" dirty="0"/>
          </a:p>
          <a:p>
            <a:pPr marL="0" indent="0">
              <a:buNone/>
            </a:pPr>
            <a:r>
              <a:rPr lang="en-US" dirty="0"/>
              <a:t>Support Site-to-Site VPN and ExpressRoute</a:t>
            </a:r>
          </a:p>
          <a:p>
            <a:pPr marL="0" indent="0">
              <a:buNone/>
            </a:pPr>
            <a:endParaRPr lang="en-US" dirty="0"/>
          </a:p>
        </p:txBody>
      </p:sp>
    </p:spTree>
    <p:extLst>
      <p:ext uri="{BB962C8B-B14F-4D97-AF65-F5344CB8AC3E}">
        <p14:creationId xmlns:p14="http://schemas.microsoft.com/office/powerpoint/2010/main" val="2732006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Fabric</a:t>
            </a:r>
          </a:p>
        </p:txBody>
      </p:sp>
    </p:spTree>
    <p:extLst>
      <p:ext uri="{BB962C8B-B14F-4D97-AF65-F5344CB8AC3E}">
        <p14:creationId xmlns:p14="http://schemas.microsoft.com/office/powerpoint/2010/main" val="3739662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517245" y="2799510"/>
            <a:ext cx="11101384" cy="1045055"/>
          </a:xfrm>
          <a:prstGeom prst="rect">
            <a:avLst/>
          </a:prstGeom>
          <a:solidFill>
            <a:schemeClr val="tx2"/>
          </a:solidFill>
          <a:ln w="38100" cap="flat" cmpd="sng" algn="ctr">
            <a:noFill/>
            <a:prstDash val="solid"/>
            <a:miter lim="800000"/>
          </a:ln>
          <a:effectLst/>
        </p:spPr>
        <p:txBody>
          <a:bodyPr rtlCol="0" anchor="ctr"/>
          <a:lstStyle/>
          <a:p>
            <a:pPr algn="ctr" defTabSz="914309">
              <a:defRPr/>
            </a:pPr>
            <a:endParaRPr lang="en-US" b="1" kern="0">
              <a:latin typeface="Calibri" panose="020F0502020204030204"/>
            </a:endParaRPr>
          </a:p>
        </p:txBody>
      </p:sp>
      <p:sp>
        <p:nvSpPr>
          <p:cNvPr id="4" name="Rectangle 3"/>
          <p:cNvSpPr/>
          <p:nvPr/>
        </p:nvSpPr>
        <p:spPr bwMode="auto">
          <a:xfrm>
            <a:off x="517245" y="2079687"/>
            <a:ext cx="11101384" cy="7734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itle 6"/>
          <p:cNvSpPr>
            <a:spLocks noGrp="1"/>
          </p:cNvSpPr>
          <p:nvPr>
            <p:ph type="title"/>
          </p:nvPr>
        </p:nvSpPr>
        <p:spPr/>
        <p:txBody>
          <a:bodyPr/>
          <a:lstStyle/>
          <a:p>
            <a:r>
              <a:rPr lang="en-US" dirty="0"/>
              <a:t>Microsoft Azure Service Fabric</a:t>
            </a:r>
          </a:p>
        </p:txBody>
      </p:sp>
      <p:sp>
        <p:nvSpPr>
          <p:cNvPr id="20" name="Text Placeholder 1"/>
          <p:cNvSpPr txBox="1">
            <a:spLocks/>
          </p:cNvSpPr>
          <p:nvPr/>
        </p:nvSpPr>
        <p:spPr>
          <a:xfrm>
            <a:off x="366168" y="1212852"/>
            <a:ext cx="11702552" cy="1487318"/>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rPr>
              <a:t>A platform for reliable, </a:t>
            </a:r>
            <a:r>
              <a:rPr lang="en-US" sz="3200" dirty="0" err="1">
                <a:solidFill>
                  <a:schemeClr val="tx2"/>
                </a:solidFill>
              </a:rPr>
              <a:t>hyperscale</a:t>
            </a:r>
            <a:r>
              <a:rPr lang="en-US" sz="3200" dirty="0">
                <a:solidFill>
                  <a:schemeClr val="tx2"/>
                </a:solidFill>
              </a:rPr>
              <a:t>, microservice-based applications</a:t>
            </a:r>
          </a:p>
        </p:txBody>
      </p:sp>
      <p:sp>
        <p:nvSpPr>
          <p:cNvPr id="26" name="Hexagon 25"/>
          <p:cNvSpPr/>
          <p:nvPr/>
        </p:nvSpPr>
        <p:spPr>
          <a:xfrm>
            <a:off x="533813"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28" name="Hexagon 27"/>
          <p:cNvSpPr/>
          <p:nvPr/>
        </p:nvSpPr>
        <p:spPr>
          <a:xfrm>
            <a:off x="992774"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29" name="Hexagon 28"/>
          <p:cNvSpPr/>
          <p:nvPr/>
        </p:nvSpPr>
        <p:spPr>
          <a:xfrm>
            <a:off x="1454221"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30" name="Hexagon 29"/>
          <p:cNvSpPr/>
          <p:nvPr/>
        </p:nvSpPr>
        <p:spPr>
          <a:xfrm>
            <a:off x="1913182"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31" name="Hexagon 30"/>
          <p:cNvSpPr/>
          <p:nvPr/>
        </p:nvSpPr>
        <p:spPr>
          <a:xfrm>
            <a:off x="2375815"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32" name="Hexagon 31"/>
          <p:cNvSpPr/>
          <p:nvPr/>
        </p:nvSpPr>
        <p:spPr>
          <a:xfrm>
            <a:off x="2831105"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35" name="Hexagon 34"/>
          <p:cNvSpPr/>
          <p:nvPr/>
        </p:nvSpPr>
        <p:spPr>
          <a:xfrm>
            <a:off x="3288881"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0" name="Hexagon 39"/>
          <p:cNvSpPr/>
          <p:nvPr/>
        </p:nvSpPr>
        <p:spPr>
          <a:xfrm>
            <a:off x="3756829" y="2677732"/>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5" name="Hexagon 44"/>
          <p:cNvSpPr/>
          <p:nvPr/>
        </p:nvSpPr>
        <p:spPr>
          <a:xfrm>
            <a:off x="4218628"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6" name="Hexagon 45"/>
          <p:cNvSpPr/>
          <p:nvPr/>
        </p:nvSpPr>
        <p:spPr>
          <a:xfrm>
            <a:off x="4677590"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7" name="Hexagon 46"/>
          <p:cNvSpPr/>
          <p:nvPr/>
        </p:nvSpPr>
        <p:spPr>
          <a:xfrm>
            <a:off x="5139037"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8" name="Hexagon 47"/>
          <p:cNvSpPr/>
          <p:nvPr/>
        </p:nvSpPr>
        <p:spPr>
          <a:xfrm>
            <a:off x="5597998"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49" name="Hexagon 48"/>
          <p:cNvSpPr/>
          <p:nvPr/>
        </p:nvSpPr>
        <p:spPr>
          <a:xfrm>
            <a:off x="6056959"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0" name="Hexagon 49"/>
          <p:cNvSpPr/>
          <p:nvPr/>
        </p:nvSpPr>
        <p:spPr>
          <a:xfrm>
            <a:off x="6518814"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1" name="Hexagon 50"/>
          <p:cNvSpPr/>
          <p:nvPr/>
        </p:nvSpPr>
        <p:spPr>
          <a:xfrm>
            <a:off x="6980262"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2" name="Hexagon 51"/>
          <p:cNvSpPr/>
          <p:nvPr/>
        </p:nvSpPr>
        <p:spPr>
          <a:xfrm>
            <a:off x="7439223" y="2679053"/>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3" name="Hexagon 52"/>
          <p:cNvSpPr/>
          <p:nvPr/>
        </p:nvSpPr>
        <p:spPr>
          <a:xfrm>
            <a:off x="7903462"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4" name="Hexagon 53"/>
          <p:cNvSpPr/>
          <p:nvPr/>
        </p:nvSpPr>
        <p:spPr>
          <a:xfrm>
            <a:off x="8362895"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5" name="Hexagon 54"/>
          <p:cNvSpPr/>
          <p:nvPr/>
        </p:nvSpPr>
        <p:spPr>
          <a:xfrm>
            <a:off x="8816221"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6" name="Hexagon 55"/>
          <p:cNvSpPr/>
          <p:nvPr/>
        </p:nvSpPr>
        <p:spPr>
          <a:xfrm>
            <a:off x="9275183"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7" name="Hexagon 56"/>
          <p:cNvSpPr/>
          <p:nvPr/>
        </p:nvSpPr>
        <p:spPr>
          <a:xfrm>
            <a:off x="9735482"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8" name="Hexagon 57"/>
          <p:cNvSpPr/>
          <p:nvPr/>
        </p:nvSpPr>
        <p:spPr>
          <a:xfrm>
            <a:off x="10197337"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59" name="Hexagon 58"/>
          <p:cNvSpPr/>
          <p:nvPr/>
        </p:nvSpPr>
        <p:spPr>
          <a:xfrm>
            <a:off x="10655112"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60" name="Hexagon 59"/>
          <p:cNvSpPr/>
          <p:nvPr/>
        </p:nvSpPr>
        <p:spPr>
          <a:xfrm>
            <a:off x="11116967" y="2682597"/>
            <a:ext cx="274879" cy="247959"/>
          </a:xfrm>
          <a:prstGeom prst="hexagon">
            <a:avLst/>
          </a:prstGeom>
          <a:solidFill>
            <a:schemeClr val="tx2"/>
          </a:solidFill>
          <a:ln w="12700" cap="flat" cmpd="sng" algn="ctr">
            <a:noFill/>
            <a:prstDash val="solid"/>
            <a:miter lim="800000"/>
          </a:ln>
          <a:effectLst/>
        </p:spPr>
        <p:txBody>
          <a:bodyPr rtlCol="0" anchor="ctr"/>
          <a:lstStyle/>
          <a:p>
            <a:pPr algn="ctr" defTabSz="914309">
              <a:defRPr/>
            </a:pPr>
            <a:endParaRPr lang="en-US" kern="0">
              <a:latin typeface="Calibri" panose="020F0502020204030204"/>
            </a:endParaRPr>
          </a:p>
        </p:txBody>
      </p:sp>
      <p:sp>
        <p:nvSpPr>
          <p:cNvPr id="62" name="TextBox 61"/>
          <p:cNvSpPr txBox="1"/>
          <p:nvPr/>
        </p:nvSpPr>
        <p:spPr>
          <a:xfrm>
            <a:off x="5075734" y="2793875"/>
            <a:ext cx="2316985" cy="461665"/>
          </a:xfrm>
          <a:prstGeom prst="rect">
            <a:avLst/>
          </a:prstGeom>
          <a:noFill/>
        </p:spPr>
        <p:txBody>
          <a:bodyPr wrap="square" rtlCol="0">
            <a:spAutoFit/>
          </a:bodyPr>
          <a:lstStyle/>
          <a:p>
            <a:pPr defTabSz="914309"/>
            <a:r>
              <a:rPr lang="en-US" sz="2400" dirty="0">
                <a:solidFill>
                  <a:schemeClr val="bg1"/>
                </a:solidFill>
                <a:latin typeface="Segoe UI Semibold" panose="020B0702040204020203" pitchFamily="34" charset="0"/>
                <a:cs typeface="Segoe UI Semibold" panose="020B0702040204020203" pitchFamily="34" charset="0"/>
              </a:rPr>
              <a:t>Service Fabric</a:t>
            </a:r>
          </a:p>
        </p:txBody>
      </p:sp>
      <p:sp>
        <p:nvSpPr>
          <p:cNvPr id="63" name="TextBox 62"/>
          <p:cNvSpPr txBox="1"/>
          <p:nvPr/>
        </p:nvSpPr>
        <p:spPr>
          <a:xfrm>
            <a:off x="601293" y="2916953"/>
            <a:ext cx="1228093"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High Availability</a:t>
            </a:r>
          </a:p>
        </p:txBody>
      </p:sp>
      <p:sp>
        <p:nvSpPr>
          <p:cNvPr id="64" name="TextBox 63"/>
          <p:cNvSpPr txBox="1"/>
          <p:nvPr/>
        </p:nvSpPr>
        <p:spPr>
          <a:xfrm>
            <a:off x="2054102" y="3528671"/>
            <a:ext cx="1183209"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Hyper-Scale</a:t>
            </a:r>
          </a:p>
        </p:txBody>
      </p:sp>
      <p:sp>
        <p:nvSpPr>
          <p:cNvPr id="65" name="TextBox 64"/>
          <p:cNvSpPr txBox="1"/>
          <p:nvPr/>
        </p:nvSpPr>
        <p:spPr>
          <a:xfrm>
            <a:off x="2005335" y="2953331"/>
            <a:ext cx="1403713"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Hybrid Operations</a:t>
            </a:r>
          </a:p>
        </p:txBody>
      </p:sp>
      <p:sp>
        <p:nvSpPr>
          <p:cNvPr id="66" name="TextBox 65"/>
          <p:cNvSpPr txBox="1"/>
          <p:nvPr/>
        </p:nvSpPr>
        <p:spPr>
          <a:xfrm>
            <a:off x="2565645" y="3265518"/>
            <a:ext cx="1074647"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High Density</a:t>
            </a:r>
          </a:p>
        </p:txBody>
      </p:sp>
      <p:grpSp>
        <p:nvGrpSpPr>
          <p:cNvPr id="67" name="Group 66"/>
          <p:cNvGrpSpPr/>
          <p:nvPr/>
        </p:nvGrpSpPr>
        <p:grpSpPr>
          <a:xfrm>
            <a:off x="534469" y="2108216"/>
            <a:ext cx="11084160" cy="654818"/>
            <a:chOff x="534536" y="1849823"/>
            <a:chExt cx="11085575" cy="654902"/>
          </a:xfrm>
        </p:grpSpPr>
        <p:sp>
          <p:nvSpPr>
            <p:cNvPr id="68" name="Hexagon 67"/>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69" name="Hexagon 68"/>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70" name="Hexagon 69"/>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71" name="Hexagon 70"/>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72" name="Straight Connector 71"/>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73" name="Straight Connector 72"/>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74" name="Straight Connector 73"/>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75" name="Straight Connector 74"/>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76" name="Straight Connector 75"/>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77" name="Straight Connector 76"/>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78" name="Straight Connector 77"/>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79" name="Straight Connector 78"/>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80" name="Hexagon 79"/>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81" name="Hexagon 80"/>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82" name="Hexagon 81"/>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83" name="Hexagon 82"/>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84" name="Straight Connector 83"/>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85" name="Straight Connector 84"/>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86" name="Straight Connector 85"/>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87" name="Straight Connector 86"/>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88" name="Straight Connector 87"/>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89" name="Straight Connector 88"/>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90" name="Straight Connector 89"/>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91" name="Straight Connector 90"/>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92" name="Hexagon 91"/>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93" name="Hexagon 92"/>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94" name="Hexagon 93"/>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95" name="Hexagon 94"/>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96" name="Straight Connector 95"/>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97" name="Straight Connector 96"/>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98" name="Straight Connector 97"/>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99" name="Straight Connector 98"/>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100" name="Straight Connector 99"/>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101" name="Straight Connector 100"/>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102" name="Straight Connector 101"/>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103" name="Straight Connector 102"/>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104" name="Hexagon 103"/>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05" name="Hexagon 104"/>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06" name="Hexagon 105"/>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07" name="Hexagon 106"/>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08" name="Straight Connector 107"/>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109" name="Straight Connector 108"/>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110" name="Straight Connector 109"/>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111" name="Straight Connector 110"/>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112" name="Straight Connector 111"/>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113" name="Straight Connector 112"/>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114" name="Straight Connector 113"/>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115" name="Straight Connector 114"/>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116" name="Hexagon 115"/>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17" name="Hexagon 116"/>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18" name="Hexagon 117"/>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19" name="Hexagon 118"/>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20" name="Straight Connector 119"/>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121" name="Straight Connector 120"/>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122" name="Straight Connector 121"/>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123" name="Straight Connector 122"/>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124" name="Straight Connector 123"/>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125" name="Straight Connector 124"/>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126" name="Straight Connector 125"/>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127" name="Straight Connector 126"/>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128" name="Hexagon 127"/>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29" name="Hexagon 128"/>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30" name="Hexagon 129"/>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31" name="Hexagon 130"/>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32" name="Straight Connector 131"/>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133" name="Straight Connector 132"/>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134" name="Straight Connector 133"/>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135" name="Straight Connector 134"/>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136" name="Straight Connector 135"/>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137" name="Straight Connector 136"/>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138" name="Straight Connector 137"/>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139" name="Straight Connector 138"/>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140" name="Hexagon 139"/>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41" name="Hexagon 140"/>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42" name="Hexagon 141"/>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43" name="Hexagon 142"/>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44" name="Straight Connector 143"/>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145" name="Straight Connector 144"/>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146" name="Straight Connector 145"/>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147" name="Straight Connector 146"/>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148" name="Straight Connector 147"/>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149" name="Straight Connector 148"/>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150" name="Straight Connector 149"/>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151" name="Straight Connector 150"/>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152" name="Hexagon 151"/>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53" name="Hexagon 152"/>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54" name="Hexagon 153"/>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55" name="Hexagon 154"/>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56" name="Straight Connector 155"/>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157" name="Straight Connector 156"/>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158" name="Straight Connector 157"/>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159" name="Straight Connector 158"/>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160" name="Straight Connector 159"/>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161" name="Straight Connector 160"/>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162" name="Straight Connector 161"/>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163" name="Straight Connector 162"/>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164" name="Hexagon 163"/>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65" name="Hexagon 164"/>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66" name="Hexagon 165"/>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67" name="Hexagon 166"/>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68" name="Straight Connector 167"/>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169" name="Straight Connector 168"/>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170" name="Straight Connector 169"/>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171" name="Straight Connector 170"/>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172" name="Straight Connector 171"/>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173" name="Straight Connector 172"/>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174" name="Straight Connector 173"/>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175" name="Straight Connector 174"/>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176" name="Hexagon 175"/>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77" name="Hexagon 176"/>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78" name="Hexagon 177"/>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79" name="Hexagon 178"/>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80" name="Straight Connector 179"/>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181" name="Straight Connector 180"/>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182" name="Straight Connector 181"/>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183" name="Straight Connector 182"/>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184" name="Straight Connector 183"/>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185" name="Straight Connector 184"/>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186" name="Straight Connector 185"/>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187" name="Straight Connector 186"/>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188" name="Hexagon 187"/>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89" name="Hexagon 188"/>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90" name="Hexagon 189"/>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191" name="Hexagon 190"/>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192" name="Straight Connector 191"/>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193" name="Straight Connector 192"/>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194" name="Straight Connector 193"/>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195" name="Straight Connector 194"/>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196" name="Straight Connector 195"/>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197" name="Straight Connector 196"/>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198" name="Straight Connector 197"/>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199" name="Straight Connector 198"/>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200" name="Hexagon 199"/>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01" name="Hexagon 200"/>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02" name="Hexagon 201"/>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03" name="Hexagon 202"/>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04" name="Straight Connector 203"/>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205" name="Straight Connector 204"/>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206" name="Straight Connector 205"/>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207" name="Straight Connector 206"/>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208" name="Straight Connector 207"/>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209" name="Straight Connector 208"/>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210" name="Straight Connector 209"/>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211" name="Straight Connector 210"/>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212" name="Hexagon 211"/>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13" name="Hexagon 212"/>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14" name="Hexagon 213"/>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15" name="Hexagon 214"/>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16" name="Straight Connector 215"/>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217" name="Straight Connector 216"/>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218" name="Straight Connector 217"/>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219" name="Straight Connector 218"/>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220" name="Straight Connector 219"/>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221" name="Straight Connector 220"/>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222" name="Straight Connector 221"/>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223" name="Straight Connector 222"/>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224" name="Hexagon 223"/>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25" name="Hexagon 224"/>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26" name="Hexagon 225"/>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27" name="Hexagon 226"/>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28" name="Straight Connector 227"/>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229" name="Straight Connector 228"/>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230" name="Straight Connector 229"/>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231" name="Straight Connector 230"/>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232" name="Straight Connector 231"/>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233" name="Straight Connector 232"/>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234" name="Straight Connector 233"/>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235" name="Straight Connector 234"/>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236" name="Hexagon 235"/>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37" name="Hexagon 236"/>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38" name="Hexagon 237"/>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39" name="Hexagon 238"/>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40" name="Straight Connector 239"/>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241" name="Straight Connector 240"/>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242" name="Straight Connector 241"/>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243" name="Straight Connector 242"/>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244" name="Straight Connector 243"/>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245" name="Straight Connector 244"/>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246" name="Straight Connector 245"/>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247" name="Straight Connector 246"/>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248" name="Hexagon 247"/>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49" name="Hexagon 248"/>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50" name="Hexagon 249"/>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51" name="Hexagon 250"/>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52" name="Straight Connector 251"/>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253" name="Straight Connector 252"/>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254" name="Straight Connector 253"/>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255" name="Straight Connector 254"/>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256" name="Straight Connector 255"/>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257" name="Straight Connector 256"/>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258" name="Straight Connector 257"/>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259" name="Straight Connector 258"/>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260" name="Hexagon 259"/>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61" name="Hexagon 260"/>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62" name="Hexagon 261"/>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63" name="Hexagon 262"/>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64" name="Straight Connector 263"/>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265" name="Straight Connector 264"/>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266" name="Straight Connector 265"/>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267" name="Straight Connector 266"/>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268" name="Straight Connector 267"/>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269" name="Straight Connector 268"/>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270" name="Straight Connector 269"/>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271" name="Straight Connector 270"/>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272" name="Hexagon 271"/>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73" name="Hexagon 272"/>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74" name="Hexagon 273"/>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75" name="Hexagon 274"/>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76" name="Straight Connector 275"/>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277" name="Straight Connector 276"/>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278" name="Straight Connector 277"/>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279" name="Straight Connector 278"/>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280" name="Straight Connector 279"/>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281" name="Straight Connector 280"/>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282" name="Straight Connector 281"/>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283" name="Straight Connector 282"/>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284" name="Hexagon 283"/>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85" name="Hexagon 284"/>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86" name="Hexagon 285"/>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87" name="Hexagon 286"/>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288" name="Straight Connector 287"/>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289" name="Straight Connector 288"/>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290" name="Straight Connector 289"/>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291" name="Straight Connector 290"/>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292" name="Straight Connector 291"/>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293" name="Straight Connector 292"/>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294" name="Straight Connector 293"/>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295" name="Straight Connector 294"/>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296" name="Hexagon 295"/>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97" name="Hexagon 296"/>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98" name="Hexagon 297"/>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299" name="Hexagon 298"/>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00" name="Straight Connector 299"/>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301" name="Straight Connector 300"/>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302" name="Straight Connector 301"/>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303" name="Straight Connector 302"/>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304" name="Straight Connector 303"/>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305" name="Straight Connector 304"/>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306" name="Straight Connector 305"/>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307" name="Straight Connector 306"/>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308" name="Hexagon 307"/>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09" name="Hexagon 308"/>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10" name="Hexagon 309"/>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11" name="Hexagon 310"/>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12" name="Straight Connector 311"/>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313" name="Straight Connector 312"/>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314" name="Straight Connector 313"/>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315" name="Straight Connector 314"/>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316" name="Straight Connector 315"/>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317" name="Straight Connector 316"/>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318" name="Straight Connector 317"/>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319" name="Straight Connector 318"/>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320" name="Hexagon 319"/>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21" name="Hexagon 320"/>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22" name="Hexagon 321"/>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23" name="Hexagon 322"/>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24" name="Straight Connector 323"/>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325" name="Straight Connector 324"/>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326" name="Straight Connector 325"/>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327" name="Straight Connector 326"/>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328" name="Straight Connector 327"/>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329" name="Straight Connector 328"/>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330" name="Straight Connector 329"/>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331" name="Straight Connector 330"/>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332" name="Hexagon 331"/>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33" name="Hexagon 332"/>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34" name="Hexagon 333"/>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35" name="Hexagon 334"/>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36" name="Straight Connector 335"/>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337" name="Straight Connector 336"/>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338" name="Straight Connector 337"/>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339" name="Straight Connector 338"/>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340" name="Straight Connector 339"/>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341" name="Straight Connector 340"/>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342" name="Straight Connector 341"/>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343" name="Straight Connector 342"/>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344" name="Hexagon 343"/>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45" name="Hexagon 344"/>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46" name="Hexagon 345"/>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47" name="Hexagon 346"/>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cxnSp>
          <p:nvCxnSpPr>
            <p:cNvPr id="348" name="Straight Connector 347"/>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349" name="Straight Connector 348"/>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350" name="Straight Connector 349"/>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351" name="Straight Connector 350"/>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352" name="Straight Connector 351"/>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353" name="TextBox 352"/>
            <p:cNvSpPr txBox="1"/>
            <p:nvPr/>
          </p:nvSpPr>
          <p:spPr>
            <a:xfrm>
              <a:off x="5018187" y="1896191"/>
              <a:ext cx="2784226" cy="523220"/>
            </a:xfrm>
            <a:prstGeom prst="rect">
              <a:avLst/>
            </a:prstGeom>
            <a:noFill/>
          </p:spPr>
          <p:txBody>
            <a:bodyPr wrap="square" rtlCol="0">
              <a:spAutoFit/>
            </a:bodyPr>
            <a:lstStyle/>
            <a:p>
              <a:pPr defTabSz="914309"/>
              <a:r>
                <a:rPr lang="en-US" sz="2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Microservices</a:t>
              </a:r>
            </a:p>
          </p:txBody>
        </p:sp>
      </p:grpSp>
      <p:sp>
        <p:nvSpPr>
          <p:cNvPr id="354" name="TextBox 353"/>
          <p:cNvSpPr txBox="1"/>
          <p:nvPr/>
        </p:nvSpPr>
        <p:spPr>
          <a:xfrm>
            <a:off x="3956330" y="3222414"/>
            <a:ext cx="1339062"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Rolling Upgrades</a:t>
            </a:r>
          </a:p>
        </p:txBody>
      </p:sp>
      <p:sp>
        <p:nvSpPr>
          <p:cNvPr id="355" name="TextBox 354"/>
          <p:cNvSpPr txBox="1"/>
          <p:nvPr/>
        </p:nvSpPr>
        <p:spPr>
          <a:xfrm>
            <a:off x="5318811" y="3487554"/>
            <a:ext cx="1339062"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Stateful services</a:t>
            </a:r>
          </a:p>
        </p:txBody>
      </p:sp>
      <p:sp>
        <p:nvSpPr>
          <p:cNvPr id="356" name="TextBox 355"/>
          <p:cNvSpPr txBox="1"/>
          <p:nvPr/>
        </p:nvSpPr>
        <p:spPr>
          <a:xfrm>
            <a:off x="5821411" y="3253457"/>
            <a:ext cx="1339062"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Low Latency</a:t>
            </a:r>
          </a:p>
        </p:txBody>
      </p:sp>
      <p:sp>
        <p:nvSpPr>
          <p:cNvPr id="357" name="TextBox 356"/>
          <p:cNvSpPr txBox="1"/>
          <p:nvPr/>
        </p:nvSpPr>
        <p:spPr>
          <a:xfrm>
            <a:off x="7612424" y="3349144"/>
            <a:ext cx="1339062" cy="430887"/>
          </a:xfrm>
          <a:prstGeom prst="rect">
            <a:avLst/>
          </a:prstGeom>
          <a:noFill/>
        </p:spPr>
        <p:txBody>
          <a:bodyPr wrap="square" rtlCol="0">
            <a:spAutoFit/>
          </a:bodyPr>
          <a:lstStyle/>
          <a:p>
            <a:pPr algn="ctr" defTabSz="914309"/>
            <a:r>
              <a:rPr lang="en-US" sz="1100" dirty="0">
                <a:solidFill>
                  <a:schemeClr val="bg1"/>
                </a:solidFill>
                <a:latin typeface="Segoe UI Semibold" panose="020B0702040204020203" pitchFamily="34" charset="0"/>
                <a:cs typeface="Segoe UI Semibold" panose="020B0702040204020203" pitchFamily="34" charset="0"/>
              </a:rPr>
              <a:t>Fast startup &amp; shutdown</a:t>
            </a:r>
          </a:p>
        </p:txBody>
      </p:sp>
      <p:sp>
        <p:nvSpPr>
          <p:cNvPr id="358" name="TextBox 357"/>
          <p:cNvSpPr txBox="1"/>
          <p:nvPr/>
        </p:nvSpPr>
        <p:spPr>
          <a:xfrm>
            <a:off x="8566266" y="2833278"/>
            <a:ext cx="1741708" cy="430887"/>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Container Orchestration &amp; lifecycle management</a:t>
            </a:r>
          </a:p>
        </p:txBody>
      </p:sp>
      <p:sp>
        <p:nvSpPr>
          <p:cNvPr id="359" name="TextBox 358"/>
          <p:cNvSpPr txBox="1"/>
          <p:nvPr/>
        </p:nvSpPr>
        <p:spPr>
          <a:xfrm>
            <a:off x="10046046" y="3304989"/>
            <a:ext cx="1557037" cy="430887"/>
          </a:xfrm>
          <a:prstGeom prst="rect">
            <a:avLst/>
          </a:prstGeom>
          <a:noFill/>
        </p:spPr>
        <p:txBody>
          <a:bodyPr wrap="square" rtlCol="0">
            <a:spAutoFit/>
          </a:bodyPr>
          <a:lstStyle/>
          <a:p>
            <a:pPr algn="ctr" defTabSz="914309"/>
            <a:r>
              <a:rPr lang="en-US" sz="1100" dirty="0">
                <a:solidFill>
                  <a:schemeClr val="bg1"/>
                </a:solidFill>
                <a:latin typeface="Segoe UI Semibold" panose="020B0702040204020203" pitchFamily="34" charset="0"/>
                <a:cs typeface="Segoe UI Semibold" panose="020B0702040204020203" pitchFamily="34" charset="0"/>
              </a:rPr>
              <a:t>Replication &amp; Failover</a:t>
            </a:r>
          </a:p>
        </p:txBody>
      </p:sp>
      <p:sp>
        <p:nvSpPr>
          <p:cNvPr id="360" name="TextBox 359"/>
          <p:cNvSpPr txBox="1"/>
          <p:nvPr/>
        </p:nvSpPr>
        <p:spPr>
          <a:xfrm>
            <a:off x="677033" y="3184908"/>
            <a:ext cx="1183209" cy="600164"/>
          </a:xfrm>
          <a:prstGeom prst="rect">
            <a:avLst/>
          </a:prstGeom>
          <a:noFill/>
        </p:spPr>
        <p:txBody>
          <a:bodyPr wrap="square" rtlCol="0">
            <a:spAutoFit/>
          </a:bodyPr>
          <a:lstStyle/>
          <a:p>
            <a:pPr algn="ctr" defTabSz="914309"/>
            <a:r>
              <a:rPr lang="en-US" sz="1100" dirty="0">
                <a:solidFill>
                  <a:schemeClr val="bg1"/>
                </a:solidFill>
                <a:latin typeface="Segoe UI Semibold" panose="020B0702040204020203" pitchFamily="34" charset="0"/>
                <a:cs typeface="Segoe UI Semibold" panose="020B0702040204020203" pitchFamily="34" charset="0"/>
              </a:rPr>
              <a:t>Simple programming models</a:t>
            </a:r>
          </a:p>
        </p:txBody>
      </p:sp>
      <p:sp>
        <p:nvSpPr>
          <p:cNvPr id="361" name="TextBox 360"/>
          <p:cNvSpPr txBox="1"/>
          <p:nvPr/>
        </p:nvSpPr>
        <p:spPr>
          <a:xfrm>
            <a:off x="8924944" y="3463900"/>
            <a:ext cx="1702395"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Resource balancing</a:t>
            </a:r>
          </a:p>
        </p:txBody>
      </p:sp>
      <p:sp>
        <p:nvSpPr>
          <p:cNvPr id="362" name="TextBox 361"/>
          <p:cNvSpPr txBox="1"/>
          <p:nvPr/>
        </p:nvSpPr>
        <p:spPr>
          <a:xfrm>
            <a:off x="10418050" y="2951893"/>
            <a:ext cx="1403713"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Self-healing</a:t>
            </a:r>
          </a:p>
        </p:txBody>
      </p:sp>
      <p:sp>
        <p:nvSpPr>
          <p:cNvPr id="363" name="TextBox 362"/>
          <p:cNvSpPr txBox="1"/>
          <p:nvPr/>
        </p:nvSpPr>
        <p:spPr>
          <a:xfrm>
            <a:off x="3538690" y="2913992"/>
            <a:ext cx="1359504"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Data Partitioning</a:t>
            </a:r>
          </a:p>
        </p:txBody>
      </p:sp>
      <p:sp>
        <p:nvSpPr>
          <p:cNvPr id="364" name="TextBox 363"/>
          <p:cNvSpPr txBox="1"/>
          <p:nvPr/>
        </p:nvSpPr>
        <p:spPr>
          <a:xfrm>
            <a:off x="3594045" y="3534312"/>
            <a:ext cx="1538268" cy="261610"/>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Automated Rollback</a:t>
            </a:r>
          </a:p>
        </p:txBody>
      </p:sp>
      <p:sp>
        <p:nvSpPr>
          <p:cNvPr id="365" name="TextBox 364"/>
          <p:cNvSpPr txBox="1"/>
          <p:nvPr/>
        </p:nvSpPr>
        <p:spPr>
          <a:xfrm>
            <a:off x="7342682" y="2853152"/>
            <a:ext cx="1339062" cy="430887"/>
          </a:xfrm>
          <a:prstGeom prst="rect">
            <a:avLst/>
          </a:prstGeom>
          <a:noFill/>
        </p:spPr>
        <p:txBody>
          <a:bodyPr wrap="square" rtlCol="0">
            <a:spAutoFit/>
          </a:bodyPr>
          <a:lstStyle/>
          <a:p>
            <a:pPr algn="ctr" defTabSz="914309"/>
            <a:r>
              <a:rPr lang="en-US" sz="1100" dirty="0">
                <a:solidFill>
                  <a:schemeClr val="bg1"/>
                </a:solidFill>
                <a:latin typeface="Segoe UI Semibold" panose="020B0702040204020203" pitchFamily="34" charset="0"/>
                <a:cs typeface="Segoe UI Semibold" panose="020B0702040204020203" pitchFamily="34" charset="0"/>
              </a:rPr>
              <a:t>Health Monitoring</a:t>
            </a:r>
          </a:p>
        </p:txBody>
      </p:sp>
      <p:sp>
        <p:nvSpPr>
          <p:cNvPr id="366" name="TextBox 365"/>
          <p:cNvSpPr txBox="1"/>
          <p:nvPr/>
        </p:nvSpPr>
        <p:spPr>
          <a:xfrm>
            <a:off x="6852484" y="3265518"/>
            <a:ext cx="1359504" cy="430887"/>
          </a:xfrm>
          <a:prstGeom prst="rect">
            <a:avLst/>
          </a:prstGeom>
          <a:noFill/>
        </p:spPr>
        <p:txBody>
          <a:bodyPr wrap="square" rtlCol="0">
            <a:spAutoFit/>
          </a:bodyPr>
          <a:lstStyle/>
          <a:p>
            <a:pPr defTabSz="914309"/>
            <a:r>
              <a:rPr lang="en-US" sz="1100" dirty="0">
                <a:solidFill>
                  <a:schemeClr val="bg1"/>
                </a:solidFill>
                <a:latin typeface="Segoe UI Semibold" panose="020B0702040204020203" pitchFamily="34" charset="0"/>
                <a:cs typeface="Segoe UI Semibold" panose="020B0702040204020203" pitchFamily="34" charset="0"/>
              </a:rPr>
              <a:t>Placement Constraints</a:t>
            </a:r>
          </a:p>
        </p:txBody>
      </p:sp>
      <p:grpSp>
        <p:nvGrpSpPr>
          <p:cNvPr id="367" name="Group 366"/>
          <p:cNvGrpSpPr/>
          <p:nvPr/>
        </p:nvGrpSpPr>
        <p:grpSpPr>
          <a:xfrm>
            <a:off x="3832316" y="3928697"/>
            <a:ext cx="4856278" cy="2820468"/>
            <a:chOff x="3570769" y="4054765"/>
            <a:chExt cx="4856898" cy="2820828"/>
          </a:xfrm>
        </p:grpSpPr>
        <p:pic>
          <p:nvPicPr>
            <p:cNvPr id="368" name="Picture 36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0769" y="4054765"/>
              <a:ext cx="4856898" cy="2820828"/>
            </a:xfrm>
            <a:prstGeom prst="rect">
              <a:avLst/>
            </a:prstGeom>
          </p:spPr>
        </p:pic>
        <p:grpSp>
          <p:nvGrpSpPr>
            <p:cNvPr id="369" name="Group 368"/>
            <p:cNvGrpSpPr/>
            <p:nvPr/>
          </p:nvGrpSpPr>
          <p:grpSpPr>
            <a:xfrm>
              <a:off x="4864258" y="5403511"/>
              <a:ext cx="2479440" cy="1186831"/>
              <a:chOff x="4962229" y="5403511"/>
              <a:chExt cx="2479440" cy="1186831"/>
            </a:xfrm>
          </p:grpSpPr>
          <p:sp>
            <p:nvSpPr>
              <p:cNvPr id="370" name="Rectangle 369"/>
              <p:cNvSpPr/>
              <p:nvPr/>
            </p:nvSpPr>
            <p:spPr>
              <a:xfrm>
                <a:off x="4962229" y="5898967"/>
                <a:ext cx="2479439" cy="691375"/>
              </a:xfrm>
              <a:prstGeom prst="rect">
                <a:avLst/>
              </a:prstGeom>
              <a:solidFill>
                <a:srgbClr val="00B050"/>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2400" b="1" kern="0" dirty="0">
                    <a:solidFill>
                      <a:srgbClr val="FFFFFF"/>
                    </a:solidFill>
                    <a:latin typeface="Segoe UI Light"/>
                  </a:rPr>
                  <a:t>Private Clouds</a:t>
                </a:r>
                <a:endParaRPr lang="en-US" sz="1400" kern="0" dirty="0">
                  <a:solidFill>
                    <a:srgbClr val="FFFFFF"/>
                  </a:solidFill>
                  <a:latin typeface="Segoe UI Light"/>
                </a:endParaRPr>
              </a:p>
            </p:txBody>
          </p:sp>
          <p:sp>
            <p:nvSpPr>
              <p:cNvPr id="371" name="Rectangle 370"/>
              <p:cNvSpPr/>
              <p:nvPr/>
            </p:nvSpPr>
            <p:spPr>
              <a:xfrm>
                <a:off x="4962230" y="5403511"/>
                <a:ext cx="1222090" cy="457200"/>
              </a:xfrm>
              <a:prstGeom prst="rect">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Windows</a:t>
                </a:r>
              </a:p>
              <a:p>
                <a:pPr algn="ctr" defTabSz="914309">
                  <a:defRPr/>
                </a:pPr>
                <a:r>
                  <a:rPr lang="en-US" sz="1000" b="1" kern="0" dirty="0">
                    <a:solidFill>
                      <a:srgbClr val="FFFFFF"/>
                    </a:solidFill>
                    <a:latin typeface="Calibri" panose="020F0502020204030204"/>
                  </a:rPr>
                  <a:t>Server</a:t>
                </a:r>
              </a:p>
            </p:txBody>
          </p:sp>
          <p:sp>
            <p:nvSpPr>
              <p:cNvPr id="372" name="Rectangle 371"/>
              <p:cNvSpPr/>
              <p:nvPr/>
            </p:nvSpPr>
            <p:spPr>
              <a:xfrm>
                <a:off x="6228297" y="5403511"/>
                <a:ext cx="1213372" cy="457200"/>
              </a:xfrm>
              <a:prstGeom prst="rect">
                <a:avLst/>
              </a:prstGeom>
              <a:solidFill>
                <a:srgbClr val="00B050"/>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Linux</a:t>
                </a:r>
              </a:p>
            </p:txBody>
          </p:sp>
        </p:grpSp>
      </p:grpSp>
      <p:grpSp>
        <p:nvGrpSpPr>
          <p:cNvPr id="373" name="Group 372"/>
          <p:cNvGrpSpPr/>
          <p:nvPr/>
        </p:nvGrpSpPr>
        <p:grpSpPr>
          <a:xfrm>
            <a:off x="517245" y="4496087"/>
            <a:ext cx="2551660" cy="2056894"/>
            <a:chOff x="967123" y="3315404"/>
            <a:chExt cx="2551986" cy="2057157"/>
          </a:xfrm>
        </p:grpSpPr>
        <p:sp>
          <p:nvSpPr>
            <p:cNvPr id="374" name="Rectangle 373"/>
            <p:cNvSpPr/>
            <p:nvPr/>
          </p:nvSpPr>
          <p:spPr>
            <a:xfrm>
              <a:off x="984812" y="3813776"/>
              <a:ext cx="2479439" cy="691375"/>
            </a:xfrm>
            <a:prstGeom prst="rect">
              <a:avLst/>
            </a:prstGeom>
            <a:solidFill>
              <a:srgbClr val="00B0F0"/>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2400" b="1" kern="0" dirty="0">
                  <a:solidFill>
                    <a:srgbClr val="FFFFFF"/>
                  </a:solidFill>
                  <a:latin typeface="Segoe UI Light"/>
                </a:rPr>
                <a:t>Azure</a:t>
              </a:r>
              <a:r>
                <a:rPr lang="en-US" sz="2400" kern="0" dirty="0">
                  <a:solidFill>
                    <a:srgbClr val="FFFFFF"/>
                  </a:solidFill>
                  <a:latin typeface="Segoe UI Light"/>
                </a:rPr>
                <a:t> </a:t>
              </a:r>
            </a:p>
          </p:txBody>
        </p:sp>
        <p:sp>
          <p:nvSpPr>
            <p:cNvPr id="375" name="Rectangle 374"/>
            <p:cNvSpPr/>
            <p:nvPr/>
          </p:nvSpPr>
          <p:spPr>
            <a:xfrm>
              <a:off x="984813" y="3315404"/>
              <a:ext cx="1232246" cy="457200"/>
            </a:xfrm>
            <a:prstGeom prst="rect">
              <a:avLst/>
            </a:prstGeom>
            <a:solidFill>
              <a:srgbClr val="00B0F0"/>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Windows</a:t>
              </a:r>
            </a:p>
            <a:p>
              <a:pPr algn="ctr" defTabSz="914309">
                <a:defRPr/>
              </a:pPr>
              <a:r>
                <a:rPr lang="en-US" sz="1000" b="1" kern="0" dirty="0">
                  <a:solidFill>
                    <a:srgbClr val="FFFFFF"/>
                  </a:solidFill>
                  <a:latin typeface="Calibri" panose="020F0502020204030204"/>
                </a:rPr>
                <a:t>Server</a:t>
              </a:r>
            </a:p>
          </p:txBody>
        </p:sp>
        <p:sp>
          <p:nvSpPr>
            <p:cNvPr id="376" name="Rectangle 375"/>
            <p:cNvSpPr/>
            <p:nvPr/>
          </p:nvSpPr>
          <p:spPr>
            <a:xfrm>
              <a:off x="2265833" y="3315404"/>
              <a:ext cx="1198419" cy="457200"/>
            </a:xfrm>
            <a:prstGeom prst="rect">
              <a:avLst/>
            </a:prstGeom>
            <a:solidFill>
              <a:srgbClr val="00B0F0"/>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Linux</a:t>
              </a:r>
            </a:p>
          </p:txBody>
        </p:sp>
        <p:pic>
          <p:nvPicPr>
            <p:cNvPr id="377" name="Picture 376"/>
            <p:cNvPicPr>
              <a:picLocks noChangeAspect="1"/>
            </p:cNvPicPr>
            <p:nvPr/>
          </p:nvPicPr>
          <p:blipFill>
            <a:blip r:embed="rId4"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967123" y="4562023"/>
              <a:ext cx="2551986" cy="810538"/>
            </a:xfrm>
            <a:prstGeom prst="rect">
              <a:avLst/>
            </a:prstGeom>
          </p:spPr>
        </p:pic>
      </p:grpSp>
      <p:grpSp>
        <p:nvGrpSpPr>
          <p:cNvPr id="378" name="Group 377"/>
          <p:cNvGrpSpPr/>
          <p:nvPr/>
        </p:nvGrpSpPr>
        <p:grpSpPr>
          <a:xfrm>
            <a:off x="9067674" y="4564388"/>
            <a:ext cx="2551660" cy="2092017"/>
            <a:chOff x="8577887" y="3302049"/>
            <a:chExt cx="2551986" cy="2092284"/>
          </a:xfrm>
        </p:grpSpPr>
        <p:sp>
          <p:nvSpPr>
            <p:cNvPr id="379" name="Rectangle 378"/>
            <p:cNvSpPr/>
            <p:nvPr/>
          </p:nvSpPr>
          <p:spPr>
            <a:xfrm>
              <a:off x="8596359" y="3812695"/>
              <a:ext cx="2479439" cy="691375"/>
            </a:xfrm>
            <a:prstGeom prst="rect">
              <a:avLst/>
            </a:prstGeom>
            <a:solidFill>
              <a:srgbClr val="ED7D31"/>
            </a:solidFill>
            <a:ln w="12700" cap="flat" cmpd="sng" algn="ctr">
              <a:noFill/>
              <a:prstDash val="solid"/>
              <a:miter lim="800000"/>
            </a:ln>
            <a:effectLst/>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2400" b="1" kern="0" dirty="0">
                  <a:solidFill>
                    <a:srgbClr val="FFFFFF"/>
                  </a:solidFill>
                  <a:latin typeface="Segoe UI Light"/>
                </a:rPr>
                <a:t>Hosted Clouds</a:t>
              </a:r>
            </a:p>
          </p:txBody>
        </p:sp>
        <p:sp>
          <p:nvSpPr>
            <p:cNvPr id="380" name="Rectangle 379"/>
            <p:cNvSpPr/>
            <p:nvPr/>
          </p:nvSpPr>
          <p:spPr>
            <a:xfrm>
              <a:off x="8596360" y="3302049"/>
              <a:ext cx="1227098" cy="457200"/>
            </a:xfrm>
            <a:prstGeom prst="rect">
              <a:avLst/>
            </a:prstGeom>
            <a:solidFill>
              <a:srgbClr val="ED7D31"/>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Windows</a:t>
              </a:r>
            </a:p>
            <a:p>
              <a:pPr algn="ctr" defTabSz="914309">
                <a:defRPr/>
              </a:pPr>
              <a:r>
                <a:rPr lang="en-US" sz="1000" b="1" kern="0" dirty="0">
                  <a:solidFill>
                    <a:srgbClr val="FFFFFF"/>
                  </a:solidFill>
                  <a:latin typeface="Calibri" panose="020F0502020204030204"/>
                </a:rPr>
                <a:t>Server</a:t>
              </a:r>
            </a:p>
          </p:txBody>
        </p:sp>
        <p:sp>
          <p:nvSpPr>
            <p:cNvPr id="381" name="Rectangle 380"/>
            <p:cNvSpPr/>
            <p:nvPr/>
          </p:nvSpPr>
          <p:spPr>
            <a:xfrm>
              <a:off x="9857729" y="3302049"/>
              <a:ext cx="1218070" cy="457200"/>
            </a:xfrm>
            <a:prstGeom prst="rect">
              <a:avLst/>
            </a:prstGeom>
            <a:solidFill>
              <a:srgbClr val="ED7D31"/>
            </a:solidFill>
            <a:ln w="12700" cap="flat" cmpd="sng" algn="ctr">
              <a:noFill/>
              <a:prstDash val="solid"/>
              <a:miter lim="800000"/>
            </a:ln>
            <a:effectLst/>
          </p:spPr>
          <p:txBody>
            <a:bodyPr lIns="0" tIns="0" rIns="0" bIns="0"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309">
                <a:defRPr/>
              </a:pPr>
              <a:r>
                <a:rPr lang="en-US" sz="1000" b="1" kern="0" dirty="0">
                  <a:solidFill>
                    <a:srgbClr val="FFFFFF"/>
                  </a:solidFill>
                  <a:latin typeface="Calibri" panose="020F0502020204030204"/>
                </a:rPr>
                <a:t>Linux</a:t>
              </a:r>
            </a:p>
          </p:txBody>
        </p:sp>
        <p:pic>
          <p:nvPicPr>
            <p:cNvPr id="382" name="Picture 381"/>
            <p:cNvPicPr>
              <a:picLocks noChangeAspect="1"/>
            </p:cNvPicPr>
            <p:nvPr/>
          </p:nvPicPr>
          <p:blipFill>
            <a:blip r:embed="rId4" cstate="screen">
              <a:duotone>
                <a:prstClr val="black"/>
                <a:schemeClr val="accent2">
                  <a:tint val="45000"/>
                  <a:satMod val="400000"/>
                </a:schemeClr>
              </a:duotone>
              <a:extLst>
                <a:ext uri="{28A0092B-C50C-407E-A947-70E740481C1C}">
                  <a14:useLocalDpi xmlns:a14="http://schemas.microsoft.com/office/drawing/2010/main"/>
                </a:ext>
              </a:extLst>
            </a:blip>
            <a:stretch>
              <a:fillRect/>
            </a:stretch>
          </p:blipFill>
          <p:spPr>
            <a:xfrm>
              <a:off x="8577887" y="4583795"/>
              <a:ext cx="2551986" cy="810538"/>
            </a:xfrm>
            <a:prstGeom prst="rect">
              <a:avLst/>
            </a:prstGeom>
          </p:spPr>
        </p:pic>
      </p:grpSp>
      <p:sp>
        <p:nvSpPr>
          <p:cNvPr id="383" name="Right Arrow 355"/>
          <p:cNvSpPr/>
          <p:nvPr/>
        </p:nvSpPr>
        <p:spPr>
          <a:xfrm rot="5400000">
            <a:off x="1535455" y="3797753"/>
            <a:ext cx="518093" cy="590570"/>
          </a:xfrm>
          <a:prstGeom prst="rightArrow">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4" name="Right Arrow 356"/>
          <p:cNvSpPr/>
          <p:nvPr/>
        </p:nvSpPr>
        <p:spPr>
          <a:xfrm rot="5400000" flipV="1">
            <a:off x="5833713" y="3788266"/>
            <a:ext cx="520977" cy="594689"/>
          </a:xfrm>
          <a:prstGeom prst="rightArrow">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
        <p:nvSpPr>
          <p:cNvPr id="385" name="Right Arrow 357"/>
          <p:cNvSpPr/>
          <p:nvPr/>
        </p:nvSpPr>
        <p:spPr>
          <a:xfrm rot="5400000">
            <a:off x="10075414" y="3804623"/>
            <a:ext cx="522557" cy="581293"/>
          </a:xfrm>
          <a:prstGeom prst="rightArrow">
            <a:avLst/>
          </a:prstGeom>
          <a:solidFill>
            <a:schemeClr val="tx2"/>
          </a:solidFill>
          <a:ln w="12700" cap="flat" cmpd="sng" algn="ctr">
            <a:noFill/>
            <a:prstDash val="solid"/>
            <a:miter lim="800000"/>
          </a:ln>
          <a:effectLst/>
        </p:spPr>
        <p:txBody>
          <a:bodyPr rtlCol="0" anchor="ctr"/>
          <a:lstStyle/>
          <a:p>
            <a:pPr algn="ctr" defTabSz="914309">
              <a:defRPr/>
            </a:pPr>
            <a:endParaRPr lang="en-US" kern="0">
              <a:solidFill>
                <a:srgbClr val="FFFFFF"/>
              </a:solidFill>
              <a:latin typeface="Calibri" panose="020F0502020204030204"/>
            </a:endParaRPr>
          </a:p>
        </p:txBody>
      </p:sp>
    </p:spTree>
    <p:extLst>
      <p:ext uri="{BB962C8B-B14F-4D97-AF65-F5344CB8AC3E}">
        <p14:creationId xmlns:p14="http://schemas.microsoft.com/office/powerpoint/2010/main" val="760497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withEffect">
                                  <p:stCondLst>
                                    <p:cond delay="800"/>
                                  </p:stCondLst>
                                  <p:childTnLst>
                                    <p:set>
                                      <p:cBhvr>
                                        <p:cTn id="6" dur="1" fill="hold">
                                          <p:stCondLst>
                                            <p:cond delay="0"/>
                                          </p:stCondLst>
                                        </p:cTn>
                                        <p:tgtEl>
                                          <p:spTgt spid="383"/>
                                        </p:tgtEl>
                                        <p:attrNameLst>
                                          <p:attrName>style.visibility</p:attrName>
                                        </p:attrNameLst>
                                      </p:cBhvr>
                                      <p:to>
                                        <p:strVal val="visible"/>
                                      </p:to>
                                    </p:set>
                                    <p:anim calcmode="lin" valueType="num">
                                      <p:cBhvr additive="base">
                                        <p:cTn id="7" dur="500"/>
                                        <p:tgtEl>
                                          <p:spTgt spid="383"/>
                                        </p:tgtEl>
                                        <p:attrNameLst>
                                          <p:attrName>ppt_y</p:attrName>
                                        </p:attrNameLst>
                                      </p:cBhvr>
                                      <p:tavLst>
                                        <p:tav tm="0">
                                          <p:val>
                                            <p:strVal val="#ppt_y-#ppt_h*1.125000"/>
                                          </p:val>
                                        </p:tav>
                                        <p:tav tm="100000">
                                          <p:val>
                                            <p:strVal val="#ppt_y"/>
                                          </p:val>
                                        </p:tav>
                                      </p:tavLst>
                                    </p:anim>
                                    <p:animEffect transition="in" filter="wipe(down)">
                                      <p:cBhvr>
                                        <p:cTn id="8" dur="500"/>
                                        <p:tgtEl>
                                          <p:spTgt spid="383"/>
                                        </p:tgtEl>
                                      </p:cBhvr>
                                    </p:animEffect>
                                  </p:childTnLst>
                                </p:cTn>
                              </p:par>
                              <p:par>
                                <p:cTn id="9" presetID="12" presetClass="entr" presetSubtype="1" fill="hold" grpId="0" nodeType="withEffect">
                                  <p:stCondLst>
                                    <p:cond delay="800"/>
                                  </p:stCondLst>
                                  <p:childTnLst>
                                    <p:set>
                                      <p:cBhvr>
                                        <p:cTn id="10" dur="1" fill="hold">
                                          <p:stCondLst>
                                            <p:cond delay="0"/>
                                          </p:stCondLst>
                                        </p:cTn>
                                        <p:tgtEl>
                                          <p:spTgt spid="384"/>
                                        </p:tgtEl>
                                        <p:attrNameLst>
                                          <p:attrName>style.visibility</p:attrName>
                                        </p:attrNameLst>
                                      </p:cBhvr>
                                      <p:to>
                                        <p:strVal val="visible"/>
                                      </p:to>
                                    </p:set>
                                    <p:anim calcmode="lin" valueType="num">
                                      <p:cBhvr additive="base">
                                        <p:cTn id="11" dur="500"/>
                                        <p:tgtEl>
                                          <p:spTgt spid="384"/>
                                        </p:tgtEl>
                                        <p:attrNameLst>
                                          <p:attrName>ppt_y</p:attrName>
                                        </p:attrNameLst>
                                      </p:cBhvr>
                                      <p:tavLst>
                                        <p:tav tm="0">
                                          <p:val>
                                            <p:strVal val="#ppt_y-#ppt_h*1.125000"/>
                                          </p:val>
                                        </p:tav>
                                        <p:tav tm="100000">
                                          <p:val>
                                            <p:strVal val="#ppt_y"/>
                                          </p:val>
                                        </p:tav>
                                      </p:tavLst>
                                    </p:anim>
                                    <p:animEffect transition="in" filter="wipe(down)">
                                      <p:cBhvr>
                                        <p:cTn id="12" dur="500"/>
                                        <p:tgtEl>
                                          <p:spTgt spid="384"/>
                                        </p:tgtEl>
                                      </p:cBhvr>
                                    </p:animEffect>
                                  </p:childTnLst>
                                </p:cTn>
                              </p:par>
                              <p:par>
                                <p:cTn id="13" presetID="12" presetClass="entr" presetSubtype="1" fill="hold" grpId="0" nodeType="withEffect">
                                  <p:stCondLst>
                                    <p:cond delay="800"/>
                                  </p:stCondLst>
                                  <p:childTnLst>
                                    <p:set>
                                      <p:cBhvr>
                                        <p:cTn id="14" dur="1" fill="hold">
                                          <p:stCondLst>
                                            <p:cond delay="0"/>
                                          </p:stCondLst>
                                        </p:cTn>
                                        <p:tgtEl>
                                          <p:spTgt spid="385"/>
                                        </p:tgtEl>
                                        <p:attrNameLst>
                                          <p:attrName>style.visibility</p:attrName>
                                        </p:attrNameLst>
                                      </p:cBhvr>
                                      <p:to>
                                        <p:strVal val="visible"/>
                                      </p:to>
                                    </p:set>
                                    <p:anim calcmode="lin" valueType="num">
                                      <p:cBhvr additive="base">
                                        <p:cTn id="15" dur="500"/>
                                        <p:tgtEl>
                                          <p:spTgt spid="385"/>
                                        </p:tgtEl>
                                        <p:attrNameLst>
                                          <p:attrName>ppt_y</p:attrName>
                                        </p:attrNameLst>
                                      </p:cBhvr>
                                      <p:tavLst>
                                        <p:tav tm="0">
                                          <p:val>
                                            <p:strVal val="#ppt_y-#ppt_h*1.125000"/>
                                          </p:val>
                                        </p:tav>
                                        <p:tav tm="100000">
                                          <p:val>
                                            <p:strVal val="#ppt_y"/>
                                          </p:val>
                                        </p:tav>
                                      </p:tavLst>
                                    </p:anim>
                                    <p:animEffect transition="in" filter="wipe(down)">
                                      <p:cBhvr>
                                        <p:cTn id="16" dur="5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3" grpId="0" animBg="1"/>
      <p:bldP spid="384" grpId="0" animBg="1"/>
      <p:bldP spid="38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Services built with Service Fabric</a:t>
            </a:r>
          </a:p>
        </p:txBody>
      </p:sp>
      <p:sp>
        <p:nvSpPr>
          <p:cNvPr id="10" name="Hexagon 9"/>
          <p:cNvSpPr/>
          <p:nvPr/>
        </p:nvSpPr>
        <p:spPr bwMode="auto">
          <a:xfrm>
            <a:off x="191168" y="1440125"/>
            <a:ext cx="3379526" cy="2817453"/>
          </a:xfrm>
          <a:prstGeom prst="hexagon">
            <a:avLst/>
          </a:prstGeom>
          <a:solidFill>
            <a:srgbClr val="B4009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Core Infrastructure</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Thousands of machines</a:t>
            </a:r>
          </a:p>
        </p:txBody>
      </p:sp>
      <p:sp>
        <p:nvSpPr>
          <p:cNvPr id="12" name="Hexagon 11"/>
          <p:cNvSpPr/>
          <p:nvPr/>
        </p:nvSpPr>
        <p:spPr bwMode="auto">
          <a:xfrm>
            <a:off x="394009" y="4716306"/>
            <a:ext cx="1941992" cy="1726552"/>
          </a:xfrm>
          <a:prstGeom prst="hexagon">
            <a:avLst/>
          </a:prstGeom>
          <a:solidFill>
            <a:srgbClr val="6A146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nchor="ctr"/>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Power BI</a:t>
            </a:r>
          </a:p>
        </p:txBody>
      </p:sp>
      <p:sp>
        <p:nvSpPr>
          <p:cNvPr id="15" name="Hexagon 14"/>
          <p:cNvSpPr/>
          <p:nvPr/>
        </p:nvSpPr>
        <p:spPr bwMode="auto">
          <a:xfrm>
            <a:off x="6522205" y="1163592"/>
            <a:ext cx="2361898" cy="2008726"/>
          </a:xfrm>
          <a:prstGeom prst="hexagon">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Intune</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800k devices</a:t>
            </a:r>
          </a:p>
        </p:txBody>
      </p:sp>
      <p:sp>
        <p:nvSpPr>
          <p:cNvPr id="16" name="Hexagon 15"/>
          <p:cNvSpPr/>
          <p:nvPr/>
        </p:nvSpPr>
        <p:spPr bwMode="auto">
          <a:xfrm>
            <a:off x="2538391" y="3954404"/>
            <a:ext cx="3001706" cy="2589676"/>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SQL Database</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1.4 million databases</a:t>
            </a:r>
          </a:p>
        </p:txBody>
      </p:sp>
      <p:sp>
        <p:nvSpPr>
          <p:cNvPr id="17" name="Hexagon 16"/>
          <p:cNvSpPr/>
          <p:nvPr/>
        </p:nvSpPr>
        <p:spPr bwMode="auto">
          <a:xfrm>
            <a:off x="5714521" y="3521261"/>
            <a:ext cx="3014081" cy="2545292"/>
          </a:xfrm>
          <a:prstGeom prst="hexagon">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Bing Cortana</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500m </a:t>
            </a:r>
            <a:r>
              <a:rPr lang="en-US" sz="2400" dirty="0" err="1">
                <a:gradFill>
                  <a:gsLst>
                    <a:gs pos="0">
                      <a:srgbClr val="FFFFFF"/>
                    </a:gs>
                    <a:gs pos="100000">
                      <a:srgbClr val="FFFFFF"/>
                    </a:gs>
                  </a:gsLst>
                  <a:lin ang="5400000" scaled="0"/>
                </a:gradFill>
                <a:ea typeface="Segoe UI" pitchFamily="34" charset="0"/>
                <a:cs typeface="Segoe UI" pitchFamily="34" charset="0"/>
              </a:rPr>
              <a:t>evals</a:t>
            </a:r>
            <a:r>
              <a:rPr lang="en-US" sz="2400" dirty="0">
                <a:gradFill>
                  <a:gsLst>
                    <a:gs pos="0">
                      <a:srgbClr val="FFFFFF"/>
                    </a:gs>
                    <a:gs pos="100000">
                      <a:srgbClr val="FFFFFF"/>
                    </a:gs>
                  </a:gsLst>
                  <a:lin ang="5400000" scaled="0"/>
                </a:gradFill>
                <a:ea typeface="Segoe UI" pitchFamily="34" charset="0"/>
                <a:cs typeface="Segoe UI" pitchFamily="34" charset="0"/>
              </a:rPr>
              <a:t>/sec</a:t>
            </a:r>
          </a:p>
        </p:txBody>
      </p:sp>
      <p:sp>
        <p:nvSpPr>
          <p:cNvPr id="18" name="Hexagon 17"/>
          <p:cNvSpPr/>
          <p:nvPr/>
        </p:nvSpPr>
        <p:spPr bwMode="auto">
          <a:xfrm>
            <a:off x="3554100" y="1213141"/>
            <a:ext cx="2856000" cy="2436502"/>
          </a:xfrm>
          <a:prstGeom prst="hexagon">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nchor="ctr"/>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Azure Document DB</a:t>
            </a:r>
          </a:p>
          <a:p>
            <a:pPr algn="ctr" defTabSz="932379">
              <a:lnSpc>
                <a:spcPct val="90000"/>
              </a:lnSpc>
              <a:defRPr/>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b="1" dirty="0">
                <a:gradFill>
                  <a:gsLst>
                    <a:gs pos="0">
                      <a:srgbClr val="FFFFFF"/>
                    </a:gs>
                    <a:gs pos="100000">
                      <a:srgbClr val="FFFFFF"/>
                    </a:gs>
                  </a:gsLst>
                  <a:lin ang="5400000" scaled="0"/>
                </a:gradFill>
                <a:latin typeface="Segoe UI Light"/>
                <a:ea typeface="Segoe UI" pitchFamily="34" charset="0"/>
                <a:cs typeface="Segoe UI" pitchFamily="34" charset="0"/>
              </a:rPr>
              <a:t>Billions transactions/week</a:t>
            </a:r>
          </a:p>
        </p:txBody>
      </p:sp>
      <p:sp>
        <p:nvSpPr>
          <p:cNvPr id="19" name="Hexagon 18"/>
          <p:cNvSpPr/>
          <p:nvPr/>
        </p:nvSpPr>
        <p:spPr bwMode="auto">
          <a:xfrm>
            <a:off x="8980778" y="403070"/>
            <a:ext cx="2886416" cy="2445781"/>
          </a:xfrm>
          <a:prstGeom prst="hexagon">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lstStyle/>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Skype for Business</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Hybrid Ops</a:t>
            </a:r>
          </a:p>
        </p:txBody>
      </p:sp>
      <p:sp>
        <p:nvSpPr>
          <p:cNvPr id="20" name="Hexagon 19"/>
          <p:cNvSpPr/>
          <p:nvPr/>
        </p:nvSpPr>
        <p:spPr bwMode="auto">
          <a:xfrm>
            <a:off x="9059857" y="3019540"/>
            <a:ext cx="2563971" cy="2229701"/>
          </a:xfrm>
          <a:prstGeom prst="hexagon">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182857" tIns="146285" rIns="182857" bIns="146285" anchor="ctr"/>
          <a:lstStyle/>
          <a:p>
            <a:pPr algn="ctr" defTabSz="932379">
              <a:lnSpc>
                <a:spcPct val="90000"/>
              </a:lnSpc>
              <a:defRPr/>
            </a:pPr>
            <a:endParaRPr lang="en-US" sz="2400" b="1"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400" b="1" dirty="0">
                <a:gradFill>
                  <a:gsLst>
                    <a:gs pos="0">
                      <a:srgbClr val="FFFFFF"/>
                    </a:gs>
                    <a:gs pos="100000">
                      <a:srgbClr val="FFFFFF"/>
                    </a:gs>
                  </a:gsLst>
                  <a:lin ang="5400000" scaled="0"/>
                </a:gradFill>
                <a:ea typeface="Segoe UI" pitchFamily="34" charset="0"/>
                <a:cs typeface="Segoe UI" pitchFamily="34" charset="0"/>
              </a:rPr>
              <a:t>Event Hubs</a:t>
            </a:r>
          </a:p>
          <a:p>
            <a:pPr algn="ctr" defTabSz="932379">
              <a:lnSpc>
                <a:spcPct val="90000"/>
              </a:lnSpc>
              <a:defRPr/>
            </a:pPr>
            <a:endParaRPr lang="en-US" sz="2000" b="1" dirty="0">
              <a:gradFill>
                <a:gsLst>
                  <a:gs pos="0">
                    <a:srgbClr val="FFFFFF"/>
                  </a:gs>
                  <a:gs pos="100000">
                    <a:srgbClr val="FFFFFF"/>
                  </a:gs>
                </a:gsLst>
                <a:lin ang="5400000" scaled="0"/>
              </a:gradFill>
              <a:ea typeface="Segoe UI" pitchFamily="34" charset="0"/>
              <a:cs typeface="Segoe UI" pitchFamily="34" charset="0"/>
            </a:endParaRPr>
          </a:p>
          <a:p>
            <a:pPr algn="ctr" defTabSz="932379">
              <a:lnSpc>
                <a:spcPct val="90000"/>
              </a:lnSpc>
              <a:defRPr/>
            </a:pPr>
            <a:r>
              <a:rPr lang="en-US" sz="2000" dirty="0">
                <a:gradFill>
                  <a:gsLst>
                    <a:gs pos="0">
                      <a:srgbClr val="FFFFFF"/>
                    </a:gs>
                    <a:gs pos="100000">
                      <a:srgbClr val="FFFFFF"/>
                    </a:gs>
                  </a:gsLst>
                  <a:lin ang="5400000" scaled="0"/>
                </a:gradFill>
                <a:ea typeface="Segoe UI" pitchFamily="34" charset="0"/>
                <a:cs typeface="Segoe UI" pitchFamily="34" charset="0"/>
              </a:rPr>
              <a:t>20bn events/day</a:t>
            </a:r>
          </a:p>
          <a:p>
            <a:pPr algn="ctr" defTabSz="932379">
              <a:lnSpc>
                <a:spcPct val="90000"/>
              </a:lnSpc>
              <a:defRPr/>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Hexagon 20"/>
          <p:cNvSpPr/>
          <p:nvPr/>
        </p:nvSpPr>
        <p:spPr bwMode="auto">
          <a:xfrm>
            <a:off x="8594555" y="5419931"/>
            <a:ext cx="1566877" cy="1358632"/>
          </a:xfrm>
          <a:prstGeom prst="hexagon">
            <a:avLst/>
          </a:prstGeom>
          <a:ln>
            <a:headEnd type="none" w="med" len="med"/>
            <a:tailEnd type="none" w="med" len="med"/>
          </a:ln>
        </p:spPr>
        <p:style>
          <a:lnRef idx="3">
            <a:schemeClr val="lt1"/>
          </a:lnRef>
          <a:fillRef idx="1">
            <a:schemeClr val="accent6"/>
          </a:fillRef>
          <a:effectRef idx="1">
            <a:schemeClr val="accent6"/>
          </a:effectRef>
          <a:fontRef idx="minor">
            <a:schemeClr val="lt1"/>
          </a:fontRef>
        </p:style>
        <p:txBody>
          <a:bodyPr lIns="182857" tIns="146285" rIns="182857" bIns="146285"/>
          <a:lstStyle/>
          <a:p>
            <a:pPr algn="ctr" defTabSz="932379">
              <a:lnSpc>
                <a:spcPct val="90000"/>
              </a:lnSpc>
              <a:defRPr/>
            </a:pPr>
            <a:r>
              <a:rPr lang="en-US" sz="2400" dirty="0">
                <a:gradFill>
                  <a:gsLst>
                    <a:gs pos="0">
                      <a:srgbClr val="FFFFFF"/>
                    </a:gs>
                    <a:gs pos="100000">
                      <a:srgbClr val="FFFFFF"/>
                    </a:gs>
                  </a:gsLst>
                  <a:lin ang="5400000" scaled="0"/>
                </a:gradFill>
                <a:ea typeface="Segoe UI" pitchFamily="34" charset="0"/>
                <a:cs typeface="Segoe UI" pitchFamily="34" charset="0"/>
              </a:rPr>
              <a:t>IoT Suite</a:t>
            </a:r>
          </a:p>
        </p:txBody>
      </p:sp>
    </p:spTree>
    <p:extLst>
      <p:ext uri="{BB962C8B-B14F-4D97-AF65-F5344CB8AC3E}">
        <p14:creationId xmlns:p14="http://schemas.microsoft.com/office/powerpoint/2010/main" val="3065797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70" y="295279"/>
            <a:ext cx="4875574" cy="831506"/>
          </a:xfrm>
        </p:spPr>
        <p:txBody>
          <a:bodyPr/>
          <a:lstStyle/>
          <a:p>
            <a:r>
              <a:rPr lang="en-US" sz="2800" b="1" dirty="0">
                <a:solidFill>
                  <a:srgbClr val="FF0000"/>
                </a:solidFill>
              </a:rPr>
              <a:t>Monolithic</a:t>
            </a:r>
            <a:r>
              <a:rPr lang="en-US" sz="2800" dirty="0"/>
              <a:t> application approach</a:t>
            </a:r>
          </a:p>
        </p:txBody>
      </p:sp>
      <p:sp>
        <p:nvSpPr>
          <p:cNvPr id="4" name="Text Placeholder 3"/>
          <p:cNvSpPr>
            <a:spLocks noGrp="1"/>
          </p:cNvSpPr>
          <p:nvPr>
            <p:ph type="body" sz="quarter" idx="10"/>
          </p:nvPr>
        </p:nvSpPr>
        <p:spPr>
          <a:xfrm>
            <a:off x="365598" y="1211287"/>
            <a:ext cx="3804560" cy="2985433"/>
          </a:xfrm>
        </p:spPr>
        <p:txBody>
          <a:bodyPr/>
          <a:lstStyle/>
          <a:p>
            <a:r>
              <a:rPr lang="en-US" sz="2000" dirty="0"/>
              <a:t>A monolith app contains domain specific functionality and is normally divided </a:t>
            </a:r>
            <a:br>
              <a:rPr lang="en-US" sz="2000" dirty="0"/>
            </a:br>
            <a:r>
              <a:rPr lang="en-US" sz="2000" dirty="0"/>
              <a:t>by functional layers such </a:t>
            </a:r>
            <a:br>
              <a:rPr lang="en-US" sz="2000" dirty="0"/>
            </a:br>
            <a:r>
              <a:rPr lang="en-US" sz="2000" dirty="0"/>
              <a:t>as web, business, and data</a:t>
            </a:r>
          </a:p>
          <a:p>
            <a:r>
              <a:rPr lang="en-US" sz="2000" dirty="0"/>
              <a:t>Scales by cloning </a:t>
            </a:r>
            <a:br>
              <a:rPr lang="en-US" sz="2000" dirty="0"/>
            </a:br>
            <a:r>
              <a:rPr lang="en-US" sz="2000" dirty="0"/>
              <a:t>the app on multiple servers/VMs/containers</a:t>
            </a:r>
          </a:p>
          <a:p>
            <a:endParaRPr lang="en-US" sz="2000" dirty="0"/>
          </a:p>
        </p:txBody>
      </p:sp>
      <p:sp>
        <p:nvSpPr>
          <p:cNvPr id="5" name="Text Placeholder 4"/>
          <p:cNvSpPr>
            <a:spLocks noGrp="1"/>
          </p:cNvSpPr>
          <p:nvPr>
            <p:ph type="body" sz="quarter" idx="11"/>
          </p:nvPr>
        </p:nvSpPr>
        <p:spPr>
          <a:xfrm>
            <a:off x="6461210" y="1211287"/>
            <a:ext cx="3302125" cy="1292662"/>
          </a:xfrm>
        </p:spPr>
        <p:txBody>
          <a:bodyPr/>
          <a:lstStyle/>
          <a:p>
            <a:r>
              <a:rPr lang="en-US" sz="2000" dirty="0"/>
              <a:t>A microservice application separates functionality into separate smaller services</a:t>
            </a:r>
          </a:p>
        </p:txBody>
      </p:sp>
      <p:pic>
        <p:nvPicPr>
          <p:cNvPr id="6" name="Picture 5"/>
          <p:cNvPicPr>
            <a:picLocks noChangeAspect="1"/>
          </p:cNvPicPr>
          <p:nvPr/>
        </p:nvPicPr>
        <p:blipFill rotWithShape="1">
          <a:blip r:embed="rId3" cstate="screen">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a:ext>
            </a:extLst>
          </a:blip>
          <a:srcRect t="33955" b="34327"/>
          <a:stretch/>
        </p:blipFill>
        <p:spPr>
          <a:xfrm>
            <a:off x="634204" y="4097316"/>
            <a:ext cx="2278806" cy="761687"/>
          </a:xfrm>
          <a:prstGeom prst="rect">
            <a:avLst/>
          </a:prstGeom>
        </p:spPr>
      </p:pic>
      <p:pic>
        <p:nvPicPr>
          <p:cNvPr id="7" name="Picture 6"/>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rcRect t="33955" b="34327"/>
          <a:stretch/>
        </p:blipFill>
        <p:spPr>
          <a:xfrm>
            <a:off x="634204" y="4939651"/>
            <a:ext cx="2278806" cy="761687"/>
          </a:xfrm>
          <a:prstGeom prst="rect">
            <a:avLst/>
          </a:prstGeom>
        </p:spPr>
      </p:pic>
      <p:pic>
        <p:nvPicPr>
          <p:cNvPr id="8" name="Picture 7"/>
          <p:cNvPicPr>
            <a:picLocks noChangeAspect="1"/>
          </p:cNvPicPr>
          <p:nvPr/>
        </p:nvPicPr>
        <p:blipFill rotWithShape="1">
          <a:blip r:embed="rId6" cstate="screen">
            <a:lum bright="70000" contrast="-70000"/>
            <a:extLst>
              <a:ext uri="{28A0092B-C50C-407E-A947-70E740481C1C}">
                <a14:useLocalDpi xmlns:a14="http://schemas.microsoft.com/office/drawing/2010/main"/>
              </a:ext>
            </a:extLst>
          </a:blip>
          <a:srcRect t="33955" b="34327"/>
          <a:stretch/>
        </p:blipFill>
        <p:spPr>
          <a:xfrm>
            <a:off x="634204" y="5781987"/>
            <a:ext cx="2287921" cy="761687"/>
          </a:xfrm>
          <a:prstGeom prst="rect">
            <a:avLst/>
          </a:prstGeom>
        </p:spPr>
      </p:pic>
      <p:pic>
        <p:nvPicPr>
          <p:cNvPr id="10" name="Picture 9"/>
          <p:cNvPicPr>
            <a:picLocks noChangeAspect="1"/>
          </p:cNvPicPr>
          <p:nvPr/>
        </p:nvPicPr>
        <p:blipFill>
          <a:blip r:embed="rId7"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6731234" y="4097317"/>
            <a:ext cx="3630910" cy="2446358"/>
          </a:xfrm>
          <a:prstGeom prst="rect">
            <a:avLst/>
          </a:prstGeom>
        </p:spPr>
      </p:pic>
      <p:sp>
        <p:nvSpPr>
          <p:cNvPr id="11" name="Rectangle 10"/>
          <p:cNvSpPr/>
          <p:nvPr/>
        </p:nvSpPr>
        <p:spPr>
          <a:xfrm>
            <a:off x="6476123" y="2801640"/>
            <a:ext cx="5599612" cy="923330"/>
          </a:xfrm>
          <a:prstGeom prst="rect">
            <a:avLst/>
          </a:prstGeom>
        </p:spPr>
        <p:txBody>
          <a:bodyPr wrap="square">
            <a:spAutoFit/>
          </a:bodyPr>
          <a:lstStyle/>
          <a:p>
            <a:pPr marL="287293" indent="-287293" defTabSz="932594">
              <a:lnSpc>
                <a:spcPct val="90000"/>
              </a:lnSpc>
              <a:spcBef>
                <a:spcPts val="1224"/>
              </a:spcBef>
              <a:buClr>
                <a:schemeClr val="tx2"/>
              </a:buClr>
              <a:buSzPct val="90000"/>
              <a:buFont typeface="Arial" pitchFamily="34" charset="0"/>
              <a:buChar char="•"/>
            </a:pPr>
            <a:r>
              <a:rPr lang="en-US" sz="2000" dirty="0">
                <a:gradFill>
                  <a:gsLst>
                    <a:gs pos="1250">
                      <a:schemeClr val="tx2"/>
                    </a:gs>
                    <a:gs pos="99000">
                      <a:schemeClr val="tx2"/>
                    </a:gs>
                  </a:gsLst>
                  <a:lin ang="5400000" scaled="0"/>
                </a:gradFill>
                <a:latin typeface="+mj-lt"/>
              </a:rPr>
              <a:t>Scales out by deploying each service independently creating instances of these services across servers/VMs/containers</a:t>
            </a:r>
          </a:p>
        </p:txBody>
      </p:sp>
      <p:sp>
        <p:nvSpPr>
          <p:cNvPr id="12" name="Hexagon 11"/>
          <p:cNvSpPr/>
          <p:nvPr/>
        </p:nvSpPr>
        <p:spPr bwMode="auto">
          <a:xfrm>
            <a:off x="10085347" y="1477415"/>
            <a:ext cx="272738" cy="244000"/>
          </a:xfrm>
          <a:prstGeom prst="hexagon">
            <a:avLst/>
          </a:prstGeom>
          <a:solidFill>
            <a:srgbClr val="FF0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13" name="Hexagon 12"/>
          <p:cNvSpPr/>
          <p:nvPr/>
        </p:nvSpPr>
        <p:spPr bwMode="auto">
          <a:xfrm>
            <a:off x="11264875" y="2005201"/>
            <a:ext cx="272738" cy="24400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14" name="Hexagon 13"/>
          <p:cNvSpPr/>
          <p:nvPr/>
        </p:nvSpPr>
        <p:spPr bwMode="auto">
          <a:xfrm>
            <a:off x="11697638" y="1762938"/>
            <a:ext cx="272738" cy="244000"/>
          </a:xfrm>
          <a:prstGeom prst="hexagon">
            <a:avLst/>
          </a:prstGeom>
          <a:solidFill>
            <a:srgbClr val="7030A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15" name="Hexagon 14"/>
          <p:cNvSpPr/>
          <p:nvPr/>
        </p:nvSpPr>
        <p:spPr bwMode="auto">
          <a:xfrm>
            <a:off x="10064371" y="1499685"/>
            <a:ext cx="272738" cy="244000"/>
          </a:xfrm>
          <a:prstGeom prst="hexagon">
            <a:avLst/>
          </a:prstGeom>
          <a:solidFill>
            <a:srgbClr val="FF0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16" name="Hexagon 15"/>
          <p:cNvSpPr/>
          <p:nvPr/>
        </p:nvSpPr>
        <p:spPr bwMode="auto">
          <a:xfrm>
            <a:off x="10089406" y="1452776"/>
            <a:ext cx="272738" cy="244000"/>
          </a:xfrm>
          <a:prstGeom prst="hexagon">
            <a:avLst/>
          </a:prstGeom>
          <a:solidFill>
            <a:srgbClr val="FF0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17" name="Hexagon 16"/>
          <p:cNvSpPr/>
          <p:nvPr/>
        </p:nvSpPr>
        <p:spPr bwMode="auto">
          <a:xfrm>
            <a:off x="10084934" y="2033159"/>
            <a:ext cx="272738" cy="244000"/>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18" name="Hexagon 17"/>
          <p:cNvSpPr/>
          <p:nvPr/>
        </p:nvSpPr>
        <p:spPr bwMode="auto">
          <a:xfrm>
            <a:off x="10054355" y="2005201"/>
            <a:ext cx="272738" cy="244000"/>
          </a:xfrm>
          <a:prstGeom prst="hexagon">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19" name="Hexagon 18"/>
          <p:cNvSpPr/>
          <p:nvPr/>
        </p:nvSpPr>
        <p:spPr bwMode="auto">
          <a:xfrm>
            <a:off x="10071575" y="2051514"/>
            <a:ext cx="272738" cy="244000"/>
          </a:xfrm>
          <a:prstGeom prst="hexagon">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20" name="Hexagon 19"/>
          <p:cNvSpPr/>
          <p:nvPr/>
        </p:nvSpPr>
        <p:spPr bwMode="auto">
          <a:xfrm>
            <a:off x="10484383" y="1796000"/>
            <a:ext cx="272738" cy="244000"/>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21" name="Hexagon 20"/>
          <p:cNvSpPr/>
          <p:nvPr/>
        </p:nvSpPr>
        <p:spPr bwMode="auto">
          <a:xfrm>
            <a:off x="10525688" y="1746964"/>
            <a:ext cx="272738" cy="244000"/>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22" name="Hexagon 21"/>
          <p:cNvSpPr/>
          <p:nvPr/>
        </p:nvSpPr>
        <p:spPr bwMode="auto">
          <a:xfrm>
            <a:off x="10482511" y="1761555"/>
            <a:ext cx="272738" cy="244000"/>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23" name="Hexagon 22"/>
          <p:cNvSpPr/>
          <p:nvPr/>
        </p:nvSpPr>
        <p:spPr bwMode="auto">
          <a:xfrm>
            <a:off x="11218010" y="1432203"/>
            <a:ext cx="366467" cy="309744"/>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24" name="Hexagon 23"/>
          <p:cNvSpPr/>
          <p:nvPr/>
        </p:nvSpPr>
        <p:spPr bwMode="auto">
          <a:xfrm>
            <a:off x="11218010" y="1996235"/>
            <a:ext cx="366467" cy="309744"/>
          </a:xfrm>
          <a:prstGeom prst="hexagon">
            <a:avLst/>
          </a:prstGeom>
          <a:solidFill>
            <a:srgbClr val="FF8C00">
              <a:lumMod val="75000"/>
            </a:srgbClr>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25" name="Hexagon 24"/>
          <p:cNvSpPr/>
          <p:nvPr/>
        </p:nvSpPr>
        <p:spPr bwMode="auto">
          <a:xfrm>
            <a:off x="11635257" y="1720988"/>
            <a:ext cx="366467" cy="309744"/>
          </a:xfrm>
          <a:prstGeom prst="hexagon">
            <a:avLst/>
          </a:prstGeom>
          <a:solidFill>
            <a:srgbClr val="7030A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26" name="Rounded Rectangle 90"/>
          <p:cNvSpPr/>
          <p:nvPr/>
        </p:nvSpPr>
        <p:spPr bwMode="auto">
          <a:xfrm>
            <a:off x="11052596" y="1362514"/>
            <a:ext cx="1023139" cy="1019020"/>
          </a:xfrm>
          <a:prstGeom prst="roundRect">
            <a:avLst/>
          </a:prstGeom>
          <a:noFill/>
          <a:ln w="10795" cap="flat" cmpd="sng" algn="ctr">
            <a:solidFill>
              <a:srgbClr val="404040"/>
            </a:solidFill>
            <a:prstDash val="lgDash"/>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408594" y="1444942"/>
            <a:ext cx="605787" cy="602223"/>
          </a:xfrm>
          <a:prstGeom prst="rect">
            <a:avLst/>
          </a:prstGeom>
        </p:spPr>
      </p:pic>
      <p:pic>
        <p:nvPicPr>
          <p:cNvPr id="28" name="Picture 2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706491" y="1500739"/>
            <a:ext cx="605787" cy="602223"/>
          </a:xfrm>
          <a:prstGeom prst="rect">
            <a:avLst/>
          </a:prstGeom>
        </p:spPr>
      </p:pic>
      <p:pic>
        <p:nvPicPr>
          <p:cNvPr id="29" name="Picture 2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635956" y="1735450"/>
            <a:ext cx="605787" cy="602223"/>
          </a:xfrm>
          <a:prstGeom prst="rect">
            <a:avLst/>
          </a:prstGeom>
        </p:spPr>
      </p:pic>
      <p:grpSp>
        <p:nvGrpSpPr>
          <p:cNvPr id="30" name="Group 29"/>
          <p:cNvGrpSpPr/>
          <p:nvPr/>
        </p:nvGrpSpPr>
        <p:grpSpPr>
          <a:xfrm>
            <a:off x="9818026" y="1014305"/>
            <a:ext cx="1023139" cy="1367227"/>
            <a:chOff x="9684608" y="945346"/>
            <a:chExt cx="1023560" cy="1367790"/>
          </a:xfrm>
        </p:grpSpPr>
        <p:sp>
          <p:nvSpPr>
            <p:cNvPr id="31" name="Hexagon 30"/>
            <p:cNvSpPr/>
            <p:nvPr/>
          </p:nvSpPr>
          <p:spPr bwMode="auto">
            <a:xfrm>
              <a:off x="9886641" y="1371114"/>
              <a:ext cx="366618" cy="309872"/>
            </a:xfrm>
            <a:prstGeom prst="hexagon">
              <a:avLst/>
            </a:prstGeom>
            <a:solidFill>
              <a:srgbClr val="FF0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32" name="Hexagon 31"/>
            <p:cNvSpPr/>
            <p:nvPr/>
          </p:nvSpPr>
          <p:spPr bwMode="auto">
            <a:xfrm>
              <a:off x="9886641" y="1935376"/>
              <a:ext cx="366618" cy="309872"/>
            </a:xfrm>
            <a:prstGeom prst="hexagon">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33" name="Hexagon 32"/>
            <p:cNvSpPr/>
            <p:nvPr/>
          </p:nvSpPr>
          <p:spPr bwMode="auto">
            <a:xfrm>
              <a:off x="10304059" y="1660017"/>
              <a:ext cx="366618" cy="309872"/>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34" name="Rounded Rectangle 89"/>
            <p:cNvSpPr/>
            <p:nvPr/>
          </p:nvSpPr>
          <p:spPr bwMode="auto">
            <a:xfrm>
              <a:off x="9684608" y="1293697"/>
              <a:ext cx="1023560" cy="1019439"/>
            </a:xfrm>
            <a:prstGeom prst="roundRect">
              <a:avLst/>
            </a:prstGeom>
            <a:noFill/>
            <a:ln w="10795" cap="flat" cmpd="sng" algn="ctr">
              <a:solidFill>
                <a:srgbClr val="404040"/>
              </a:solidFill>
              <a:prstDash val="lgDash"/>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35" name="Rectangle 34"/>
            <p:cNvSpPr/>
            <p:nvPr/>
          </p:nvSpPr>
          <p:spPr>
            <a:xfrm>
              <a:off x="9845620" y="945346"/>
              <a:ext cx="749224" cy="376738"/>
            </a:xfrm>
            <a:prstGeom prst="rect">
              <a:avLst/>
            </a:prstGeom>
          </p:spPr>
          <p:txBody>
            <a:bodyPr wrap="none">
              <a:spAutoFit/>
            </a:bodyPr>
            <a:lstStyle/>
            <a:p>
              <a:pPr defTabSz="913958"/>
              <a:r>
                <a:rPr lang="en-US" dirty="0">
                  <a:latin typeface="+mj-lt"/>
                </a:rPr>
                <a:t>App 1</a:t>
              </a:r>
            </a:p>
          </p:txBody>
        </p:sp>
      </p:grpSp>
      <p:sp>
        <p:nvSpPr>
          <p:cNvPr id="36" name="Rectangle 35"/>
          <p:cNvSpPr/>
          <p:nvPr/>
        </p:nvSpPr>
        <p:spPr>
          <a:xfrm>
            <a:off x="11198671" y="1001114"/>
            <a:ext cx="786510" cy="376582"/>
          </a:xfrm>
          <a:prstGeom prst="rect">
            <a:avLst/>
          </a:prstGeom>
        </p:spPr>
        <p:txBody>
          <a:bodyPr wrap="square">
            <a:spAutoFit/>
          </a:bodyPr>
          <a:lstStyle/>
          <a:p>
            <a:pPr defTabSz="913958"/>
            <a:r>
              <a:rPr lang="en-US" dirty="0">
                <a:latin typeface="+mj-lt"/>
              </a:rPr>
              <a:t>App 2</a:t>
            </a:r>
          </a:p>
        </p:txBody>
      </p:sp>
      <p:sp>
        <p:nvSpPr>
          <p:cNvPr id="37" name="Hexagon 36"/>
          <p:cNvSpPr/>
          <p:nvPr/>
        </p:nvSpPr>
        <p:spPr bwMode="auto">
          <a:xfrm>
            <a:off x="11258352" y="1486604"/>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38" name="Hexagon 37"/>
          <p:cNvSpPr/>
          <p:nvPr/>
        </p:nvSpPr>
        <p:spPr bwMode="auto">
          <a:xfrm>
            <a:off x="11258352" y="1477415"/>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39" name="Hexagon 38"/>
          <p:cNvSpPr/>
          <p:nvPr/>
        </p:nvSpPr>
        <p:spPr bwMode="auto">
          <a:xfrm>
            <a:off x="11273336" y="1434268"/>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40" name="Hexagon 39"/>
          <p:cNvSpPr/>
          <p:nvPr/>
        </p:nvSpPr>
        <p:spPr bwMode="auto">
          <a:xfrm>
            <a:off x="11219092" y="2018162"/>
            <a:ext cx="272738" cy="24400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41" name="Hexagon 40"/>
          <p:cNvSpPr/>
          <p:nvPr/>
        </p:nvSpPr>
        <p:spPr bwMode="auto">
          <a:xfrm>
            <a:off x="11710875" y="1740278"/>
            <a:ext cx="272738" cy="244000"/>
          </a:xfrm>
          <a:prstGeom prst="hexagon">
            <a:avLst/>
          </a:prstGeom>
          <a:solidFill>
            <a:srgbClr val="7030A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42" name="Hexagon 41"/>
          <p:cNvSpPr/>
          <p:nvPr/>
        </p:nvSpPr>
        <p:spPr bwMode="auto">
          <a:xfrm>
            <a:off x="11673246" y="1737315"/>
            <a:ext cx="272738" cy="244000"/>
          </a:xfrm>
          <a:prstGeom prst="hexagon">
            <a:avLst/>
          </a:prstGeom>
          <a:solidFill>
            <a:srgbClr val="7030A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43" name="Hexagon 42"/>
          <p:cNvSpPr/>
          <p:nvPr/>
        </p:nvSpPr>
        <p:spPr bwMode="auto">
          <a:xfrm>
            <a:off x="11284176" y="2030863"/>
            <a:ext cx="272738" cy="244000"/>
          </a:xfrm>
          <a:prstGeom prst="hexagon">
            <a:avLst/>
          </a:prstGeom>
          <a:solidFill>
            <a:srgbClr val="FF8C00">
              <a:lumMod val="75000"/>
            </a:srgbClr>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grpSp>
        <p:nvGrpSpPr>
          <p:cNvPr id="44" name="Group 43"/>
          <p:cNvGrpSpPr/>
          <p:nvPr/>
        </p:nvGrpSpPr>
        <p:grpSpPr>
          <a:xfrm>
            <a:off x="4329821" y="1043593"/>
            <a:ext cx="1023139" cy="1340758"/>
            <a:chOff x="4004846" y="965905"/>
            <a:chExt cx="1023560" cy="1341310"/>
          </a:xfrm>
        </p:grpSpPr>
        <p:sp>
          <p:nvSpPr>
            <p:cNvPr id="45" name="Rounded Rectangle 61"/>
            <p:cNvSpPr/>
            <p:nvPr/>
          </p:nvSpPr>
          <p:spPr bwMode="auto">
            <a:xfrm>
              <a:off x="4004846" y="1287776"/>
              <a:ext cx="1023560" cy="1019439"/>
            </a:xfrm>
            <a:prstGeom prst="roundRect">
              <a:avLst/>
            </a:prstGeom>
            <a:solidFill>
              <a:sysClr val="window" lastClr="FFFFFF">
                <a:lumMod val="75000"/>
              </a:sysClr>
            </a:solidFill>
            <a:ln w="10795" cap="flat" cmpd="sng" algn="ctr">
              <a:solidFill>
                <a:srgbClr val="404040"/>
              </a:solid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46" name="Rectangle 45"/>
            <p:cNvSpPr/>
            <p:nvPr/>
          </p:nvSpPr>
          <p:spPr>
            <a:xfrm>
              <a:off x="4096326"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a:latin typeface="+mj-lt"/>
                <a:ea typeface="Segoe UI" pitchFamily="34" charset="0"/>
                <a:cs typeface="Segoe UI" pitchFamily="34" charset="0"/>
              </a:endParaRPr>
            </a:p>
          </p:txBody>
        </p:sp>
        <p:sp>
          <p:nvSpPr>
            <p:cNvPr id="47" name="Rectangle 46"/>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a:latin typeface="+mj-lt"/>
                <a:ea typeface="Segoe UI" pitchFamily="34" charset="0"/>
                <a:cs typeface="Segoe UI" pitchFamily="34" charset="0"/>
              </a:endParaRPr>
            </a:p>
          </p:txBody>
        </p:sp>
        <p:sp>
          <p:nvSpPr>
            <p:cNvPr id="48" name="Rectangle 47"/>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a:latin typeface="+mj-lt"/>
                <a:ea typeface="Segoe UI" pitchFamily="34" charset="0"/>
                <a:cs typeface="Segoe UI" pitchFamily="34" charset="0"/>
              </a:endParaRPr>
            </a:p>
          </p:txBody>
        </p:sp>
        <p:sp>
          <p:nvSpPr>
            <p:cNvPr id="49" name="Rectangle 48"/>
            <p:cNvSpPr/>
            <p:nvPr/>
          </p:nvSpPr>
          <p:spPr>
            <a:xfrm>
              <a:off x="4160987" y="965905"/>
              <a:ext cx="749224" cy="376738"/>
            </a:xfrm>
            <a:prstGeom prst="rect">
              <a:avLst/>
            </a:prstGeom>
          </p:spPr>
          <p:txBody>
            <a:bodyPr wrap="none">
              <a:spAutoFit/>
            </a:bodyPr>
            <a:lstStyle/>
            <a:p>
              <a:pPr defTabSz="913958"/>
              <a:r>
                <a:rPr lang="en-US" dirty="0">
                  <a:latin typeface="+mj-lt"/>
                </a:rPr>
                <a:t>App 1</a:t>
              </a:r>
            </a:p>
          </p:txBody>
        </p:sp>
      </p:grpSp>
      <p:sp>
        <p:nvSpPr>
          <p:cNvPr id="50" name="Hexagon 49"/>
          <p:cNvSpPr/>
          <p:nvPr/>
        </p:nvSpPr>
        <p:spPr bwMode="auto">
          <a:xfrm>
            <a:off x="10053773" y="2042546"/>
            <a:ext cx="272738" cy="244000"/>
          </a:xfrm>
          <a:prstGeom prst="hexagon">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51" name="Hexagon 50"/>
          <p:cNvSpPr/>
          <p:nvPr/>
        </p:nvSpPr>
        <p:spPr bwMode="auto">
          <a:xfrm>
            <a:off x="10037137" y="2030730"/>
            <a:ext cx="272738" cy="244000"/>
          </a:xfrm>
          <a:prstGeom prst="hexagon">
            <a:avLst/>
          </a:prstGeom>
          <a:solidFill>
            <a:srgbClr val="FFC00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52" name="Hexagon 51"/>
          <p:cNvSpPr/>
          <p:nvPr/>
        </p:nvSpPr>
        <p:spPr bwMode="auto">
          <a:xfrm>
            <a:off x="11252647" y="1469914"/>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53" name="Hexagon 52"/>
          <p:cNvSpPr/>
          <p:nvPr/>
        </p:nvSpPr>
        <p:spPr bwMode="auto">
          <a:xfrm>
            <a:off x="11258399" y="1482744"/>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54" name="Hexagon 53"/>
          <p:cNvSpPr/>
          <p:nvPr/>
        </p:nvSpPr>
        <p:spPr bwMode="auto">
          <a:xfrm>
            <a:off x="11212259" y="1436356"/>
            <a:ext cx="272738" cy="244000"/>
          </a:xfrm>
          <a:prstGeom prst="hexagon">
            <a:avLst/>
          </a:prstGeom>
          <a:solidFill>
            <a:srgbClr val="00206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endParaRPr lang="en-US" sz="800" kern="0" dirty="0">
              <a:latin typeface="+mj-lt"/>
              <a:ea typeface="Segoe UI" pitchFamily="34" charset="0"/>
              <a:cs typeface="Segoe UI" pitchFamily="34" charset="0"/>
            </a:endParaRPr>
          </a:p>
        </p:txBody>
      </p:sp>
      <p:sp>
        <p:nvSpPr>
          <p:cNvPr id="55" name="Hexagon 54"/>
          <p:cNvSpPr/>
          <p:nvPr/>
        </p:nvSpPr>
        <p:spPr bwMode="auto">
          <a:xfrm>
            <a:off x="10479765" y="1781782"/>
            <a:ext cx="272738" cy="244000"/>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56" name="Hexagon 55"/>
          <p:cNvSpPr/>
          <p:nvPr/>
        </p:nvSpPr>
        <p:spPr bwMode="auto">
          <a:xfrm>
            <a:off x="10501297" y="1777414"/>
            <a:ext cx="272738" cy="244000"/>
          </a:xfrm>
          <a:prstGeom prst="hexagon">
            <a:avLst/>
          </a:prstGeom>
          <a:solidFill>
            <a:srgbClr val="92D050"/>
          </a:solidFill>
          <a:ln w="9525" cap="flat" cmpd="sng" algn="ctr">
            <a:noFill/>
            <a:prstDash val="solid"/>
            <a:headEnd type="none" w="med" len="med"/>
            <a:tailEnd type="none" w="med" len="med"/>
          </a:ln>
          <a:effectLst/>
        </p:spPr>
        <p:txBody>
          <a:bodyPr lIns="91389" tIns="91389" rIns="34275" bIns="34275" rtlCol="0" anchor="b" anchorCtr="0"/>
          <a:lstStyle/>
          <a:p>
            <a:pPr algn="ctr" defTabSz="931776">
              <a:defRPr/>
            </a:pPr>
            <a:endParaRPr lang="en-US" sz="800" kern="0" dirty="0">
              <a:latin typeface="+mj-lt"/>
              <a:ea typeface="Segoe UI" pitchFamily="34" charset="0"/>
              <a:cs typeface="Segoe UI" pitchFamily="34" charset="0"/>
            </a:endParaRPr>
          </a:p>
        </p:txBody>
      </p:sp>
      <p:sp>
        <p:nvSpPr>
          <p:cNvPr id="57" name="Title 2"/>
          <p:cNvSpPr txBox="1">
            <a:spLocks/>
          </p:cNvSpPr>
          <p:nvPr/>
        </p:nvSpPr>
        <p:spPr>
          <a:xfrm>
            <a:off x="6406479" y="295279"/>
            <a:ext cx="5329728" cy="831506"/>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800" b="1" dirty="0">
                <a:solidFill>
                  <a:srgbClr val="00B050"/>
                </a:solidFill>
              </a:rPr>
              <a:t>Microservices</a:t>
            </a:r>
            <a:r>
              <a:rPr lang="en-US" sz="2800" dirty="0"/>
              <a:t> application approach</a:t>
            </a:r>
          </a:p>
        </p:txBody>
      </p:sp>
      <p:cxnSp>
        <p:nvCxnSpPr>
          <p:cNvPr id="59" name="Straight Connector 58"/>
          <p:cNvCxnSpPr>
            <a:cxnSpLocks/>
          </p:cNvCxnSpPr>
          <p:nvPr/>
        </p:nvCxnSpPr>
        <p:spPr>
          <a:xfrm>
            <a:off x="6017741" y="363493"/>
            <a:ext cx="0" cy="634622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594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42" presetClass="path" presetSubtype="0" accel="50000" decel="50000" fill="hold" nodeType="withEffect">
                                  <p:stCondLst>
                                    <p:cond delay="0"/>
                                  </p:stCondLst>
                                  <p:childTnLst>
                                    <p:animMotion origin="layout" path="M -3.3878E-6 1.64321E-6 L -0.14488 0.29619 " pathEditMode="relative" rAng="0" ptsTypes="AA">
                                      <p:cBhvr>
                                        <p:cTn id="15" dur="2000" fill="hold"/>
                                        <p:tgtEl>
                                          <p:spTgt spid="27"/>
                                        </p:tgtEl>
                                        <p:attrNameLst>
                                          <p:attrName>ppt_x</p:attrName>
                                          <p:attrName>ppt_y</p:attrName>
                                        </p:attrNameLst>
                                      </p:cBhvr>
                                      <p:rCtr x="-7250" y="14798"/>
                                    </p:animMotion>
                                  </p:childTnLst>
                                </p:cTn>
                              </p:par>
                              <p:par>
                                <p:cTn id="16" presetID="42" presetClass="path" presetSubtype="0" accel="50000" decel="50000" fill="hold" nodeType="withEffect">
                                  <p:stCondLst>
                                    <p:cond delay="0"/>
                                  </p:stCondLst>
                                  <p:childTnLst>
                                    <p:animMotion origin="layout" path="M -1.34542E-6 -2.0699E-6 L -0.16888 0.41058 " pathEditMode="relative" rAng="0" ptsTypes="AA">
                                      <p:cBhvr>
                                        <p:cTn id="17" dur="2000" fill="hold"/>
                                        <p:tgtEl>
                                          <p:spTgt spid="28"/>
                                        </p:tgtEl>
                                        <p:attrNameLst>
                                          <p:attrName>ppt_x</p:attrName>
                                          <p:attrName>ppt_y</p:attrName>
                                        </p:attrNameLst>
                                      </p:cBhvr>
                                      <p:rCtr x="-8450" y="20517"/>
                                    </p:animMotion>
                                  </p:childTnLst>
                                </p:cTn>
                              </p:par>
                              <p:par>
                                <p:cTn id="18" presetID="42" presetClass="path" presetSubtype="0" accel="50000" decel="50000" fill="hold" nodeType="withEffect">
                                  <p:stCondLst>
                                    <p:cond delay="0"/>
                                  </p:stCondLst>
                                  <p:childTnLst>
                                    <p:animMotion origin="layout" path="M -4.80214E-6 -2.62823E-6 L -0.16517 0.49456 " pathEditMode="relative" rAng="0" ptsTypes="AA">
                                      <p:cBhvr>
                                        <p:cTn id="19" dur="2000" fill="hold"/>
                                        <p:tgtEl>
                                          <p:spTgt spid="29"/>
                                        </p:tgtEl>
                                        <p:attrNameLst>
                                          <p:attrName>ppt_x</p:attrName>
                                          <p:attrName>ppt_y</p:attrName>
                                        </p:attrNameLst>
                                      </p:cBhvr>
                                      <p:rCtr x="-8259" y="24716"/>
                                    </p:animMotion>
                                  </p:childTnLst>
                                </p:cTn>
                              </p:par>
                            </p:childTnLst>
                          </p:cTn>
                        </p:par>
                        <p:par>
                          <p:cTn id="20" fill="hold">
                            <p:stCondLst>
                              <p:cond delay="2000"/>
                            </p:stCondLst>
                            <p:childTnLst>
                              <p:par>
                                <p:cTn id="21" presetID="42" presetClass="path" presetSubtype="0" accel="50000" decel="50000" fill="hold" grpId="0" nodeType="afterEffect">
                                  <p:stCondLst>
                                    <p:cond delay="0"/>
                                  </p:stCondLst>
                                  <p:childTnLst>
                                    <p:animMotion origin="layout" path="M 2.4432E-6 -2.55561E-6 L -0.08936 0.28121 " pathEditMode="relative" rAng="0" ptsTypes="AA">
                                      <p:cBhvr>
                                        <p:cTn id="22" dur="2000" fill="hold"/>
                                        <p:tgtEl>
                                          <p:spTgt spid="12"/>
                                        </p:tgtEl>
                                        <p:attrNameLst>
                                          <p:attrName>ppt_x</p:attrName>
                                          <p:attrName>ppt_y</p:attrName>
                                        </p:attrNameLst>
                                      </p:cBhvr>
                                      <p:rCtr x="-4468" y="14049"/>
                                    </p:animMotion>
                                  </p:childTnLst>
                                </p:cTn>
                              </p:par>
                              <p:par>
                                <p:cTn id="23" presetID="42" presetClass="path" presetSubtype="0" accel="50000" decel="50000" fill="hold" grpId="0" nodeType="withEffect">
                                  <p:stCondLst>
                                    <p:cond delay="0"/>
                                  </p:stCondLst>
                                  <p:childTnLst>
                                    <p:animMotion origin="layout" path="M 1.87644E-6 -4.08534E-8 L -0.21764 0.39719 " pathEditMode="relative" rAng="0" ptsTypes="AA">
                                      <p:cBhvr>
                                        <p:cTn id="24" dur="2000" fill="hold"/>
                                        <p:tgtEl>
                                          <p:spTgt spid="15"/>
                                        </p:tgtEl>
                                        <p:attrNameLst>
                                          <p:attrName>ppt_x</p:attrName>
                                          <p:attrName>ppt_y</p:attrName>
                                        </p:attrNameLst>
                                      </p:cBhvr>
                                      <p:rCtr x="-10888" y="19859"/>
                                    </p:animMotion>
                                  </p:childTnLst>
                                </p:cTn>
                              </p:par>
                              <p:par>
                                <p:cTn id="25" presetID="42" presetClass="path" presetSubtype="0" accel="50000" decel="50000" fill="hold" grpId="0" nodeType="withEffect">
                                  <p:stCondLst>
                                    <p:cond delay="0"/>
                                  </p:stCondLst>
                                  <p:childTnLst>
                                    <p:animMotion origin="layout" path="M 4.59535E-8 -4.335E-6 L -0.1482 0.27985 " pathEditMode="relative" rAng="0" ptsTypes="AA">
                                      <p:cBhvr>
                                        <p:cTn id="26" dur="2000" fill="hold"/>
                                        <p:tgtEl>
                                          <p:spTgt spid="37"/>
                                        </p:tgtEl>
                                        <p:attrNameLst>
                                          <p:attrName>ppt_x</p:attrName>
                                          <p:attrName>ppt_y</p:attrName>
                                        </p:attrNameLst>
                                      </p:cBhvr>
                                      <p:rCtr x="-7416" y="13981"/>
                                    </p:animMotion>
                                  </p:childTnLst>
                                </p:cTn>
                              </p:par>
                              <p:par>
                                <p:cTn id="27" presetID="42" presetClass="path" presetSubtype="0" accel="50000" decel="50000" fill="hold" grpId="0" nodeType="withEffect">
                                  <p:stCondLst>
                                    <p:cond delay="0"/>
                                  </p:stCondLst>
                                  <p:childTnLst>
                                    <p:animMotion origin="layout" path="M 4.59535E-8 -2.55561E-6 L -0.04927 0.42284 " pathEditMode="relative" rAng="0" ptsTypes="AA">
                                      <p:cBhvr>
                                        <p:cTn id="28" dur="2000" fill="hold"/>
                                        <p:tgtEl>
                                          <p:spTgt spid="38"/>
                                        </p:tgtEl>
                                        <p:attrNameLst>
                                          <p:attrName>ppt_x</p:attrName>
                                          <p:attrName>ppt_y</p:attrName>
                                        </p:attrNameLst>
                                      </p:cBhvr>
                                      <p:rCtr x="-2464" y="21130"/>
                                    </p:animMotion>
                                  </p:childTnLst>
                                </p:cTn>
                              </p:par>
                              <p:par>
                                <p:cTn id="29" presetID="42" presetClass="path" presetSubtype="0" accel="50000" decel="50000" fill="hold" grpId="0" nodeType="withEffect">
                                  <p:stCondLst>
                                    <p:cond delay="0"/>
                                  </p:stCondLst>
                                  <p:childTnLst>
                                    <p:animMotion origin="layout" path="M 2.6168E-6 -2.16523E-6 L -0.00664 0.35475 " pathEditMode="relative" rAng="0" ptsTypes="AA">
                                      <p:cBhvr>
                                        <p:cTn id="30" dur="2000" fill="hold"/>
                                        <p:tgtEl>
                                          <p:spTgt spid="20"/>
                                        </p:tgtEl>
                                        <p:attrNameLst>
                                          <p:attrName>ppt_x</p:attrName>
                                          <p:attrName>ppt_y</p:attrName>
                                        </p:attrNameLst>
                                      </p:cBhvr>
                                      <p:rCtr x="-332" y="17726"/>
                                    </p:animMotion>
                                  </p:childTnLst>
                                </p:cTn>
                              </p:par>
                              <p:par>
                                <p:cTn id="31" presetID="42" presetClass="path" presetSubtype="0" accel="50000" decel="50000" fill="hold" grpId="0" nodeType="withEffect">
                                  <p:stCondLst>
                                    <p:cond delay="0"/>
                                  </p:stCondLst>
                                  <p:childTnLst>
                                    <p:animMotion origin="layout" path="M 1.26372E-6 2.9823E-6 L -0.02796 0.32297 " pathEditMode="relative" rAng="0" ptsTypes="AA">
                                      <p:cBhvr>
                                        <p:cTn id="32" dur="2000" fill="hold"/>
                                        <p:tgtEl>
                                          <p:spTgt spid="40"/>
                                        </p:tgtEl>
                                        <p:attrNameLst>
                                          <p:attrName>ppt_x</p:attrName>
                                          <p:attrName>ppt_y</p:attrName>
                                        </p:attrNameLst>
                                      </p:cBhvr>
                                      <p:rCtr x="-1404" y="16137"/>
                                    </p:animMotion>
                                  </p:childTnLst>
                                </p:cTn>
                              </p:par>
                              <p:par>
                                <p:cTn id="33" presetID="42" presetClass="path" presetSubtype="0" accel="50000" decel="50000" fill="hold" grpId="0" nodeType="withEffect">
                                  <p:stCondLst>
                                    <p:cond delay="0"/>
                                  </p:stCondLst>
                                  <p:childTnLst>
                                    <p:animMotion origin="layout" path="M -3.91626E-6 -4.52565E-6 L -0.05667 0.51635 " pathEditMode="relative" rAng="0" ptsTypes="AA">
                                      <p:cBhvr>
                                        <p:cTn id="34" dur="2000" fill="hold"/>
                                        <p:tgtEl>
                                          <p:spTgt spid="42"/>
                                        </p:tgtEl>
                                        <p:attrNameLst>
                                          <p:attrName>ppt_x</p:attrName>
                                          <p:attrName>ppt_y</p:attrName>
                                        </p:attrNameLst>
                                      </p:cBhvr>
                                      <p:rCtr x="-2834" y="25806"/>
                                    </p:animMotion>
                                  </p:childTnLst>
                                </p:cTn>
                              </p:par>
                              <p:par>
                                <p:cTn id="35" presetID="42" presetClass="path" presetSubtype="0" accel="50000" decel="50000" fill="hold" grpId="0" nodeType="withEffect">
                                  <p:stCondLst>
                                    <p:cond delay="0"/>
                                  </p:stCondLst>
                                  <p:childTnLst>
                                    <p:animMotion origin="layout" path="M 3.55885E-6 -4.54834E-6 L -0.34057 0.4065 " pathEditMode="relative" rAng="0" ptsTypes="AA">
                                      <p:cBhvr>
                                        <p:cTn id="36" dur="2000" fill="hold"/>
                                        <p:tgtEl>
                                          <p:spTgt spid="39"/>
                                        </p:tgtEl>
                                        <p:attrNameLst>
                                          <p:attrName>ppt_x</p:attrName>
                                          <p:attrName>ppt_y</p:attrName>
                                        </p:attrNameLst>
                                      </p:cBhvr>
                                      <p:rCtr x="-17028" y="20313"/>
                                    </p:animMotion>
                                  </p:childTnLst>
                                </p:cTn>
                              </p:par>
                              <p:par>
                                <p:cTn id="37" presetID="42" presetClass="path" presetSubtype="0" accel="50000" decel="50000" fill="hold" grpId="0" nodeType="withEffect">
                                  <p:stCondLst>
                                    <p:cond delay="0"/>
                                  </p:stCondLst>
                                  <p:childTnLst>
                                    <p:animMotion origin="layout" path="M -4.58259E-6 -1.31185E-6 L -0.06944 0.23831 " pathEditMode="relative" rAng="0" ptsTypes="AA">
                                      <p:cBhvr>
                                        <p:cTn id="38" dur="2000" fill="hold"/>
                                        <p:tgtEl>
                                          <p:spTgt spid="18"/>
                                        </p:tgtEl>
                                        <p:attrNameLst>
                                          <p:attrName>ppt_x</p:attrName>
                                          <p:attrName>ppt_y</p:attrName>
                                        </p:attrNameLst>
                                      </p:cBhvr>
                                      <p:rCtr x="-3472" y="11916"/>
                                    </p:animMotion>
                                  </p:childTnLst>
                                </p:cTn>
                              </p:par>
                              <p:par>
                                <p:cTn id="39" presetID="42" presetClass="path" presetSubtype="0" accel="50000" decel="50000" fill="hold" grpId="0" nodeType="withEffect">
                                  <p:stCondLst>
                                    <p:cond delay="0"/>
                                  </p:stCondLst>
                                  <p:childTnLst>
                                    <p:animMotion origin="layout" path="M -5.48889E-7 -1.31185E-6 L -0.15484 0.58602 " pathEditMode="relative" rAng="0" ptsTypes="AA">
                                      <p:cBhvr>
                                        <p:cTn id="40" dur="2000" fill="hold"/>
                                        <p:tgtEl>
                                          <p:spTgt spid="13"/>
                                        </p:tgtEl>
                                        <p:attrNameLst>
                                          <p:attrName>ppt_x</p:attrName>
                                          <p:attrName>ppt_y</p:attrName>
                                        </p:attrNameLst>
                                      </p:cBhvr>
                                      <p:rCtr x="-7748" y="29301"/>
                                    </p:animMotion>
                                  </p:childTnLst>
                                </p:cTn>
                              </p:par>
                              <p:par>
                                <p:cTn id="41" presetID="42" presetClass="path" presetSubtype="0" accel="50000" decel="50000" fill="hold" grpId="0" nodeType="withEffect">
                                  <p:stCondLst>
                                    <p:cond delay="0"/>
                                  </p:stCondLst>
                                  <p:childTnLst>
                                    <p:animMotion origin="layout" path="M 2.65509E-7 1.02587E-6 L -0.10391 0.65501 " pathEditMode="relative" rAng="0" ptsTypes="AA">
                                      <p:cBhvr>
                                        <p:cTn id="42" dur="2000" fill="hold"/>
                                        <p:tgtEl>
                                          <p:spTgt spid="22"/>
                                        </p:tgtEl>
                                        <p:attrNameLst>
                                          <p:attrName>ppt_x</p:attrName>
                                          <p:attrName>ppt_y</p:attrName>
                                        </p:attrNameLst>
                                      </p:cBhvr>
                                      <p:rCtr x="-5195" y="32751"/>
                                    </p:animMotion>
                                  </p:childTnLst>
                                </p:cTn>
                              </p:par>
                              <p:par>
                                <p:cTn id="43" presetID="42" presetClass="path" presetSubtype="0" accel="50000" decel="50000" fill="hold" grpId="0" nodeType="withEffect">
                                  <p:stCondLst>
                                    <p:cond delay="0"/>
                                  </p:stCondLst>
                                  <p:childTnLst>
                                    <p:animMotion origin="layout" path="M 1.28159E-6 -3.24557E-6 L -0.08948 0.57944 " pathEditMode="relative" rAng="0" ptsTypes="AA">
                                      <p:cBhvr>
                                        <p:cTn id="44" dur="2000" fill="hold"/>
                                        <p:tgtEl>
                                          <p:spTgt spid="19"/>
                                        </p:tgtEl>
                                        <p:attrNameLst>
                                          <p:attrName>ppt_x</p:attrName>
                                          <p:attrName>ppt_y</p:attrName>
                                        </p:attrNameLst>
                                      </p:cBhvr>
                                      <p:rCtr x="-4480" y="28961"/>
                                    </p:animMotion>
                                  </p:childTnLst>
                                </p:cTn>
                              </p:par>
                              <p:par>
                                <p:cTn id="45" presetID="42" presetClass="path" presetSubtype="0" accel="50000" decel="50000" fill="hold" grpId="0" nodeType="withEffect">
                                  <p:stCondLst>
                                    <p:cond delay="0"/>
                                  </p:stCondLst>
                                  <p:childTnLst>
                                    <p:animMotion origin="layout" path="M -2.33342E-6 -2.72356E-6 L -0.27891 0.46346 " pathEditMode="relative" rAng="0" ptsTypes="AA">
                                      <p:cBhvr>
                                        <p:cTn id="46" dur="2000" fill="hold"/>
                                        <p:tgtEl>
                                          <p:spTgt spid="43"/>
                                        </p:tgtEl>
                                        <p:attrNameLst>
                                          <p:attrName>ppt_x</p:attrName>
                                          <p:attrName>ppt_y</p:attrName>
                                        </p:attrNameLst>
                                      </p:cBhvr>
                                      <p:rCtr x="-13952" y="23173"/>
                                    </p:animMotion>
                                  </p:childTnLst>
                                </p:cTn>
                              </p:par>
                              <p:par>
                                <p:cTn id="47" presetID="42" presetClass="path" presetSubtype="0" accel="50000" decel="50000" fill="hold" grpId="0" nodeType="withEffect">
                                  <p:stCondLst>
                                    <p:cond delay="0"/>
                                  </p:stCondLst>
                                  <p:childTnLst>
                                    <p:animMotion origin="layout" path="M 1.35308E-6 4.06264E-6 L -0.32589 0.38198 " pathEditMode="relative" rAng="0" ptsTypes="AA">
                                      <p:cBhvr>
                                        <p:cTn id="48" dur="2000" fill="hold"/>
                                        <p:tgtEl>
                                          <p:spTgt spid="14"/>
                                        </p:tgtEl>
                                        <p:attrNameLst>
                                          <p:attrName>ppt_x</p:attrName>
                                          <p:attrName>ppt_y</p:attrName>
                                        </p:attrNameLst>
                                      </p:cBhvr>
                                      <p:rCtr x="-16301" y="19088"/>
                                    </p:animMotion>
                                  </p:childTnLst>
                                </p:cTn>
                              </p:par>
                              <p:par>
                                <p:cTn id="49" presetID="42" presetClass="path" presetSubtype="0" accel="50000" decel="50000" fill="hold" grpId="0" nodeType="withEffect">
                                  <p:stCondLst>
                                    <p:cond delay="0"/>
                                  </p:stCondLst>
                                  <p:childTnLst>
                                    <p:animMotion origin="layout" path="M 1.6339E-7 1.54789E-6 L -0.33138 0.52678 " pathEditMode="relative" rAng="0" ptsTypes="AA">
                                      <p:cBhvr>
                                        <p:cTn id="50" dur="2000" fill="hold"/>
                                        <p:tgtEl>
                                          <p:spTgt spid="41"/>
                                        </p:tgtEl>
                                        <p:attrNameLst>
                                          <p:attrName>ppt_x</p:attrName>
                                          <p:attrName>ppt_y</p:attrName>
                                        </p:attrNameLst>
                                      </p:cBhvr>
                                      <p:rCtr x="-16569" y="26328"/>
                                    </p:animMotion>
                                  </p:childTnLst>
                                </p:cTn>
                              </p:par>
                              <p:par>
                                <p:cTn id="51" presetID="42" presetClass="path" presetSubtype="0" accel="50000" decel="50000" fill="hold" grpId="0" nodeType="withEffect">
                                  <p:stCondLst>
                                    <p:cond delay="0"/>
                                  </p:stCondLst>
                                  <p:childTnLst>
                                    <p:animMotion origin="layout" path="M -2.85423E-6 1.89287E-6 L -0.21955 0.54607 " pathEditMode="relative" rAng="0" ptsTypes="AA">
                                      <p:cBhvr>
                                        <p:cTn id="52" dur="2000" fill="hold"/>
                                        <p:tgtEl>
                                          <p:spTgt spid="16"/>
                                        </p:tgtEl>
                                        <p:attrNameLst>
                                          <p:attrName>ppt_x</p:attrName>
                                          <p:attrName>ppt_y</p:attrName>
                                        </p:attrNameLst>
                                      </p:cBhvr>
                                      <p:rCtr x="-10978" y="27304"/>
                                    </p:animMotion>
                                  </p:childTnLst>
                                </p:cTn>
                              </p:par>
                              <p:par>
                                <p:cTn id="53" presetID="42" presetClass="path" presetSubtype="0" accel="50000" decel="50000" fill="hold" grpId="0" nodeType="withEffect">
                                  <p:stCondLst>
                                    <p:cond delay="0"/>
                                  </p:stCondLst>
                                  <p:childTnLst>
                                    <p:animMotion origin="layout" path="M 3.75032E-6 3.69496E-6 L -0.21177 0.36178 " pathEditMode="relative" rAng="0" ptsTypes="AA">
                                      <p:cBhvr>
                                        <p:cTn id="54" dur="2000" fill="hold"/>
                                        <p:tgtEl>
                                          <p:spTgt spid="21"/>
                                        </p:tgtEl>
                                        <p:attrNameLst>
                                          <p:attrName>ppt_x</p:attrName>
                                          <p:attrName>ppt_y</p:attrName>
                                        </p:attrNameLst>
                                      </p:cBhvr>
                                      <p:rCtr x="-10595" y="18089"/>
                                    </p:animMotion>
                                  </p:childTnLst>
                                </p:cTn>
                              </p:par>
                              <p:par>
                                <p:cTn id="55" presetID="42" presetClass="path" presetSubtype="0" accel="50000" decel="50000" fill="hold" grpId="0" nodeType="withEffect">
                                  <p:stCondLst>
                                    <p:cond delay="0"/>
                                  </p:stCondLst>
                                  <p:childTnLst>
                                    <p:animMotion origin="layout" path="M -4.4677E-7 -2.72356E-6 L -0.23768 0.46346 " pathEditMode="relative" rAng="0" ptsTypes="AA">
                                      <p:cBhvr>
                                        <p:cTn id="56" dur="2000" fill="hold"/>
                                        <p:tgtEl>
                                          <p:spTgt spid="51"/>
                                        </p:tgtEl>
                                        <p:attrNameLst>
                                          <p:attrName>ppt_x</p:attrName>
                                          <p:attrName>ppt_y</p:attrName>
                                        </p:attrNameLst>
                                      </p:cBhvr>
                                      <p:rCtr x="-11884" y="23173"/>
                                    </p:animMotion>
                                  </p:childTnLst>
                                </p:cTn>
                              </p:par>
                              <p:par>
                                <p:cTn id="57" presetID="42" presetClass="path" presetSubtype="0" accel="50000" decel="50000" fill="hold" grpId="0" nodeType="withEffect">
                                  <p:stCondLst>
                                    <p:cond delay="0"/>
                                  </p:stCondLst>
                                  <p:childTnLst>
                                    <p:animMotion origin="layout" path="M -0.00957 2.26055E-6 L -0.20896 0.66273 " pathEditMode="relative" rAng="0" ptsTypes="AA">
                                      <p:cBhvr>
                                        <p:cTn id="58" dur="2000" fill="hold"/>
                                        <p:tgtEl>
                                          <p:spTgt spid="52"/>
                                        </p:tgtEl>
                                        <p:attrNameLst>
                                          <p:attrName>ppt_x</p:attrName>
                                          <p:attrName>ppt_y</p:attrName>
                                        </p:attrNameLst>
                                      </p:cBhvr>
                                      <p:rCtr x="-9969" y="33137"/>
                                    </p:animMotion>
                                  </p:childTnLst>
                                </p:cTn>
                              </p:par>
                              <p:par>
                                <p:cTn id="59" presetID="42" presetClass="path" presetSubtype="0" accel="50000" decel="50000" fill="hold" grpId="0" nodeType="withEffect">
                                  <p:stCondLst>
                                    <p:cond delay="0"/>
                                  </p:stCondLst>
                                  <p:childTnLst>
                                    <p:animMotion origin="layout" path="M 1.85857E-6 -1.51158E-6 L -0.06115 0.55947 " pathEditMode="relative" rAng="0" ptsTypes="AA">
                                      <p:cBhvr>
                                        <p:cTn id="60" dur="2000" fill="hold"/>
                                        <p:tgtEl>
                                          <p:spTgt spid="54"/>
                                        </p:tgtEl>
                                        <p:attrNameLst>
                                          <p:attrName>ppt_x</p:attrName>
                                          <p:attrName>ppt_y</p:attrName>
                                        </p:attrNameLst>
                                      </p:cBhvr>
                                      <p:rCtr x="-3064" y="27962"/>
                                    </p:animMotion>
                                  </p:childTnLst>
                                </p:cTn>
                              </p:par>
                              <p:par>
                                <p:cTn id="61" presetID="42" presetClass="path" presetSubtype="0" accel="50000" decel="50000" fill="hold" grpId="0" nodeType="withEffect">
                                  <p:stCondLst>
                                    <p:cond delay="0"/>
                                  </p:stCondLst>
                                  <p:childTnLst>
                                    <p:animMotion origin="layout" path="M -4.43707E-6 5.03858E-7 L -0.14475 0.23763 " pathEditMode="relative" rAng="0" ptsTypes="AA">
                                      <p:cBhvr>
                                        <p:cTn id="62" dur="2000" fill="hold"/>
                                        <p:tgtEl>
                                          <p:spTgt spid="55"/>
                                        </p:tgtEl>
                                        <p:attrNameLst>
                                          <p:attrName>ppt_x</p:attrName>
                                          <p:attrName>ppt_y</p:attrName>
                                        </p:attrNameLst>
                                      </p:cBhvr>
                                      <p:rCtr x="-7238" y="11870"/>
                                    </p:animMotion>
                                  </p:childTnLst>
                                </p:cTn>
                              </p:par>
                              <p:par>
                                <p:cTn id="63" presetID="42" presetClass="path" presetSubtype="0" accel="50000" decel="50000" fill="hold" grpId="0" nodeType="withEffect">
                                  <p:stCondLst>
                                    <p:cond delay="0"/>
                                  </p:stCondLst>
                                  <p:childTnLst>
                                    <p:animMotion origin="layout" path="M -1.51902E-6 1.39355E-6 L 0.01711 0.53245 " pathEditMode="relative" rAng="0" ptsTypes="AA">
                                      <p:cBhvr>
                                        <p:cTn id="64" dur="2000" fill="hold"/>
                                        <p:tgtEl>
                                          <p:spTgt spid="56"/>
                                        </p:tgtEl>
                                        <p:attrNameLst>
                                          <p:attrName>ppt_x</p:attrName>
                                          <p:attrName>ppt_y</p:attrName>
                                        </p:attrNameLst>
                                      </p:cBhvr>
                                      <p:rCtr x="855" y="26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8" grpId="0" animBg="1"/>
      <p:bldP spid="19" grpId="0" animBg="1"/>
      <p:bldP spid="20" grpId="0" animBg="1"/>
      <p:bldP spid="21" grpId="0" animBg="1"/>
      <p:bldP spid="22" grpId="0" animBg="1"/>
      <p:bldP spid="37" grpId="0" animBg="1"/>
      <p:bldP spid="38" grpId="0" animBg="1"/>
      <p:bldP spid="39" grpId="0" animBg="1"/>
      <p:bldP spid="40" grpId="0" animBg="1"/>
      <p:bldP spid="41" grpId="0" animBg="1"/>
      <p:bldP spid="42" grpId="0" animBg="1"/>
      <p:bldP spid="43" grpId="0" animBg="1"/>
      <p:bldP spid="51" grpId="0" animBg="1"/>
      <p:bldP spid="52" grpId="0" animBg="1"/>
      <p:bldP spid="54" grpId="0" animBg="1"/>
      <p:bldP spid="55" grpId="0" animBg="1"/>
      <p:bldP spid="5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SQL Database</a:t>
            </a:r>
          </a:p>
        </p:txBody>
      </p:sp>
    </p:spTree>
    <p:extLst>
      <p:ext uri="{BB962C8B-B14F-4D97-AF65-F5344CB8AC3E}">
        <p14:creationId xmlns:p14="http://schemas.microsoft.com/office/powerpoint/2010/main" val="2853656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0"/>
            <a:ext cx="5049894" cy="5299912"/>
          </a:xfrm>
        </p:spPr>
        <p:txBody>
          <a:bodyPr/>
          <a:lstStyle/>
          <a:p>
            <a:pPr marL="0" indent="0">
              <a:buNone/>
            </a:pPr>
            <a:r>
              <a:rPr lang="en-US" sz="3200" dirty="0"/>
              <a:t>Fully managed SQL database service</a:t>
            </a:r>
          </a:p>
          <a:p>
            <a:endParaRPr lang="en-US" sz="800" dirty="0">
              <a:solidFill>
                <a:schemeClr val="tx1"/>
              </a:solidFill>
            </a:endParaRPr>
          </a:p>
          <a:p>
            <a:pPr marL="342900" lvl="1" indent="-342900"/>
            <a:r>
              <a:rPr lang="en-US" dirty="0"/>
              <a:t>Built for SaaS and Enterprise applications</a:t>
            </a:r>
          </a:p>
          <a:p>
            <a:pPr marL="342900" lvl="1" indent="-342900"/>
            <a:r>
              <a:rPr lang="en-US" dirty="0"/>
              <a:t>Predictable performance and pricing </a:t>
            </a:r>
          </a:p>
          <a:p>
            <a:pPr marL="342900" lvl="1" indent="-342900"/>
            <a:r>
              <a:rPr lang="en-US" dirty="0"/>
              <a:t>Elastic database pool for unpredictable SaaS workloads</a:t>
            </a:r>
          </a:p>
          <a:p>
            <a:pPr marL="342900" lvl="1" indent="-342900"/>
            <a:r>
              <a:rPr lang="en-US" dirty="0"/>
              <a:t>99.99% availability built-in</a:t>
            </a:r>
          </a:p>
          <a:p>
            <a:pPr marL="342900" lvl="1" indent="-342900"/>
            <a:r>
              <a:rPr lang="en-US" dirty="0"/>
              <a:t>Geo-replication and restore services for data protection</a:t>
            </a:r>
          </a:p>
          <a:p>
            <a:pPr marL="342900" lvl="1" indent="-342900"/>
            <a:r>
              <a:rPr lang="en-US" dirty="0"/>
              <a:t>Secure and compliant for your sensitive data</a:t>
            </a:r>
          </a:p>
          <a:p>
            <a:pPr marL="342900" lvl="1" indent="-342900"/>
            <a:r>
              <a:rPr lang="en-US" dirty="0"/>
              <a:t>Fully compatible with SQL Server 2014 databases</a:t>
            </a:r>
          </a:p>
          <a:p>
            <a:pPr marL="342900" lvl="1" indent="-342900"/>
            <a:r>
              <a:rPr lang="en-US" dirty="0"/>
              <a:t>Performance measured as DTU</a:t>
            </a:r>
          </a:p>
        </p:txBody>
      </p:sp>
      <p:sp>
        <p:nvSpPr>
          <p:cNvPr id="2" name="Title 1"/>
          <p:cNvSpPr>
            <a:spLocks noGrp="1"/>
          </p:cNvSpPr>
          <p:nvPr>
            <p:ph type="title"/>
          </p:nvPr>
        </p:nvSpPr>
        <p:spPr/>
        <p:txBody>
          <a:bodyPr/>
          <a:lstStyle/>
          <a:p>
            <a:r>
              <a:rPr lang="en-US" dirty="0">
                <a:solidFill>
                  <a:schemeClr val="tx1"/>
                </a:solidFill>
              </a:rPr>
              <a:t>Azure SQL Database</a:t>
            </a:r>
            <a:endParaRPr lang="en-US" dirty="0"/>
          </a:p>
        </p:txBody>
      </p:sp>
      <p:pic>
        <p:nvPicPr>
          <p:cNvPr id="4" name="Picture 3"/>
          <p:cNvPicPr>
            <a:picLocks noChangeAspect="1"/>
          </p:cNvPicPr>
          <p:nvPr/>
        </p:nvPicPr>
        <p:blipFill>
          <a:blip r:embed="rId3"/>
          <a:stretch>
            <a:fillRect/>
          </a:stretch>
        </p:blipFill>
        <p:spPr>
          <a:xfrm>
            <a:off x="6031373" y="1317588"/>
            <a:ext cx="6188149" cy="4114800"/>
          </a:xfrm>
          <a:prstGeom prst="rect">
            <a:avLst/>
          </a:prstGeom>
        </p:spPr>
      </p:pic>
    </p:spTree>
    <p:extLst>
      <p:ext uri="{BB962C8B-B14F-4D97-AF65-F5344CB8AC3E}">
        <p14:creationId xmlns:p14="http://schemas.microsoft.com/office/powerpoint/2010/main" val="40797450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vs. SQL Server on Azure VM</a:t>
            </a:r>
          </a:p>
        </p:txBody>
      </p:sp>
      <p:graphicFrame>
        <p:nvGraphicFramePr>
          <p:cNvPr id="7" name="Table 6"/>
          <p:cNvGraphicFramePr>
            <a:graphicFrameLocks noGrp="1"/>
          </p:cNvGraphicFramePr>
          <p:nvPr>
            <p:extLst>
              <p:ext uri="{D42A27DB-BD31-4B8C-83A1-F6EECF244321}">
                <p14:modId xmlns:p14="http://schemas.microsoft.com/office/powerpoint/2010/main" val="942902089"/>
              </p:ext>
            </p:extLst>
          </p:nvPr>
        </p:nvGraphicFramePr>
        <p:xfrm>
          <a:off x="548201" y="1278336"/>
          <a:ext cx="7227464" cy="5269841"/>
        </p:xfrm>
        <a:graphic>
          <a:graphicData uri="http://schemas.openxmlformats.org/drawingml/2006/table">
            <a:tbl>
              <a:tblPr firstRow="1" bandRow="1">
                <a:tableStyleId>{5C22544A-7EE6-4342-B048-85BDC9FD1C3A}</a:tableStyleId>
              </a:tblPr>
              <a:tblGrid>
                <a:gridCol w="3613732">
                  <a:extLst>
                    <a:ext uri="{9D8B030D-6E8A-4147-A177-3AD203B41FA5}">
                      <a16:colId xmlns:a16="http://schemas.microsoft.com/office/drawing/2014/main" val="3677437676"/>
                    </a:ext>
                  </a:extLst>
                </a:gridCol>
                <a:gridCol w="3613732">
                  <a:extLst>
                    <a:ext uri="{9D8B030D-6E8A-4147-A177-3AD203B41FA5}">
                      <a16:colId xmlns:a16="http://schemas.microsoft.com/office/drawing/2014/main" val="1654740960"/>
                    </a:ext>
                  </a:extLst>
                </a:gridCol>
              </a:tblGrid>
              <a:tr h="406874">
                <a:tc>
                  <a:txBody>
                    <a:bodyPr/>
                    <a:lstStyle/>
                    <a:p>
                      <a:pPr algn="ctr"/>
                      <a:r>
                        <a:rPr lang="en-US" sz="1600" b="0" i="0" dirty="0">
                          <a:latin typeface="Segoe UI Semibold" panose="020B0702040204020203" pitchFamily="34" charset="0"/>
                          <a:cs typeface="Segoe UI Semibold" panose="020B0702040204020203" pitchFamily="34" charset="0"/>
                        </a:rPr>
                        <a:t>SQL Database</a:t>
                      </a:r>
                    </a:p>
                  </a:txBody>
                  <a:tcPr marL="79721" marR="79721" marT="39860" marB="39860"/>
                </a:tc>
                <a:tc>
                  <a:txBody>
                    <a:bodyPr/>
                    <a:lstStyle/>
                    <a:p>
                      <a:pPr algn="ctr"/>
                      <a:r>
                        <a:rPr lang="en-US" sz="1600" b="0" i="0" dirty="0">
                          <a:latin typeface="Segoe UI Semibold" panose="020B0702040204020203" pitchFamily="34" charset="0"/>
                          <a:cs typeface="Segoe UI Semibold" panose="020B0702040204020203" pitchFamily="34" charset="0"/>
                        </a:rPr>
                        <a:t>SQL Server on Azure VM</a:t>
                      </a:r>
                    </a:p>
                  </a:txBody>
                  <a:tcPr marL="79721" marR="79721" marT="39860" marB="39860"/>
                </a:tc>
                <a:extLst>
                  <a:ext uri="{0D108BD9-81ED-4DB2-BD59-A6C34878D82A}">
                    <a16:rowId xmlns:a16="http://schemas.microsoft.com/office/drawing/2014/main" val="2303429372"/>
                  </a:ext>
                </a:extLst>
              </a:tr>
              <a:tr h="4862967">
                <a:tc>
                  <a:txBody>
                    <a:bodyPr/>
                    <a:lstStyle/>
                    <a:p>
                      <a:pPr marL="285750" indent="-285750">
                        <a:buFont typeface="Arial" panose="020B0604020202020204" pitchFamily="34" charset="0"/>
                        <a:buChar char="•"/>
                      </a:pPr>
                      <a:r>
                        <a:rPr lang="en-US" sz="1600" b="0" dirty="0">
                          <a:solidFill>
                            <a:schemeClr val="tx1"/>
                          </a:solidFill>
                        </a:rPr>
                        <a:t>New cloud-designed applications that have time constraints in development and marketing</a:t>
                      </a:r>
                    </a:p>
                    <a:p>
                      <a:pPr marL="285750" indent="-285750">
                        <a:buFont typeface="Arial" panose="020B0604020202020204" pitchFamily="34" charset="0"/>
                        <a:buChar char="•"/>
                      </a:pPr>
                      <a:r>
                        <a:rPr lang="en-US" sz="1600" b="0" dirty="0">
                          <a:solidFill>
                            <a:schemeClr val="tx1"/>
                          </a:solidFill>
                        </a:rPr>
                        <a:t>Applications that need built-in high availability, disaster recovery, and upgrade mechanisms</a:t>
                      </a:r>
                    </a:p>
                    <a:p>
                      <a:pPr marL="285750" indent="-285750">
                        <a:buFont typeface="Arial" panose="020B0604020202020204" pitchFamily="34" charset="0"/>
                        <a:buChar char="•"/>
                      </a:pPr>
                      <a:r>
                        <a:rPr lang="en-US" sz="1600" b="0" dirty="0">
                          <a:solidFill>
                            <a:schemeClr val="tx1"/>
                          </a:solidFill>
                        </a:rPr>
                        <a:t>Teams that do not want to manage the underlying operating system and configuration settings</a:t>
                      </a:r>
                    </a:p>
                    <a:p>
                      <a:pPr marL="285750" indent="-285750">
                        <a:buFont typeface="Arial" panose="020B0604020202020204" pitchFamily="34" charset="0"/>
                        <a:buChar char="•"/>
                      </a:pPr>
                      <a:r>
                        <a:rPr lang="en-US" sz="1600" b="0" dirty="0">
                          <a:solidFill>
                            <a:schemeClr val="tx1"/>
                          </a:solidFill>
                        </a:rPr>
                        <a:t>Applications using scale-out patterns</a:t>
                      </a:r>
                    </a:p>
                    <a:p>
                      <a:pPr marL="285750" indent="-285750">
                        <a:buFont typeface="Arial" panose="020B0604020202020204" pitchFamily="34" charset="0"/>
                        <a:buChar char="•"/>
                      </a:pPr>
                      <a:r>
                        <a:rPr lang="en-US" sz="1600" b="0" dirty="0">
                          <a:solidFill>
                            <a:schemeClr val="tx1"/>
                          </a:solidFill>
                        </a:rPr>
                        <a:t>Databases of up to 4 TB in size</a:t>
                      </a:r>
                    </a:p>
                    <a:p>
                      <a:pPr marL="285750" indent="-285750">
                        <a:buFont typeface="Arial" panose="020B0604020202020204" pitchFamily="34" charset="0"/>
                        <a:buChar char="•"/>
                      </a:pPr>
                      <a:r>
                        <a:rPr lang="en-US" sz="1600" b="0" dirty="0">
                          <a:solidFill>
                            <a:schemeClr val="tx1"/>
                          </a:solidFill>
                        </a:rPr>
                        <a:t>Building Software-as-a-Service (SaaS) applications</a:t>
                      </a:r>
                    </a:p>
                    <a:p>
                      <a:endParaRPr lang="en-US" sz="1600" dirty="0">
                        <a:solidFill>
                          <a:schemeClr val="tx1"/>
                        </a:solidFill>
                      </a:endParaRPr>
                    </a:p>
                  </a:txBody>
                  <a:tcPr marL="79721" marR="79721" marT="39860" marB="39860"/>
                </a:tc>
                <a:tc>
                  <a:txBody>
                    <a:bodyPr/>
                    <a:lstStyle/>
                    <a:p>
                      <a:pPr marL="285750" indent="-285750">
                        <a:buFont typeface="Arial" panose="020B0604020202020204" pitchFamily="34" charset="0"/>
                        <a:buChar char="•"/>
                      </a:pPr>
                      <a:r>
                        <a:rPr lang="en-US" sz="1600" b="0" dirty="0">
                          <a:solidFill>
                            <a:schemeClr val="tx1"/>
                          </a:solidFill>
                        </a:rPr>
                        <a:t>Existing applications that require fast migration to the cloud with minimal changes</a:t>
                      </a:r>
                    </a:p>
                    <a:p>
                      <a:pPr marL="285750" indent="-285750">
                        <a:buFont typeface="Arial" panose="020B0604020202020204" pitchFamily="34" charset="0"/>
                        <a:buChar char="•"/>
                      </a:pPr>
                      <a:r>
                        <a:rPr lang="en-US" sz="1600" b="0" dirty="0">
                          <a:solidFill>
                            <a:schemeClr val="tx1"/>
                          </a:solidFill>
                        </a:rPr>
                        <a:t>SQL Server applications that require access to on-premises resources (such as Active Directory) from Azure via a secure tunnel</a:t>
                      </a:r>
                    </a:p>
                    <a:p>
                      <a:pPr marL="285750" indent="-285750">
                        <a:buFont typeface="Arial" panose="020B0604020202020204" pitchFamily="34" charset="0"/>
                        <a:buChar char="•"/>
                      </a:pPr>
                      <a:r>
                        <a:rPr lang="en-US" sz="1600" b="0" dirty="0">
                          <a:solidFill>
                            <a:schemeClr val="tx1"/>
                          </a:solidFill>
                        </a:rPr>
                        <a:t>If you need a customized IT environment with full administrative rights</a:t>
                      </a:r>
                    </a:p>
                    <a:p>
                      <a:pPr marL="285750" indent="-285750">
                        <a:buFont typeface="Arial" panose="020B0604020202020204" pitchFamily="34" charset="0"/>
                        <a:buChar char="•"/>
                      </a:pPr>
                      <a:r>
                        <a:rPr lang="en-US" sz="1600" b="0" dirty="0">
                          <a:solidFill>
                            <a:schemeClr val="tx1"/>
                          </a:solidFill>
                        </a:rPr>
                        <a:t>Rapid development and test scenarios when you do not want to buy on-premises non-production SQL Server hardware</a:t>
                      </a:r>
                    </a:p>
                    <a:p>
                      <a:pPr marL="285750" indent="-285750">
                        <a:buFont typeface="Arial" panose="020B0604020202020204" pitchFamily="34" charset="0"/>
                        <a:buChar char="•"/>
                      </a:pPr>
                      <a:r>
                        <a:rPr lang="en-US" sz="1600" b="0" dirty="0">
                          <a:solidFill>
                            <a:schemeClr val="tx1"/>
                          </a:solidFill>
                        </a:rPr>
                        <a:t>Disaster recovery for on-premises SQL Server applications or </a:t>
                      </a:r>
                      <a:r>
                        <a:rPr lang="en-US" sz="1600" b="0" dirty="0" err="1">
                          <a:solidFill>
                            <a:schemeClr val="tx1"/>
                          </a:solidFill>
                        </a:rPr>
                        <a:t>AlwaysOn</a:t>
                      </a:r>
                      <a:r>
                        <a:rPr lang="en-US" sz="1600" b="0" dirty="0">
                          <a:solidFill>
                            <a:schemeClr val="tx1"/>
                          </a:solidFill>
                        </a:rPr>
                        <a:t> replicas with Azure VMs </a:t>
                      </a:r>
                    </a:p>
                  </a:txBody>
                  <a:tcPr marL="79721" marR="79721" marT="39860" marB="39860"/>
                </a:tc>
                <a:extLst>
                  <a:ext uri="{0D108BD9-81ED-4DB2-BD59-A6C34878D82A}">
                    <a16:rowId xmlns:a16="http://schemas.microsoft.com/office/drawing/2014/main" val="4233643986"/>
                  </a:ext>
                </a:extLst>
              </a:tr>
            </a:tbl>
          </a:graphicData>
        </a:graphic>
      </p:graphicFrame>
    </p:spTree>
    <p:extLst>
      <p:ext uri="{BB962C8B-B14F-4D97-AF65-F5344CB8AC3E}">
        <p14:creationId xmlns:p14="http://schemas.microsoft.com/office/powerpoint/2010/main" val="2760001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Database service tiers</a:t>
            </a:r>
            <a:endParaRPr lang="en-US" dirty="0"/>
          </a:p>
        </p:txBody>
      </p:sp>
      <p:grpSp>
        <p:nvGrpSpPr>
          <p:cNvPr id="4" name="Group 3"/>
          <p:cNvGrpSpPr/>
          <p:nvPr/>
        </p:nvGrpSpPr>
        <p:grpSpPr>
          <a:xfrm>
            <a:off x="574675" y="1441369"/>
            <a:ext cx="7528700" cy="2971547"/>
            <a:chOff x="1189037" y="2201862"/>
            <a:chExt cx="10039121" cy="3581400"/>
          </a:xfrm>
        </p:grpSpPr>
        <p:grpSp>
          <p:nvGrpSpPr>
            <p:cNvPr id="5" name="Group 4"/>
            <p:cNvGrpSpPr/>
            <p:nvPr/>
          </p:nvGrpSpPr>
          <p:grpSpPr>
            <a:xfrm>
              <a:off x="3170237" y="2201862"/>
              <a:ext cx="8057921" cy="553836"/>
              <a:chOff x="3170237" y="2201862"/>
              <a:chExt cx="8057921" cy="553836"/>
            </a:xfrm>
          </p:grpSpPr>
          <p:sp>
            <p:nvSpPr>
              <p:cNvPr id="26" name="Rectangle 25"/>
              <p:cNvSpPr/>
              <p:nvPr/>
            </p:nvSpPr>
            <p:spPr bwMode="auto">
              <a:xfrm>
                <a:off x="3170237" y="2201862"/>
                <a:ext cx="2514600" cy="55383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44"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Basic</a:t>
                </a:r>
              </a:p>
            </p:txBody>
          </p:sp>
          <p:sp>
            <p:nvSpPr>
              <p:cNvPr id="27" name="Rectangle 26"/>
              <p:cNvSpPr/>
              <p:nvPr/>
            </p:nvSpPr>
            <p:spPr bwMode="auto">
              <a:xfrm>
                <a:off x="5722165" y="2201862"/>
                <a:ext cx="2514600" cy="55383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44"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Standard</a:t>
                </a:r>
              </a:p>
            </p:txBody>
          </p:sp>
          <p:sp>
            <p:nvSpPr>
              <p:cNvPr id="28" name="Rectangle 27"/>
              <p:cNvSpPr/>
              <p:nvPr/>
            </p:nvSpPr>
            <p:spPr bwMode="auto">
              <a:xfrm>
                <a:off x="8277676" y="2201862"/>
                <a:ext cx="2950482" cy="55383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44"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Premium</a:t>
                </a:r>
              </a:p>
            </p:txBody>
          </p:sp>
        </p:grpSp>
        <p:grpSp>
          <p:nvGrpSpPr>
            <p:cNvPr id="6" name="Group 5"/>
            <p:cNvGrpSpPr/>
            <p:nvPr/>
          </p:nvGrpSpPr>
          <p:grpSpPr>
            <a:xfrm>
              <a:off x="1189037" y="2807375"/>
              <a:ext cx="10039121" cy="553836"/>
              <a:chOff x="1189037" y="2650431"/>
              <a:chExt cx="10039121" cy="553836"/>
            </a:xfrm>
          </p:grpSpPr>
          <p:sp>
            <p:nvSpPr>
              <p:cNvPr id="22" name="Rectangle 21"/>
              <p:cNvSpPr/>
              <p:nvPr/>
            </p:nvSpPr>
            <p:spPr bwMode="auto">
              <a:xfrm>
                <a:off x="3170237" y="2650431"/>
                <a:ext cx="2514600"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Light transactional workloads</a:t>
                </a:r>
              </a:p>
            </p:txBody>
          </p:sp>
          <p:sp>
            <p:nvSpPr>
              <p:cNvPr id="23" name="Rectangle 22"/>
              <p:cNvSpPr/>
              <p:nvPr/>
            </p:nvSpPr>
            <p:spPr bwMode="auto">
              <a:xfrm>
                <a:off x="5722165" y="2650431"/>
                <a:ext cx="2514600"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4" tIns="109719" rIns="68574"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Go-to option for most business applications</a:t>
                </a:r>
              </a:p>
            </p:txBody>
          </p:sp>
          <p:sp>
            <p:nvSpPr>
              <p:cNvPr id="24" name="Rectangle 23"/>
              <p:cNvSpPr/>
              <p:nvPr/>
            </p:nvSpPr>
            <p:spPr bwMode="auto">
              <a:xfrm>
                <a:off x="8277676" y="2650431"/>
                <a:ext cx="2950482"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74" tIns="109719" rIns="68574"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350" dirty="0">
                    <a:gradFill>
                      <a:gsLst>
                        <a:gs pos="0">
                          <a:srgbClr val="FFFFFF"/>
                        </a:gs>
                        <a:gs pos="100000">
                          <a:srgbClr val="FFFFFF"/>
                        </a:gs>
                      </a:gsLst>
                      <a:lin ang="5400000" scaled="0"/>
                    </a:gradFill>
                    <a:ea typeface="Segoe UI" pitchFamily="34" charset="0"/>
                    <a:cs typeface="Segoe UI" pitchFamily="34" charset="0"/>
                  </a:rPr>
                  <a:t>High throughput and business-critical databases </a:t>
                </a:r>
              </a:p>
            </p:txBody>
          </p:sp>
          <p:sp>
            <p:nvSpPr>
              <p:cNvPr id="25" name="Rectangle 24"/>
              <p:cNvSpPr/>
              <p:nvPr/>
            </p:nvSpPr>
            <p:spPr bwMode="auto">
              <a:xfrm>
                <a:off x="1189037" y="2650431"/>
                <a:ext cx="1932669" cy="553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defTabSz="699244" fontAlgn="base">
                  <a:lnSpc>
                    <a:spcPct val="85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Intended Use</a:t>
                </a:r>
              </a:p>
            </p:txBody>
          </p:sp>
        </p:grpSp>
        <p:grpSp>
          <p:nvGrpSpPr>
            <p:cNvPr id="8" name="Group 7"/>
            <p:cNvGrpSpPr/>
            <p:nvPr/>
          </p:nvGrpSpPr>
          <p:grpSpPr>
            <a:xfrm>
              <a:off x="1189037" y="5229426"/>
              <a:ext cx="10039120" cy="553836"/>
              <a:chOff x="1189037" y="3251400"/>
              <a:chExt cx="10039120" cy="553836"/>
            </a:xfrm>
          </p:grpSpPr>
          <p:sp>
            <p:nvSpPr>
              <p:cNvPr id="20" name="Rectangle 19"/>
              <p:cNvSpPr/>
              <p:nvPr/>
            </p:nvSpPr>
            <p:spPr bwMode="auto">
              <a:xfrm>
                <a:off x="3170236" y="3251400"/>
                <a:ext cx="8057921"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500" dirty="0">
                    <a:gradFill>
                      <a:gsLst>
                        <a:gs pos="0">
                          <a:srgbClr val="FFFFFF"/>
                        </a:gs>
                        <a:gs pos="100000">
                          <a:srgbClr val="FFFFFF"/>
                        </a:gs>
                      </a:gsLst>
                      <a:lin ang="5400000" scaled="0"/>
                    </a:gradFill>
                    <a:latin typeface="Segoe WP Semibold" panose="020B0702040204020203" pitchFamily="34" charset="0"/>
                    <a:ea typeface="Segoe UI" pitchFamily="34" charset="0"/>
                    <a:cs typeface="Segoe WP Semibold" panose="020B0702040204020203" pitchFamily="34" charset="0"/>
                  </a:rPr>
                  <a:t>99.99%</a:t>
                </a:r>
                <a:r>
                  <a:rPr lang="en-US" sz="1500" baseline="30000" dirty="0">
                    <a:gradFill>
                      <a:gsLst>
                        <a:gs pos="0">
                          <a:srgbClr val="FFFFFF"/>
                        </a:gs>
                        <a:gs pos="100000">
                          <a:srgbClr val="FFFFFF"/>
                        </a:gs>
                      </a:gsLst>
                      <a:lin ang="5400000" scaled="0"/>
                    </a:gradFill>
                    <a:ea typeface="Segoe UI" pitchFamily="34" charset="0"/>
                    <a:cs typeface="Segoe UI" pitchFamily="34" charset="0"/>
                  </a:rPr>
                  <a:t>*</a:t>
                </a:r>
              </a:p>
            </p:txBody>
          </p:sp>
          <p:sp>
            <p:nvSpPr>
              <p:cNvPr id="21" name="Rectangle 20"/>
              <p:cNvSpPr/>
              <p:nvPr/>
            </p:nvSpPr>
            <p:spPr bwMode="auto">
              <a:xfrm>
                <a:off x="1189037" y="3251400"/>
                <a:ext cx="1932669" cy="553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defTabSz="699244" fontAlgn="base">
                  <a:lnSpc>
                    <a:spcPct val="85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Availability</a:t>
                </a:r>
              </a:p>
            </p:txBody>
          </p:sp>
        </p:grpSp>
        <p:grpSp>
          <p:nvGrpSpPr>
            <p:cNvPr id="9" name="Group 8"/>
            <p:cNvGrpSpPr/>
            <p:nvPr/>
          </p:nvGrpSpPr>
          <p:grpSpPr>
            <a:xfrm>
              <a:off x="1189037" y="3412888"/>
              <a:ext cx="10039121" cy="553836"/>
              <a:chOff x="1189037" y="5072957"/>
              <a:chExt cx="10039121" cy="553836"/>
            </a:xfrm>
          </p:grpSpPr>
          <p:sp>
            <p:nvSpPr>
              <p:cNvPr id="16" name="Rectangle 15"/>
              <p:cNvSpPr/>
              <p:nvPr/>
            </p:nvSpPr>
            <p:spPr bwMode="auto">
              <a:xfrm>
                <a:off x="3170237" y="5072957"/>
                <a:ext cx="2514600"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a:r>
                  <a:rPr lang="en-US" sz="2400" dirty="0">
                    <a:solidFill>
                      <a:srgbClr val="FFFFFF"/>
                    </a:solidFill>
                  </a:rPr>
                  <a:t>•</a:t>
                </a:r>
              </a:p>
            </p:txBody>
          </p:sp>
          <p:sp>
            <p:nvSpPr>
              <p:cNvPr id="17" name="Rectangle 16"/>
              <p:cNvSpPr/>
              <p:nvPr/>
            </p:nvSpPr>
            <p:spPr bwMode="auto">
              <a:xfrm>
                <a:off x="5722165" y="5072957"/>
                <a:ext cx="2514600"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a:r>
                  <a:rPr lang="en-US" sz="2400" dirty="0">
                    <a:solidFill>
                      <a:srgbClr val="FFFFFF"/>
                    </a:solidFill>
                  </a:rPr>
                  <a:t>••</a:t>
                </a:r>
              </a:p>
            </p:txBody>
          </p:sp>
          <p:sp>
            <p:nvSpPr>
              <p:cNvPr id="18" name="Rectangle 17"/>
              <p:cNvSpPr/>
              <p:nvPr/>
            </p:nvSpPr>
            <p:spPr bwMode="auto">
              <a:xfrm>
                <a:off x="8277676" y="5072957"/>
                <a:ext cx="2950482"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a:r>
                  <a:rPr lang="en-US" sz="2400">
                    <a:solidFill>
                      <a:srgbClr val="FFFFFF"/>
                    </a:solidFill>
                  </a:rPr>
                  <a:t>•••</a:t>
                </a:r>
                <a:endParaRPr lang="en-US" sz="2400" dirty="0">
                  <a:solidFill>
                    <a:srgbClr val="FFFFFF"/>
                  </a:solidFill>
                </a:endParaRPr>
              </a:p>
            </p:txBody>
          </p:sp>
          <p:sp>
            <p:nvSpPr>
              <p:cNvPr id="19" name="Rectangle 18"/>
              <p:cNvSpPr/>
              <p:nvPr/>
            </p:nvSpPr>
            <p:spPr bwMode="auto">
              <a:xfrm>
                <a:off x="1189037" y="5072957"/>
                <a:ext cx="1932669" cy="553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defTabSz="699244" fontAlgn="base">
                  <a:lnSpc>
                    <a:spcPct val="85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Performance</a:t>
                </a:r>
              </a:p>
            </p:txBody>
          </p:sp>
        </p:grpSp>
        <p:grpSp>
          <p:nvGrpSpPr>
            <p:cNvPr id="10" name="Group 9"/>
            <p:cNvGrpSpPr/>
            <p:nvPr/>
          </p:nvGrpSpPr>
          <p:grpSpPr>
            <a:xfrm>
              <a:off x="1189037" y="4623914"/>
              <a:ext cx="10039120" cy="553836"/>
              <a:chOff x="1189037" y="3861812"/>
              <a:chExt cx="10039120" cy="553836"/>
            </a:xfrm>
          </p:grpSpPr>
          <p:sp>
            <p:nvSpPr>
              <p:cNvPr id="14" name="Rectangle 13"/>
              <p:cNvSpPr/>
              <p:nvPr/>
            </p:nvSpPr>
            <p:spPr bwMode="auto">
              <a:xfrm>
                <a:off x="3170236" y="3861812"/>
                <a:ext cx="8057921"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Fully compatible with SQL Server 2014 databases</a:t>
                </a:r>
                <a:endParaRPr lang="en-US" sz="15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189037" y="3861812"/>
                <a:ext cx="1932669" cy="553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defTabSz="699244" fontAlgn="base">
                  <a:lnSpc>
                    <a:spcPct val="85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Programming</a:t>
                </a:r>
                <a:br>
                  <a:rPr lang="en-US" sz="1500" dirty="0">
                    <a:gradFill>
                      <a:gsLst>
                        <a:gs pos="0">
                          <a:srgbClr val="FFFFFF"/>
                        </a:gs>
                        <a:gs pos="100000">
                          <a:srgbClr val="FFFFFF"/>
                        </a:gs>
                      </a:gsLst>
                      <a:lin ang="5400000" scaled="0"/>
                    </a:gradFill>
                    <a:ea typeface="Segoe UI" pitchFamily="34" charset="0"/>
                    <a:cs typeface="Segoe UI" pitchFamily="34" charset="0"/>
                  </a:rPr>
                </a:br>
                <a:r>
                  <a:rPr lang="en-US" sz="1500" dirty="0">
                    <a:gradFill>
                      <a:gsLst>
                        <a:gs pos="0">
                          <a:srgbClr val="FFFFFF"/>
                        </a:gs>
                        <a:gs pos="100000">
                          <a:srgbClr val="FFFFFF"/>
                        </a:gs>
                      </a:gsLst>
                      <a:lin ang="5400000" scaled="0"/>
                    </a:gradFill>
                    <a:ea typeface="Segoe UI" pitchFamily="34" charset="0"/>
                    <a:cs typeface="Segoe UI" pitchFamily="34" charset="0"/>
                  </a:rPr>
                  <a:t>Surface</a:t>
                </a:r>
              </a:p>
            </p:txBody>
          </p:sp>
        </p:grpSp>
        <p:grpSp>
          <p:nvGrpSpPr>
            <p:cNvPr id="11" name="Group 10"/>
            <p:cNvGrpSpPr/>
            <p:nvPr/>
          </p:nvGrpSpPr>
          <p:grpSpPr>
            <a:xfrm>
              <a:off x="1189037" y="4018401"/>
              <a:ext cx="10039120" cy="553836"/>
              <a:chOff x="1189037" y="3861812"/>
              <a:chExt cx="10039120" cy="553836"/>
            </a:xfrm>
          </p:grpSpPr>
          <p:sp>
            <p:nvSpPr>
              <p:cNvPr id="12" name="Rectangle 11"/>
              <p:cNvSpPr/>
              <p:nvPr/>
            </p:nvSpPr>
            <p:spPr bwMode="auto">
              <a:xfrm>
                <a:off x="3170236" y="3861812"/>
                <a:ext cx="8057921" cy="5538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algn="ctr" defTabSz="699244" fontAlgn="base">
                  <a:lnSpc>
                    <a:spcPct val="90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Isolated databases and elastic database pools</a:t>
                </a:r>
                <a:endParaRPr lang="en-US" sz="1500" baseline="30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1189037" y="3861812"/>
                <a:ext cx="1932669" cy="55383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ctr" anchorCtr="0" forceAA="0" compatLnSpc="1">
                <a:prstTxWarp prst="textNoShape">
                  <a:avLst/>
                </a:prstTxWarp>
                <a:noAutofit/>
              </a:bodyPr>
              <a:lstStyle/>
              <a:p>
                <a:pPr defTabSz="699244" fontAlgn="base">
                  <a:lnSpc>
                    <a:spcPct val="85000"/>
                  </a:lnSpc>
                  <a:spcBef>
                    <a:spcPct val="0"/>
                  </a:spcBef>
                  <a:spcAft>
                    <a:spcPct val="0"/>
                  </a:spcAft>
                </a:pPr>
                <a:r>
                  <a:rPr lang="en-US" sz="1500" dirty="0">
                    <a:gradFill>
                      <a:gsLst>
                        <a:gs pos="0">
                          <a:srgbClr val="FFFFFF"/>
                        </a:gs>
                        <a:gs pos="100000">
                          <a:srgbClr val="FFFFFF"/>
                        </a:gs>
                      </a:gsLst>
                      <a:lin ang="5400000" scaled="0"/>
                    </a:gradFill>
                    <a:ea typeface="Segoe UI" pitchFamily="34" charset="0"/>
                    <a:cs typeface="Segoe UI" pitchFamily="34" charset="0"/>
                  </a:rPr>
                  <a:t>Workload Elasticity</a:t>
                </a:r>
              </a:p>
            </p:txBody>
          </p:sp>
        </p:grpSp>
      </p:grpSp>
    </p:spTree>
    <p:extLst>
      <p:ext uri="{BB962C8B-B14F-4D97-AF65-F5344CB8AC3E}">
        <p14:creationId xmlns:p14="http://schemas.microsoft.com/office/powerpoint/2010/main" val="258617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11702553" cy="1292662"/>
          </a:xfrm>
        </p:spPr>
        <p:txBody>
          <a:bodyPr/>
          <a:lstStyle/>
          <a:p>
            <a:r>
              <a:rPr lang="en-US" dirty="0"/>
              <a:t>Azure PaaS Overview</a:t>
            </a:r>
          </a:p>
        </p:txBody>
      </p:sp>
    </p:spTree>
    <p:extLst>
      <p:ext uri="{BB962C8B-B14F-4D97-AF65-F5344CB8AC3E}">
        <p14:creationId xmlns:p14="http://schemas.microsoft.com/office/powerpoint/2010/main" val="32414436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9" y="1212851"/>
            <a:ext cx="4984206" cy="4949047"/>
          </a:xfrm>
        </p:spPr>
        <p:txBody>
          <a:bodyPr/>
          <a:lstStyle/>
          <a:p>
            <a:r>
              <a:rPr lang="en-US" dirty="0"/>
              <a:t>Connection security</a:t>
            </a:r>
          </a:p>
          <a:p>
            <a:r>
              <a:rPr lang="en-US" dirty="0"/>
              <a:t>Authentication</a:t>
            </a:r>
          </a:p>
          <a:p>
            <a:r>
              <a:rPr lang="en-US" dirty="0"/>
              <a:t>SQL and AAD</a:t>
            </a:r>
          </a:p>
          <a:p>
            <a:r>
              <a:rPr lang="en-US" dirty="0"/>
              <a:t>Authorization</a:t>
            </a:r>
          </a:p>
          <a:p>
            <a:r>
              <a:rPr lang="en-US" dirty="0"/>
              <a:t>Database roles</a:t>
            </a:r>
          </a:p>
          <a:p>
            <a:r>
              <a:rPr lang="en-US" dirty="0"/>
              <a:t>Permissions</a:t>
            </a:r>
          </a:p>
          <a:p>
            <a:r>
              <a:rPr lang="en-US" dirty="0"/>
              <a:t>Row-level security</a:t>
            </a:r>
          </a:p>
          <a:p>
            <a:r>
              <a:rPr lang="en-US" dirty="0"/>
              <a:t>Data masking</a:t>
            </a:r>
          </a:p>
        </p:txBody>
      </p:sp>
      <p:sp>
        <p:nvSpPr>
          <p:cNvPr id="2" name="Title 1"/>
          <p:cNvSpPr>
            <a:spLocks noGrp="1"/>
          </p:cNvSpPr>
          <p:nvPr>
            <p:ph type="title"/>
          </p:nvPr>
        </p:nvSpPr>
        <p:spPr/>
        <p:txBody>
          <a:bodyPr/>
          <a:lstStyle/>
          <a:p>
            <a:r>
              <a:rPr lang="en-US" dirty="0"/>
              <a:t>Securing Azure SQL Database</a:t>
            </a:r>
          </a:p>
        </p:txBody>
      </p:sp>
      <p:sp>
        <p:nvSpPr>
          <p:cNvPr id="6" name="Text Placeholder 4"/>
          <p:cNvSpPr txBox="1">
            <a:spLocks/>
          </p:cNvSpPr>
          <p:nvPr/>
        </p:nvSpPr>
        <p:spPr>
          <a:xfrm>
            <a:off x="6562930" y="1212851"/>
            <a:ext cx="4984206" cy="2917722"/>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Encryption</a:t>
            </a:r>
          </a:p>
          <a:p>
            <a:pPr marL="567261" lvl="2" indent="-342900"/>
            <a:r>
              <a:rPr lang="en-US" sz="2000" dirty="0"/>
              <a:t>TDE</a:t>
            </a:r>
          </a:p>
          <a:p>
            <a:pPr marL="567261" lvl="2" indent="-342900"/>
            <a:r>
              <a:rPr lang="en-US" sz="2000" dirty="0"/>
              <a:t>Cell-level encryption</a:t>
            </a:r>
          </a:p>
          <a:p>
            <a:pPr marL="567261" lvl="2" indent="-342900"/>
            <a:r>
              <a:rPr lang="en-US" sz="2000" dirty="0"/>
              <a:t>Always encrypted</a:t>
            </a:r>
          </a:p>
          <a:p>
            <a:r>
              <a:rPr lang="en-US" dirty="0"/>
              <a:t>Auditing</a:t>
            </a:r>
          </a:p>
          <a:p>
            <a:r>
              <a:rPr lang="en-US" dirty="0"/>
              <a:t>Firewall</a:t>
            </a:r>
          </a:p>
        </p:txBody>
      </p:sp>
    </p:spTree>
    <p:extLst>
      <p:ext uri="{BB962C8B-B14F-4D97-AF65-F5344CB8AC3E}">
        <p14:creationId xmlns:p14="http://schemas.microsoft.com/office/powerpoint/2010/main" val="3208686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Services</a:t>
            </a:r>
          </a:p>
        </p:txBody>
      </p:sp>
    </p:spTree>
    <p:extLst>
      <p:ext uri="{BB962C8B-B14F-4D97-AF65-F5344CB8AC3E}">
        <p14:creationId xmlns:p14="http://schemas.microsoft.com/office/powerpoint/2010/main" val="3910846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r>
              <a:rPr lang="en-US" dirty="0"/>
              <a:t>Azure Container Service</a:t>
            </a:r>
          </a:p>
        </p:txBody>
      </p:sp>
      <p:sp>
        <p:nvSpPr>
          <p:cNvPr id="8" name="Text Placeholder 1"/>
          <p:cNvSpPr txBox="1">
            <a:spLocks/>
          </p:cNvSpPr>
          <p:nvPr/>
        </p:nvSpPr>
        <p:spPr>
          <a:xfrm>
            <a:off x="366167" y="1212852"/>
            <a:ext cx="11702552" cy="1487318"/>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rPr>
              <a:t>A platform for reliable, </a:t>
            </a:r>
            <a:r>
              <a:rPr lang="en-US" sz="3200" dirty="0" err="1">
                <a:solidFill>
                  <a:schemeClr val="tx2"/>
                </a:solidFill>
              </a:rPr>
              <a:t>hyperscale</a:t>
            </a:r>
            <a:r>
              <a:rPr lang="en-US" sz="3200" dirty="0">
                <a:solidFill>
                  <a:schemeClr val="tx2"/>
                </a:solidFill>
              </a:rPr>
              <a:t>, container-based applications</a:t>
            </a:r>
          </a:p>
        </p:txBody>
      </p:sp>
      <p:sp>
        <p:nvSpPr>
          <p:cNvPr id="357" name="Right Arrow 355"/>
          <p:cNvSpPr/>
          <p:nvPr/>
        </p:nvSpPr>
        <p:spPr>
          <a:xfrm rot="5400000">
            <a:off x="1610309" y="3900887"/>
            <a:ext cx="668350" cy="761847"/>
          </a:xfrm>
          <a:prstGeom prst="rightArrow">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58" name="Right Arrow 356"/>
          <p:cNvSpPr/>
          <p:nvPr/>
        </p:nvSpPr>
        <p:spPr>
          <a:xfrm rot="5400000">
            <a:off x="5682741" y="3871684"/>
            <a:ext cx="706284" cy="806214"/>
          </a:xfrm>
          <a:prstGeom prst="rightArrow">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59" name="Right Arrow 357"/>
          <p:cNvSpPr/>
          <p:nvPr/>
        </p:nvSpPr>
        <p:spPr>
          <a:xfrm rot="5400000">
            <a:off x="10146698" y="3897864"/>
            <a:ext cx="667618" cy="742659"/>
          </a:xfrm>
          <a:prstGeom prst="rightArrow">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0" name="Hexagon 359"/>
          <p:cNvSpPr/>
          <p:nvPr/>
        </p:nvSpPr>
        <p:spPr>
          <a:xfrm>
            <a:off x="534619"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1" name="Hexagon 360"/>
          <p:cNvSpPr/>
          <p:nvPr/>
        </p:nvSpPr>
        <p:spPr>
          <a:xfrm>
            <a:off x="993515"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2" name="Hexagon 361"/>
          <p:cNvSpPr/>
          <p:nvPr/>
        </p:nvSpPr>
        <p:spPr>
          <a:xfrm>
            <a:off x="1454897"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3" name="Hexagon 362"/>
          <p:cNvSpPr/>
          <p:nvPr/>
        </p:nvSpPr>
        <p:spPr>
          <a:xfrm>
            <a:off x="1913793"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4" name="Hexagon 363"/>
          <p:cNvSpPr/>
          <p:nvPr/>
        </p:nvSpPr>
        <p:spPr>
          <a:xfrm>
            <a:off x="2376361"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5" name="Hexagon 364"/>
          <p:cNvSpPr/>
          <p:nvPr/>
        </p:nvSpPr>
        <p:spPr>
          <a:xfrm>
            <a:off x="2831587"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6" name="Hexagon 365"/>
          <p:cNvSpPr/>
          <p:nvPr/>
        </p:nvSpPr>
        <p:spPr>
          <a:xfrm>
            <a:off x="3289297"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7" name="Hexagon 366"/>
          <p:cNvSpPr/>
          <p:nvPr/>
        </p:nvSpPr>
        <p:spPr>
          <a:xfrm>
            <a:off x="3757179" y="272804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8" name="Hexagon 367"/>
          <p:cNvSpPr/>
          <p:nvPr/>
        </p:nvSpPr>
        <p:spPr>
          <a:xfrm>
            <a:off x="4218912"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69" name="Hexagon 368"/>
          <p:cNvSpPr/>
          <p:nvPr/>
        </p:nvSpPr>
        <p:spPr>
          <a:xfrm>
            <a:off x="4677808"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0" name="Hexagon 369"/>
          <p:cNvSpPr/>
          <p:nvPr/>
        </p:nvSpPr>
        <p:spPr>
          <a:xfrm>
            <a:off x="5139190"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1" name="Hexagon 370"/>
          <p:cNvSpPr/>
          <p:nvPr/>
        </p:nvSpPr>
        <p:spPr>
          <a:xfrm>
            <a:off x="5598086"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2" name="Hexagon 371"/>
          <p:cNvSpPr/>
          <p:nvPr/>
        </p:nvSpPr>
        <p:spPr>
          <a:xfrm>
            <a:off x="6056983"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3" name="Hexagon 372"/>
          <p:cNvSpPr/>
          <p:nvPr/>
        </p:nvSpPr>
        <p:spPr>
          <a:xfrm>
            <a:off x="6518772"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4" name="Hexagon 373"/>
          <p:cNvSpPr/>
          <p:nvPr/>
        </p:nvSpPr>
        <p:spPr>
          <a:xfrm>
            <a:off x="6980154"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5" name="Hexagon 374"/>
          <p:cNvSpPr/>
          <p:nvPr/>
        </p:nvSpPr>
        <p:spPr>
          <a:xfrm>
            <a:off x="7439050" y="2729367"/>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6" name="Hexagon 375"/>
          <p:cNvSpPr/>
          <p:nvPr/>
        </p:nvSpPr>
        <p:spPr>
          <a:xfrm>
            <a:off x="7903223"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7" name="Hexagon 376"/>
          <p:cNvSpPr/>
          <p:nvPr/>
        </p:nvSpPr>
        <p:spPr>
          <a:xfrm>
            <a:off x="8362591"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8" name="Hexagon 377"/>
          <p:cNvSpPr/>
          <p:nvPr/>
        </p:nvSpPr>
        <p:spPr>
          <a:xfrm>
            <a:off x="8815854"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79" name="Hexagon 378"/>
          <p:cNvSpPr/>
          <p:nvPr/>
        </p:nvSpPr>
        <p:spPr>
          <a:xfrm>
            <a:off x="9274749"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80" name="Hexagon 379"/>
          <p:cNvSpPr/>
          <p:nvPr/>
        </p:nvSpPr>
        <p:spPr>
          <a:xfrm>
            <a:off x="9734983"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81" name="Hexagon 380"/>
          <p:cNvSpPr/>
          <p:nvPr/>
        </p:nvSpPr>
        <p:spPr>
          <a:xfrm>
            <a:off x="10196773"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82" name="Hexagon 381"/>
          <p:cNvSpPr/>
          <p:nvPr/>
        </p:nvSpPr>
        <p:spPr>
          <a:xfrm>
            <a:off x="10654483"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83" name="Hexagon 382"/>
          <p:cNvSpPr/>
          <p:nvPr/>
        </p:nvSpPr>
        <p:spPr>
          <a:xfrm>
            <a:off x="11116273" y="2732909"/>
            <a:ext cx="274840" cy="247924"/>
          </a:xfrm>
          <a:prstGeom prst="hexagon">
            <a:avLst/>
          </a:prstGeom>
          <a:solidFill>
            <a:schemeClr val="tx2"/>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84" name="Rectangle 383"/>
          <p:cNvSpPr/>
          <p:nvPr/>
        </p:nvSpPr>
        <p:spPr>
          <a:xfrm>
            <a:off x="534619" y="2158612"/>
            <a:ext cx="11083245" cy="1832315"/>
          </a:xfrm>
          <a:prstGeom prst="rect">
            <a:avLst/>
          </a:prstGeom>
          <a:solidFill>
            <a:schemeClr val="tx2"/>
          </a:solidFill>
          <a:ln w="12700" cap="flat" cmpd="sng" algn="ctr">
            <a:noFill/>
            <a:prstDash val="solid"/>
            <a:miter lim="800000"/>
          </a:ln>
          <a:effectLst/>
        </p:spPr>
        <p:txBody>
          <a:bodyPr rtlCol="0" anchor="ctr"/>
          <a:lstStyle/>
          <a:p>
            <a:pPr algn="ctr" defTabSz="914133">
              <a:defRPr/>
            </a:pPr>
            <a:endParaRPr lang="en-US" b="1" kern="0">
              <a:solidFill>
                <a:srgbClr val="FFFFFF"/>
              </a:solidFill>
              <a:latin typeface="Calibri" panose="020F0502020204030204"/>
            </a:endParaRPr>
          </a:p>
        </p:txBody>
      </p:sp>
      <p:sp>
        <p:nvSpPr>
          <p:cNvPr id="385" name="TextBox 384"/>
          <p:cNvSpPr txBox="1"/>
          <p:nvPr/>
        </p:nvSpPr>
        <p:spPr>
          <a:xfrm>
            <a:off x="4168776" y="2815515"/>
            <a:ext cx="3890600" cy="533568"/>
          </a:xfrm>
          <a:prstGeom prst="rect">
            <a:avLst/>
          </a:prstGeom>
          <a:noFill/>
        </p:spPr>
        <p:txBody>
          <a:bodyPr wrap="square" rtlCol="0">
            <a:spAutoFit/>
          </a:bodyPr>
          <a:lstStyle/>
          <a:p>
            <a:pPr defTabSz="914133"/>
            <a:r>
              <a:rPr lang="en-US" sz="2800" b="1" dirty="0">
                <a:solidFill>
                  <a:srgbClr val="FFFFFF"/>
                </a:solidFill>
                <a:latin typeface="Segoe UI Light"/>
              </a:rPr>
              <a:t>Azure Container Service</a:t>
            </a:r>
          </a:p>
        </p:txBody>
      </p:sp>
      <p:sp>
        <p:nvSpPr>
          <p:cNvPr id="386" name="TextBox 385"/>
          <p:cNvSpPr txBox="1"/>
          <p:nvPr/>
        </p:nvSpPr>
        <p:spPr>
          <a:xfrm>
            <a:off x="10172990" y="3181411"/>
            <a:ext cx="1227919" cy="282347"/>
          </a:xfrm>
          <a:prstGeom prst="rect">
            <a:avLst/>
          </a:prstGeom>
          <a:noFill/>
        </p:spPr>
        <p:txBody>
          <a:bodyPr wrap="square" rtlCol="0">
            <a:spAutoFit/>
          </a:bodyPr>
          <a:lstStyle/>
          <a:p>
            <a:pPr defTabSz="914133"/>
            <a:r>
              <a:rPr lang="en-US" sz="1199" b="1" dirty="0">
                <a:solidFill>
                  <a:srgbClr val="FFFFFF"/>
                </a:solidFill>
                <a:latin typeface="Segoe UI Light"/>
              </a:rPr>
              <a:t>High Availability</a:t>
            </a:r>
          </a:p>
        </p:txBody>
      </p:sp>
      <p:sp>
        <p:nvSpPr>
          <p:cNvPr id="387" name="TextBox 386"/>
          <p:cNvSpPr txBox="1"/>
          <p:nvPr/>
        </p:nvSpPr>
        <p:spPr>
          <a:xfrm>
            <a:off x="3361712" y="3257261"/>
            <a:ext cx="1183042" cy="282347"/>
          </a:xfrm>
          <a:prstGeom prst="rect">
            <a:avLst/>
          </a:prstGeom>
          <a:noFill/>
        </p:spPr>
        <p:txBody>
          <a:bodyPr wrap="square" rtlCol="0">
            <a:spAutoFit/>
          </a:bodyPr>
          <a:lstStyle/>
          <a:p>
            <a:pPr defTabSz="914133"/>
            <a:r>
              <a:rPr lang="en-US" sz="1199" b="1" dirty="0">
                <a:solidFill>
                  <a:srgbClr val="FFFFFF"/>
                </a:solidFill>
                <a:latin typeface="Segoe UI Light"/>
              </a:rPr>
              <a:t>Hyper-Scale</a:t>
            </a:r>
          </a:p>
        </p:txBody>
      </p:sp>
      <p:grpSp>
        <p:nvGrpSpPr>
          <p:cNvPr id="388" name="Group 387"/>
          <p:cNvGrpSpPr/>
          <p:nvPr/>
        </p:nvGrpSpPr>
        <p:grpSpPr>
          <a:xfrm>
            <a:off x="535275" y="2158612"/>
            <a:ext cx="11082588" cy="654725"/>
            <a:chOff x="534536" y="1849823"/>
            <a:chExt cx="11085575" cy="654902"/>
          </a:xfrm>
        </p:grpSpPr>
        <p:sp>
          <p:nvSpPr>
            <p:cNvPr id="389" name="Hexagon 388"/>
            <p:cNvSpPr/>
            <p:nvPr/>
          </p:nvSpPr>
          <p:spPr>
            <a:xfrm>
              <a:off x="53453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90" name="Hexagon 389"/>
            <p:cNvSpPr/>
            <p:nvPr/>
          </p:nvSpPr>
          <p:spPr>
            <a:xfrm>
              <a:off x="76547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91" name="Hexagon 390"/>
            <p:cNvSpPr/>
            <p:nvPr/>
          </p:nvSpPr>
          <p:spPr>
            <a:xfrm>
              <a:off x="53453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392" name="Hexagon 391"/>
            <p:cNvSpPr/>
            <p:nvPr/>
          </p:nvSpPr>
          <p:spPr>
            <a:xfrm>
              <a:off x="76547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393" name="Straight Connector 392"/>
            <p:cNvCxnSpPr/>
            <p:nvPr/>
          </p:nvCxnSpPr>
          <p:spPr>
            <a:xfrm>
              <a:off x="671993" y="2243771"/>
              <a:ext cx="230937" cy="135637"/>
            </a:xfrm>
            <a:prstGeom prst="line">
              <a:avLst/>
            </a:prstGeom>
            <a:noFill/>
            <a:ln w="6350" cap="flat" cmpd="sng" algn="ctr">
              <a:solidFill>
                <a:srgbClr val="5B9BD5"/>
              </a:solidFill>
              <a:prstDash val="solid"/>
              <a:miter lim="800000"/>
            </a:ln>
            <a:effectLst/>
          </p:spPr>
        </p:cxnSp>
        <p:cxnSp>
          <p:nvCxnSpPr>
            <p:cNvPr id="394" name="Straight Connector 393"/>
            <p:cNvCxnSpPr/>
            <p:nvPr/>
          </p:nvCxnSpPr>
          <p:spPr>
            <a:xfrm>
              <a:off x="671993" y="1972496"/>
              <a:ext cx="230937" cy="135637"/>
            </a:xfrm>
            <a:prstGeom prst="line">
              <a:avLst/>
            </a:prstGeom>
            <a:noFill/>
            <a:ln w="6350" cap="flat" cmpd="sng" algn="ctr">
              <a:solidFill>
                <a:srgbClr val="5B9BD5"/>
              </a:solidFill>
              <a:prstDash val="solid"/>
              <a:miter lim="800000"/>
            </a:ln>
            <a:effectLst/>
          </p:spPr>
        </p:cxnSp>
        <p:cxnSp>
          <p:nvCxnSpPr>
            <p:cNvPr id="395" name="Straight Connector 394"/>
            <p:cNvCxnSpPr/>
            <p:nvPr/>
          </p:nvCxnSpPr>
          <p:spPr>
            <a:xfrm>
              <a:off x="899173" y="2102313"/>
              <a:ext cx="230937" cy="135637"/>
            </a:xfrm>
            <a:prstGeom prst="line">
              <a:avLst/>
            </a:prstGeom>
            <a:noFill/>
            <a:ln w="6350" cap="flat" cmpd="sng" algn="ctr">
              <a:solidFill>
                <a:srgbClr val="5B9BD5"/>
              </a:solidFill>
              <a:prstDash val="solid"/>
              <a:miter lim="800000"/>
            </a:ln>
            <a:effectLst/>
          </p:spPr>
        </p:cxnSp>
        <p:cxnSp>
          <p:nvCxnSpPr>
            <p:cNvPr id="396" name="Straight Connector 395"/>
            <p:cNvCxnSpPr/>
            <p:nvPr/>
          </p:nvCxnSpPr>
          <p:spPr>
            <a:xfrm flipH="1">
              <a:off x="899173" y="2243771"/>
              <a:ext cx="230937" cy="135637"/>
            </a:xfrm>
            <a:prstGeom prst="line">
              <a:avLst/>
            </a:prstGeom>
            <a:noFill/>
            <a:ln w="6350" cap="flat" cmpd="sng" algn="ctr">
              <a:solidFill>
                <a:srgbClr val="5B9BD5"/>
              </a:solidFill>
              <a:prstDash val="solid"/>
              <a:miter lim="800000"/>
            </a:ln>
            <a:effectLst/>
          </p:spPr>
        </p:cxnSp>
        <p:cxnSp>
          <p:nvCxnSpPr>
            <p:cNvPr id="397" name="Straight Connector 396"/>
            <p:cNvCxnSpPr/>
            <p:nvPr/>
          </p:nvCxnSpPr>
          <p:spPr>
            <a:xfrm>
              <a:off x="899174" y="2113954"/>
              <a:ext cx="33" cy="268599"/>
            </a:xfrm>
            <a:prstGeom prst="line">
              <a:avLst/>
            </a:prstGeom>
            <a:noFill/>
            <a:ln w="6350" cap="flat" cmpd="sng" algn="ctr">
              <a:solidFill>
                <a:srgbClr val="5B9BD5"/>
              </a:solidFill>
              <a:prstDash val="solid"/>
              <a:miter lim="800000"/>
            </a:ln>
            <a:effectLst/>
          </p:spPr>
        </p:cxnSp>
        <p:cxnSp>
          <p:nvCxnSpPr>
            <p:cNvPr id="398" name="Straight Connector 397"/>
            <p:cNvCxnSpPr/>
            <p:nvPr/>
          </p:nvCxnSpPr>
          <p:spPr>
            <a:xfrm flipV="1">
              <a:off x="668270" y="2108133"/>
              <a:ext cx="230903" cy="129817"/>
            </a:xfrm>
            <a:prstGeom prst="line">
              <a:avLst/>
            </a:prstGeom>
            <a:noFill/>
            <a:ln w="6350" cap="flat" cmpd="sng" algn="ctr">
              <a:solidFill>
                <a:srgbClr val="5B9BD5"/>
              </a:solidFill>
              <a:prstDash val="solid"/>
              <a:miter lim="800000"/>
            </a:ln>
            <a:effectLst/>
          </p:spPr>
        </p:cxnSp>
        <p:cxnSp>
          <p:nvCxnSpPr>
            <p:cNvPr id="399" name="Straight Connector 398"/>
            <p:cNvCxnSpPr/>
            <p:nvPr/>
          </p:nvCxnSpPr>
          <p:spPr>
            <a:xfrm flipV="1">
              <a:off x="899173" y="1966675"/>
              <a:ext cx="230937" cy="147278"/>
            </a:xfrm>
            <a:prstGeom prst="line">
              <a:avLst/>
            </a:prstGeom>
            <a:noFill/>
            <a:ln w="6350" cap="flat" cmpd="sng" algn="ctr">
              <a:solidFill>
                <a:srgbClr val="5B9BD5"/>
              </a:solidFill>
              <a:prstDash val="solid"/>
              <a:miter lim="800000"/>
            </a:ln>
            <a:effectLst/>
          </p:spPr>
        </p:cxnSp>
        <p:cxnSp>
          <p:nvCxnSpPr>
            <p:cNvPr id="400" name="Straight Connector 399"/>
            <p:cNvCxnSpPr/>
            <p:nvPr/>
          </p:nvCxnSpPr>
          <p:spPr>
            <a:xfrm>
              <a:off x="671976" y="1997116"/>
              <a:ext cx="33" cy="268599"/>
            </a:xfrm>
            <a:prstGeom prst="line">
              <a:avLst/>
            </a:prstGeom>
            <a:noFill/>
            <a:ln w="6350" cap="flat" cmpd="sng" algn="ctr">
              <a:solidFill>
                <a:srgbClr val="5B9BD5"/>
              </a:solidFill>
              <a:prstDash val="solid"/>
              <a:miter lim="800000"/>
            </a:ln>
            <a:effectLst/>
          </p:spPr>
        </p:cxnSp>
        <p:sp>
          <p:nvSpPr>
            <p:cNvPr id="401" name="Hexagon 400"/>
            <p:cNvSpPr/>
            <p:nvPr/>
          </p:nvSpPr>
          <p:spPr>
            <a:xfrm>
              <a:off x="9935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02" name="Hexagon 401"/>
            <p:cNvSpPr/>
            <p:nvPr/>
          </p:nvSpPr>
          <p:spPr>
            <a:xfrm>
              <a:off x="12244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03" name="Hexagon 402"/>
            <p:cNvSpPr/>
            <p:nvPr/>
          </p:nvSpPr>
          <p:spPr>
            <a:xfrm>
              <a:off x="9935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04" name="Hexagon 403"/>
            <p:cNvSpPr/>
            <p:nvPr/>
          </p:nvSpPr>
          <p:spPr>
            <a:xfrm>
              <a:off x="12244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05" name="Straight Connector 404"/>
            <p:cNvCxnSpPr/>
            <p:nvPr/>
          </p:nvCxnSpPr>
          <p:spPr>
            <a:xfrm>
              <a:off x="1131013" y="2243771"/>
              <a:ext cx="230937" cy="135637"/>
            </a:xfrm>
            <a:prstGeom prst="line">
              <a:avLst/>
            </a:prstGeom>
            <a:noFill/>
            <a:ln w="6350" cap="flat" cmpd="sng" algn="ctr">
              <a:solidFill>
                <a:srgbClr val="5B9BD5"/>
              </a:solidFill>
              <a:prstDash val="solid"/>
              <a:miter lim="800000"/>
            </a:ln>
            <a:effectLst/>
          </p:spPr>
        </p:cxnSp>
        <p:cxnSp>
          <p:nvCxnSpPr>
            <p:cNvPr id="406" name="Straight Connector 405"/>
            <p:cNvCxnSpPr/>
            <p:nvPr/>
          </p:nvCxnSpPr>
          <p:spPr>
            <a:xfrm>
              <a:off x="1131013" y="1977045"/>
              <a:ext cx="230937" cy="135637"/>
            </a:xfrm>
            <a:prstGeom prst="line">
              <a:avLst/>
            </a:prstGeom>
            <a:noFill/>
            <a:ln w="6350" cap="flat" cmpd="sng" algn="ctr">
              <a:solidFill>
                <a:srgbClr val="5B9BD5"/>
              </a:solidFill>
              <a:prstDash val="solid"/>
              <a:miter lim="800000"/>
            </a:ln>
            <a:effectLst/>
          </p:spPr>
        </p:cxnSp>
        <p:cxnSp>
          <p:nvCxnSpPr>
            <p:cNvPr id="407" name="Straight Connector 406"/>
            <p:cNvCxnSpPr/>
            <p:nvPr/>
          </p:nvCxnSpPr>
          <p:spPr>
            <a:xfrm>
              <a:off x="1358193" y="2102313"/>
              <a:ext cx="230937" cy="135637"/>
            </a:xfrm>
            <a:prstGeom prst="line">
              <a:avLst/>
            </a:prstGeom>
            <a:noFill/>
            <a:ln w="6350" cap="flat" cmpd="sng" algn="ctr">
              <a:solidFill>
                <a:srgbClr val="5B9BD5"/>
              </a:solidFill>
              <a:prstDash val="solid"/>
              <a:miter lim="800000"/>
            </a:ln>
            <a:effectLst/>
          </p:spPr>
        </p:cxnSp>
        <p:cxnSp>
          <p:nvCxnSpPr>
            <p:cNvPr id="408" name="Straight Connector 407"/>
            <p:cNvCxnSpPr/>
            <p:nvPr/>
          </p:nvCxnSpPr>
          <p:spPr>
            <a:xfrm flipH="1">
              <a:off x="1358193" y="2243771"/>
              <a:ext cx="230937" cy="135637"/>
            </a:xfrm>
            <a:prstGeom prst="line">
              <a:avLst/>
            </a:prstGeom>
            <a:noFill/>
            <a:ln w="6350" cap="flat" cmpd="sng" algn="ctr">
              <a:solidFill>
                <a:srgbClr val="5B9BD5"/>
              </a:solidFill>
              <a:prstDash val="solid"/>
              <a:miter lim="800000"/>
            </a:ln>
            <a:effectLst/>
          </p:spPr>
        </p:cxnSp>
        <p:cxnSp>
          <p:nvCxnSpPr>
            <p:cNvPr id="409" name="Straight Connector 408"/>
            <p:cNvCxnSpPr/>
            <p:nvPr/>
          </p:nvCxnSpPr>
          <p:spPr>
            <a:xfrm>
              <a:off x="1358194" y="2113954"/>
              <a:ext cx="33" cy="268599"/>
            </a:xfrm>
            <a:prstGeom prst="line">
              <a:avLst/>
            </a:prstGeom>
            <a:noFill/>
            <a:ln w="6350" cap="flat" cmpd="sng" algn="ctr">
              <a:solidFill>
                <a:srgbClr val="5B9BD5"/>
              </a:solidFill>
              <a:prstDash val="solid"/>
              <a:miter lim="800000"/>
            </a:ln>
            <a:effectLst/>
          </p:spPr>
        </p:cxnSp>
        <p:cxnSp>
          <p:nvCxnSpPr>
            <p:cNvPr id="410" name="Straight Connector 409"/>
            <p:cNvCxnSpPr/>
            <p:nvPr/>
          </p:nvCxnSpPr>
          <p:spPr>
            <a:xfrm flipV="1">
              <a:off x="1127290" y="2108133"/>
              <a:ext cx="230903" cy="129817"/>
            </a:xfrm>
            <a:prstGeom prst="line">
              <a:avLst/>
            </a:prstGeom>
            <a:noFill/>
            <a:ln w="6350" cap="flat" cmpd="sng" algn="ctr">
              <a:solidFill>
                <a:srgbClr val="5B9BD5"/>
              </a:solidFill>
              <a:prstDash val="solid"/>
              <a:miter lim="800000"/>
            </a:ln>
            <a:effectLst/>
          </p:spPr>
        </p:cxnSp>
        <p:cxnSp>
          <p:nvCxnSpPr>
            <p:cNvPr id="411" name="Straight Connector 410"/>
            <p:cNvCxnSpPr/>
            <p:nvPr/>
          </p:nvCxnSpPr>
          <p:spPr>
            <a:xfrm flipV="1">
              <a:off x="1358193" y="1966675"/>
              <a:ext cx="230937" cy="147278"/>
            </a:xfrm>
            <a:prstGeom prst="line">
              <a:avLst/>
            </a:prstGeom>
            <a:noFill/>
            <a:ln w="6350" cap="flat" cmpd="sng" algn="ctr">
              <a:solidFill>
                <a:srgbClr val="5B9BD5"/>
              </a:solidFill>
              <a:prstDash val="solid"/>
              <a:miter lim="800000"/>
            </a:ln>
            <a:effectLst/>
          </p:spPr>
        </p:cxnSp>
        <p:cxnSp>
          <p:nvCxnSpPr>
            <p:cNvPr id="412" name="Straight Connector 411"/>
            <p:cNvCxnSpPr/>
            <p:nvPr/>
          </p:nvCxnSpPr>
          <p:spPr>
            <a:xfrm>
              <a:off x="1130996" y="1997116"/>
              <a:ext cx="33" cy="268599"/>
            </a:xfrm>
            <a:prstGeom prst="line">
              <a:avLst/>
            </a:prstGeom>
            <a:noFill/>
            <a:ln w="6350" cap="flat" cmpd="sng" algn="ctr">
              <a:solidFill>
                <a:srgbClr val="5B9BD5"/>
              </a:solidFill>
              <a:prstDash val="solid"/>
              <a:miter lim="800000"/>
            </a:ln>
            <a:effectLst/>
          </p:spPr>
        </p:cxnSp>
        <p:sp>
          <p:nvSpPr>
            <p:cNvPr id="413" name="Hexagon 412"/>
            <p:cNvSpPr/>
            <p:nvPr/>
          </p:nvSpPr>
          <p:spPr>
            <a:xfrm>
              <a:off x="145506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14" name="Hexagon 413"/>
            <p:cNvSpPr/>
            <p:nvPr/>
          </p:nvSpPr>
          <p:spPr>
            <a:xfrm>
              <a:off x="168599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15" name="Hexagon 414"/>
            <p:cNvSpPr/>
            <p:nvPr/>
          </p:nvSpPr>
          <p:spPr>
            <a:xfrm>
              <a:off x="145506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16" name="Hexagon 415"/>
            <p:cNvSpPr/>
            <p:nvPr/>
          </p:nvSpPr>
          <p:spPr>
            <a:xfrm>
              <a:off x="168599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17" name="Straight Connector 416"/>
            <p:cNvCxnSpPr/>
            <p:nvPr/>
          </p:nvCxnSpPr>
          <p:spPr>
            <a:xfrm>
              <a:off x="1592519" y="2243771"/>
              <a:ext cx="230937" cy="135637"/>
            </a:xfrm>
            <a:prstGeom prst="line">
              <a:avLst/>
            </a:prstGeom>
            <a:noFill/>
            <a:ln w="6350" cap="flat" cmpd="sng" algn="ctr">
              <a:solidFill>
                <a:srgbClr val="5B9BD5"/>
              </a:solidFill>
              <a:prstDash val="solid"/>
              <a:miter lim="800000"/>
            </a:ln>
            <a:effectLst/>
          </p:spPr>
        </p:cxnSp>
        <p:cxnSp>
          <p:nvCxnSpPr>
            <p:cNvPr id="418" name="Straight Connector 417"/>
            <p:cNvCxnSpPr/>
            <p:nvPr/>
          </p:nvCxnSpPr>
          <p:spPr>
            <a:xfrm>
              <a:off x="1592519" y="1972496"/>
              <a:ext cx="230937" cy="135637"/>
            </a:xfrm>
            <a:prstGeom prst="line">
              <a:avLst/>
            </a:prstGeom>
            <a:noFill/>
            <a:ln w="6350" cap="flat" cmpd="sng" algn="ctr">
              <a:solidFill>
                <a:srgbClr val="5B9BD5"/>
              </a:solidFill>
              <a:prstDash val="solid"/>
              <a:miter lim="800000"/>
            </a:ln>
            <a:effectLst/>
          </p:spPr>
        </p:cxnSp>
        <p:cxnSp>
          <p:nvCxnSpPr>
            <p:cNvPr id="419" name="Straight Connector 418"/>
            <p:cNvCxnSpPr/>
            <p:nvPr/>
          </p:nvCxnSpPr>
          <p:spPr>
            <a:xfrm>
              <a:off x="1819699" y="2102313"/>
              <a:ext cx="230937" cy="135637"/>
            </a:xfrm>
            <a:prstGeom prst="line">
              <a:avLst/>
            </a:prstGeom>
            <a:noFill/>
            <a:ln w="6350" cap="flat" cmpd="sng" algn="ctr">
              <a:solidFill>
                <a:srgbClr val="5B9BD5"/>
              </a:solidFill>
              <a:prstDash val="solid"/>
              <a:miter lim="800000"/>
            </a:ln>
            <a:effectLst/>
          </p:spPr>
        </p:cxnSp>
        <p:cxnSp>
          <p:nvCxnSpPr>
            <p:cNvPr id="420" name="Straight Connector 419"/>
            <p:cNvCxnSpPr/>
            <p:nvPr/>
          </p:nvCxnSpPr>
          <p:spPr>
            <a:xfrm flipH="1">
              <a:off x="1819699" y="2243771"/>
              <a:ext cx="230937" cy="135637"/>
            </a:xfrm>
            <a:prstGeom prst="line">
              <a:avLst/>
            </a:prstGeom>
            <a:noFill/>
            <a:ln w="6350" cap="flat" cmpd="sng" algn="ctr">
              <a:solidFill>
                <a:srgbClr val="5B9BD5"/>
              </a:solidFill>
              <a:prstDash val="solid"/>
              <a:miter lim="800000"/>
            </a:ln>
            <a:effectLst/>
          </p:spPr>
        </p:cxnSp>
        <p:cxnSp>
          <p:nvCxnSpPr>
            <p:cNvPr id="421" name="Straight Connector 420"/>
            <p:cNvCxnSpPr/>
            <p:nvPr/>
          </p:nvCxnSpPr>
          <p:spPr>
            <a:xfrm>
              <a:off x="1819700" y="2113954"/>
              <a:ext cx="33" cy="268599"/>
            </a:xfrm>
            <a:prstGeom prst="line">
              <a:avLst/>
            </a:prstGeom>
            <a:noFill/>
            <a:ln w="6350" cap="flat" cmpd="sng" algn="ctr">
              <a:solidFill>
                <a:srgbClr val="5B9BD5"/>
              </a:solidFill>
              <a:prstDash val="solid"/>
              <a:miter lim="800000"/>
            </a:ln>
            <a:effectLst/>
          </p:spPr>
        </p:cxnSp>
        <p:cxnSp>
          <p:nvCxnSpPr>
            <p:cNvPr id="422" name="Straight Connector 421"/>
            <p:cNvCxnSpPr/>
            <p:nvPr/>
          </p:nvCxnSpPr>
          <p:spPr>
            <a:xfrm flipV="1">
              <a:off x="1588796" y="2108133"/>
              <a:ext cx="230903" cy="129817"/>
            </a:xfrm>
            <a:prstGeom prst="line">
              <a:avLst/>
            </a:prstGeom>
            <a:noFill/>
            <a:ln w="6350" cap="flat" cmpd="sng" algn="ctr">
              <a:solidFill>
                <a:srgbClr val="5B9BD5"/>
              </a:solidFill>
              <a:prstDash val="solid"/>
              <a:miter lim="800000"/>
            </a:ln>
            <a:effectLst/>
          </p:spPr>
        </p:cxnSp>
        <p:cxnSp>
          <p:nvCxnSpPr>
            <p:cNvPr id="423" name="Straight Connector 422"/>
            <p:cNvCxnSpPr/>
            <p:nvPr/>
          </p:nvCxnSpPr>
          <p:spPr>
            <a:xfrm flipV="1">
              <a:off x="1819699" y="1966675"/>
              <a:ext cx="230937" cy="147278"/>
            </a:xfrm>
            <a:prstGeom prst="line">
              <a:avLst/>
            </a:prstGeom>
            <a:noFill/>
            <a:ln w="6350" cap="flat" cmpd="sng" algn="ctr">
              <a:solidFill>
                <a:srgbClr val="5B9BD5"/>
              </a:solidFill>
              <a:prstDash val="solid"/>
              <a:miter lim="800000"/>
            </a:ln>
            <a:effectLst/>
          </p:spPr>
        </p:cxnSp>
        <p:cxnSp>
          <p:nvCxnSpPr>
            <p:cNvPr id="424" name="Straight Connector 423"/>
            <p:cNvCxnSpPr/>
            <p:nvPr/>
          </p:nvCxnSpPr>
          <p:spPr>
            <a:xfrm>
              <a:off x="1592502" y="2001665"/>
              <a:ext cx="33" cy="268599"/>
            </a:xfrm>
            <a:prstGeom prst="line">
              <a:avLst/>
            </a:prstGeom>
            <a:noFill/>
            <a:ln w="6350" cap="flat" cmpd="sng" algn="ctr">
              <a:solidFill>
                <a:srgbClr val="5B9BD5"/>
              </a:solidFill>
              <a:prstDash val="solid"/>
              <a:miter lim="800000"/>
            </a:ln>
            <a:effectLst/>
          </p:spPr>
        </p:cxnSp>
        <p:sp>
          <p:nvSpPr>
            <p:cNvPr id="425" name="Hexagon 424"/>
            <p:cNvSpPr/>
            <p:nvPr/>
          </p:nvSpPr>
          <p:spPr>
            <a:xfrm>
              <a:off x="191408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26" name="Hexagon 425"/>
            <p:cNvSpPr/>
            <p:nvPr/>
          </p:nvSpPr>
          <p:spPr>
            <a:xfrm>
              <a:off x="214501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27" name="Hexagon 426"/>
            <p:cNvSpPr/>
            <p:nvPr/>
          </p:nvSpPr>
          <p:spPr>
            <a:xfrm>
              <a:off x="191408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28" name="Hexagon 427"/>
            <p:cNvSpPr/>
            <p:nvPr/>
          </p:nvSpPr>
          <p:spPr>
            <a:xfrm>
              <a:off x="214501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29" name="Straight Connector 428"/>
            <p:cNvCxnSpPr/>
            <p:nvPr/>
          </p:nvCxnSpPr>
          <p:spPr>
            <a:xfrm>
              <a:off x="2051539" y="2243771"/>
              <a:ext cx="230937" cy="135637"/>
            </a:xfrm>
            <a:prstGeom prst="line">
              <a:avLst/>
            </a:prstGeom>
            <a:noFill/>
            <a:ln w="6350" cap="flat" cmpd="sng" algn="ctr">
              <a:solidFill>
                <a:srgbClr val="5B9BD5"/>
              </a:solidFill>
              <a:prstDash val="solid"/>
              <a:miter lim="800000"/>
            </a:ln>
            <a:effectLst/>
          </p:spPr>
        </p:cxnSp>
        <p:cxnSp>
          <p:nvCxnSpPr>
            <p:cNvPr id="430" name="Straight Connector 429"/>
            <p:cNvCxnSpPr/>
            <p:nvPr/>
          </p:nvCxnSpPr>
          <p:spPr>
            <a:xfrm>
              <a:off x="2051539" y="1972496"/>
              <a:ext cx="230937" cy="135637"/>
            </a:xfrm>
            <a:prstGeom prst="line">
              <a:avLst/>
            </a:prstGeom>
            <a:noFill/>
            <a:ln w="6350" cap="flat" cmpd="sng" algn="ctr">
              <a:solidFill>
                <a:srgbClr val="5B9BD5"/>
              </a:solidFill>
              <a:prstDash val="solid"/>
              <a:miter lim="800000"/>
            </a:ln>
            <a:effectLst/>
          </p:spPr>
        </p:cxnSp>
        <p:cxnSp>
          <p:nvCxnSpPr>
            <p:cNvPr id="431" name="Straight Connector 430"/>
            <p:cNvCxnSpPr/>
            <p:nvPr/>
          </p:nvCxnSpPr>
          <p:spPr>
            <a:xfrm>
              <a:off x="2278719" y="2102313"/>
              <a:ext cx="230937" cy="135637"/>
            </a:xfrm>
            <a:prstGeom prst="line">
              <a:avLst/>
            </a:prstGeom>
            <a:noFill/>
            <a:ln w="6350" cap="flat" cmpd="sng" algn="ctr">
              <a:solidFill>
                <a:srgbClr val="5B9BD5"/>
              </a:solidFill>
              <a:prstDash val="solid"/>
              <a:miter lim="800000"/>
            </a:ln>
            <a:effectLst/>
          </p:spPr>
        </p:cxnSp>
        <p:cxnSp>
          <p:nvCxnSpPr>
            <p:cNvPr id="432" name="Straight Connector 431"/>
            <p:cNvCxnSpPr/>
            <p:nvPr/>
          </p:nvCxnSpPr>
          <p:spPr>
            <a:xfrm flipH="1">
              <a:off x="2278719" y="2243771"/>
              <a:ext cx="230937" cy="135637"/>
            </a:xfrm>
            <a:prstGeom prst="line">
              <a:avLst/>
            </a:prstGeom>
            <a:noFill/>
            <a:ln w="6350" cap="flat" cmpd="sng" algn="ctr">
              <a:solidFill>
                <a:srgbClr val="5B9BD5"/>
              </a:solidFill>
              <a:prstDash val="solid"/>
              <a:miter lim="800000"/>
            </a:ln>
            <a:effectLst/>
          </p:spPr>
        </p:cxnSp>
        <p:cxnSp>
          <p:nvCxnSpPr>
            <p:cNvPr id="433" name="Straight Connector 432"/>
            <p:cNvCxnSpPr/>
            <p:nvPr/>
          </p:nvCxnSpPr>
          <p:spPr>
            <a:xfrm>
              <a:off x="2278720" y="2109405"/>
              <a:ext cx="33" cy="268599"/>
            </a:xfrm>
            <a:prstGeom prst="line">
              <a:avLst/>
            </a:prstGeom>
            <a:noFill/>
            <a:ln w="6350" cap="flat" cmpd="sng" algn="ctr">
              <a:solidFill>
                <a:srgbClr val="5B9BD5"/>
              </a:solidFill>
              <a:prstDash val="solid"/>
              <a:miter lim="800000"/>
            </a:ln>
            <a:effectLst/>
          </p:spPr>
        </p:cxnSp>
        <p:cxnSp>
          <p:nvCxnSpPr>
            <p:cNvPr id="434" name="Straight Connector 433"/>
            <p:cNvCxnSpPr/>
            <p:nvPr/>
          </p:nvCxnSpPr>
          <p:spPr>
            <a:xfrm flipV="1">
              <a:off x="2047816" y="2108133"/>
              <a:ext cx="230903" cy="129817"/>
            </a:xfrm>
            <a:prstGeom prst="line">
              <a:avLst/>
            </a:prstGeom>
            <a:noFill/>
            <a:ln w="6350" cap="flat" cmpd="sng" algn="ctr">
              <a:solidFill>
                <a:srgbClr val="5B9BD5"/>
              </a:solidFill>
              <a:prstDash val="solid"/>
              <a:miter lim="800000"/>
            </a:ln>
            <a:effectLst/>
          </p:spPr>
        </p:cxnSp>
        <p:cxnSp>
          <p:nvCxnSpPr>
            <p:cNvPr id="435" name="Straight Connector 434"/>
            <p:cNvCxnSpPr/>
            <p:nvPr/>
          </p:nvCxnSpPr>
          <p:spPr>
            <a:xfrm flipV="1">
              <a:off x="2278719" y="1966675"/>
              <a:ext cx="230937" cy="147278"/>
            </a:xfrm>
            <a:prstGeom prst="line">
              <a:avLst/>
            </a:prstGeom>
            <a:noFill/>
            <a:ln w="6350" cap="flat" cmpd="sng" algn="ctr">
              <a:solidFill>
                <a:srgbClr val="5B9BD5"/>
              </a:solidFill>
              <a:prstDash val="solid"/>
              <a:miter lim="800000"/>
            </a:ln>
            <a:effectLst/>
          </p:spPr>
        </p:cxnSp>
        <p:cxnSp>
          <p:nvCxnSpPr>
            <p:cNvPr id="436" name="Straight Connector 435"/>
            <p:cNvCxnSpPr/>
            <p:nvPr/>
          </p:nvCxnSpPr>
          <p:spPr>
            <a:xfrm>
              <a:off x="2051522" y="2001665"/>
              <a:ext cx="33" cy="268599"/>
            </a:xfrm>
            <a:prstGeom prst="line">
              <a:avLst/>
            </a:prstGeom>
            <a:noFill/>
            <a:ln w="6350" cap="flat" cmpd="sng" algn="ctr">
              <a:solidFill>
                <a:srgbClr val="5B9BD5"/>
              </a:solidFill>
              <a:prstDash val="solid"/>
              <a:miter lim="800000"/>
            </a:ln>
            <a:effectLst/>
          </p:spPr>
        </p:cxnSp>
        <p:sp>
          <p:nvSpPr>
            <p:cNvPr id="437" name="Hexagon 436"/>
            <p:cNvSpPr/>
            <p:nvPr/>
          </p:nvSpPr>
          <p:spPr>
            <a:xfrm>
              <a:off x="237310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38" name="Hexagon 437"/>
            <p:cNvSpPr/>
            <p:nvPr/>
          </p:nvSpPr>
          <p:spPr>
            <a:xfrm>
              <a:off x="260036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39" name="Hexagon 438"/>
            <p:cNvSpPr/>
            <p:nvPr/>
          </p:nvSpPr>
          <p:spPr>
            <a:xfrm>
              <a:off x="237310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40" name="Hexagon 439"/>
            <p:cNvSpPr/>
            <p:nvPr/>
          </p:nvSpPr>
          <p:spPr>
            <a:xfrm>
              <a:off x="260036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41" name="Straight Connector 440"/>
            <p:cNvCxnSpPr/>
            <p:nvPr/>
          </p:nvCxnSpPr>
          <p:spPr>
            <a:xfrm>
              <a:off x="2506887" y="2243771"/>
              <a:ext cx="230937" cy="135637"/>
            </a:xfrm>
            <a:prstGeom prst="line">
              <a:avLst/>
            </a:prstGeom>
            <a:noFill/>
            <a:ln w="6350" cap="flat" cmpd="sng" algn="ctr">
              <a:solidFill>
                <a:srgbClr val="5B9BD5"/>
              </a:solidFill>
              <a:prstDash val="solid"/>
              <a:miter lim="800000"/>
            </a:ln>
            <a:effectLst/>
          </p:spPr>
        </p:cxnSp>
        <p:cxnSp>
          <p:nvCxnSpPr>
            <p:cNvPr id="442" name="Straight Connector 441"/>
            <p:cNvCxnSpPr/>
            <p:nvPr/>
          </p:nvCxnSpPr>
          <p:spPr>
            <a:xfrm>
              <a:off x="2506887" y="1972496"/>
              <a:ext cx="230937" cy="135637"/>
            </a:xfrm>
            <a:prstGeom prst="line">
              <a:avLst/>
            </a:prstGeom>
            <a:noFill/>
            <a:ln w="6350" cap="flat" cmpd="sng" algn="ctr">
              <a:solidFill>
                <a:srgbClr val="5B9BD5"/>
              </a:solidFill>
              <a:prstDash val="solid"/>
              <a:miter lim="800000"/>
            </a:ln>
            <a:effectLst/>
          </p:spPr>
        </p:cxnSp>
        <p:cxnSp>
          <p:nvCxnSpPr>
            <p:cNvPr id="443" name="Straight Connector 442"/>
            <p:cNvCxnSpPr/>
            <p:nvPr/>
          </p:nvCxnSpPr>
          <p:spPr>
            <a:xfrm>
              <a:off x="2734067" y="2102313"/>
              <a:ext cx="230937" cy="135637"/>
            </a:xfrm>
            <a:prstGeom prst="line">
              <a:avLst/>
            </a:prstGeom>
            <a:noFill/>
            <a:ln w="6350" cap="flat" cmpd="sng" algn="ctr">
              <a:solidFill>
                <a:srgbClr val="5B9BD5"/>
              </a:solidFill>
              <a:prstDash val="solid"/>
              <a:miter lim="800000"/>
            </a:ln>
            <a:effectLst/>
          </p:spPr>
        </p:cxnSp>
        <p:cxnSp>
          <p:nvCxnSpPr>
            <p:cNvPr id="444" name="Straight Connector 443"/>
            <p:cNvCxnSpPr/>
            <p:nvPr/>
          </p:nvCxnSpPr>
          <p:spPr>
            <a:xfrm flipH="1">
              <a:off x="2734067" y="2243771"/>
              <a:ext cx="230937" cy="135637"/>
            </a:xfrm>
            <a:prstGeom prst="line">
              <a:avLst/>
            </a:prstGeom>
            <a:noFill/>
            <a:ln w="6350" cap="flat" cmpd="sng" algn="ctr">
              <a:solidFill>
                <a:srgbClr val="5B9BD5"/>
              </a:solidFill>
              <a:prstDash val="solid"/>
              <a:miter lim="800000"/>
            </a:ln>
            <a:effectLst/>
          </p:spPr>
        </p:cxnSp>
        <p:cxnSp>
          <p:nvCxnSpPr>
            <p:cNvPr id="445" name="Straight Connector 444"/>
            <p:cNvCxnSpPr/>
            <p:nvPr/>
          </p:nvCxnSpPr>
          <p:spPr>
            <a:xfrm>
              <a:off x="2734068" y="2113954"/>
              <a:ext cx="33" cy="268599"/>
            </a:xfrm>
            <a:prstGeom prst="line">
              <a:avLst/>
            </a:prstGeom>
            <a:noFill/>
            <a:ln w="6350" cap="flat" cmpd="sng" algn="ctr">
              <a:solidFill>
                <a:srgbClr val="5B9BD5"/>
              </a:solidFill>
              <a:prstDash val="solid"/>
              <a:miter lim="800000"/>
            </a:ln>
            <a:effectLst/>
          </p:spPr>
        </p:cxnSp>
        <p:cxnSp>
          <p:nvCxnSpPr>
            <p:cNvPr id="446" name="Straight Connector 445"/>
            <p:cNvCxnSpPr/>
            <p:nvPr/>
          </p:nvCxnSpPr>
          <p:spPr>
            <a:xfrm flipV="1">
              <a:off x="2503164" y="2108133"/>
              <a:ext cx="230903" cy="129817"/>
            </a:xfrm>
            <a:prstGeom prst="line">
              <a:avLst/>
            </a:prstGeom>
            <a:noFill/>
            <a:ln w="6350" cap="flat" cmpd="sng" algn="ctr">
              <a:solidFill>
                <a:srgbClr val="5B9BD5"/>
              </a:solidFill>
              <a:prstDash val="solid"/>
              <a:miter lim="800000"/>
            </a:ln>
            <a:effectLst/>
          </p:spPr>
        </p:cxnSp>
        <p:cxnSp>
          <p:nvCxnSpPr>
            <p:cNvPr id="447" name="Straight Connector 446"/>
            <p:cNvCxnSpPr/>
            <p:nvPr/>
          </p:nvCxnSpPr>
          <p:spPr>
            <a:xfrm flipV="1">
              <a:off x="2734067" y="1966675"/>
              <a:ext cx="230937" cy="147278"/>
            </a:xfrm>
            <a:prstGeom prst="line">
              <a:avLst/>
            </a:prstGeom>
            <a:noFill/>
            <a:ln w="6350" cap="flat" cmpd="sng" algn="ctr">
              <a:solidFill>
                <a:srgbClr val="5B9BD5"/>
              </a:solidFill>
              <a:prstDash val="solid"/>
              <a:miter lim="800000"/>
            </a:ln>
            <a:effectLst/>
          </p:spPr>
        </p:cxnSp>
        <p:cxnSp>
          <p:nvCxnSpPr>
            <p:cNvPr id="448" name="Straight Connector 447"/>
            <p:cNvCxnSpPr/>
            <p:nvPr/>
          </p:nvCxnSpPr>
          <p:spPr>
            <a:xfrm>
              <a:off x="2510542" y="1997116"/>
              <a:ext cx="33" cy="268599"/>
            </a:xfrm>
            <a:prstGeom prst="line">
              <a:avLst/>
            </a:prstGeom>
            <a:noFill/>
            <a:ln w="6350" cap="flat" cmpd="sng" algn="ctr">
              <a:solidFill>
                <a:srgbClr val="5B9BD5"/>
              </a:solidFill>
              <a:prstDash val="solid"/>
              <a:miter lim="800000"/>
            </a:ln>
            <a:effectLst/>
          </p:spPr>
        </p:cxnSp>
        <p:sp>
          <p:nvSpPr>
            <p:cNvPr id="449" name="Hexagon 448"/>
            <p:cNvSpPr/>
            <p:nvPr/>
          </p:nvSpPr>
          <p:spPr>
            <a:xfrm>
              <a:off x="2828450"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50" name="Hexagon 449"/>
            <p:cNvSpPr/>
            <p:nvPr/>
          </p:nvSpPr>
          <p:spPr>
            <a:xfrm>
              <a:off x="3059387"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51" name="Hexagon 450"/>
            <p:cNvSpPr/>
            <p:nvPr/>
          </p:nvSpPr>
          <p:spPr>
            <a:xfrm>
              <a:off x="2828450"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52" name="Hexagon 451"/>
            <p:cNvSpPr/>
            <p:nvPr/>
          </p:nvSpPr>
          <p:spPr>
            <a:xfrm>
              <a:off x="3059387"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53" name="Straight Connector 452"/>
            <p:cNvCxnSpPr/>
            <p:nvPr/>
          </p:nvCxnSpPr>
          <p:spPr>
            <a:xfrm>
              <a:off x="2965907" y="2243771"/>
              <a:ext cx="230937" cy="135637"/>
            </a:xfrm>
            <a:prstGeom prst="line">
              <a:avLst/>
            </a:prstGeom>
            <a:noFill/>
            <a:ln w="6350" cap="flat" cmpd="sng" algn="ctr">
              <a:solidFill>
                <a:srgbClr val="5B9BD5"/>
              </a:solidFill>
              <a:prstDash val="solid"/>
              <a:miter lim="800000"/>
            </a:ln>
            <a:effectLst/>
          </p:spPr>
        </p:cxnSp>
        <p:cxnSp>
          <p:nvCxnSpPr>
            <p:cNvPr id="454" name="Straight Connector 453"/>
            <p:cNvCxnSpPr/>
            <p:nvPr/>
          </p:nvCxnSpPr>
          <p:spPr>
            <a:xfrm>
              <a:off x="2965907" y="1972496"/>
              <a:ext cx="230937" cy="135637"/>
            </a:xfrm>
            <a:prstGeom prst="line">
              <a:avLst/>
            </a:prstGeom>
            <a:noFill/>
            <a:ln w="6350" cap="flat" cmpd="sng" algn="ctr">
              <a:solidFill>
                <a:srgbClr val="5B9BD5"/>
              </a:solidFill>
              <a:prstDash val="solid"/>
              <a:miter lim="800000"/>
            </a:ln>
            <a:effectLst/>
          </p:spPr>
        </p:cxnSp>
        <p:cxnSp>
          <p:nvCxnSpPr>
            <p:cNvPr id="455" name="Straight Connector 454"/>
            <p:cNvCxnSpPr/>
            <p:nvPr/>
          </p:nvCxnSpPr>
          <p:spPr>
            <a:xfrm>
              <a:off x="3193087" y="2102313"/>
              <a:ext cx="230937" cy="135637"/>
            </a:xfrm>
            <a:prstGeom prst="line">
              <a:avLst/>
            </a:prstGeom>
            <a:noFill/>
            <a:ln w="6350" cap="flat" cmpd="sng" algn="ctr">
              <a:solidFill>
                <a:srgbClr val="5B9BD5"/>
              </a:solidFill>
              <a:prstDash val="solid"/>
              <a:miter lim="800000"/>
            </a:ln>
            <a:effectLst/>
          </p:spPr>
        </p:cxnSp>
        <p:cxnSp>
          <p:nvCxnSpPr>
            <p:cNvPr id="456" name="Straight Connector 455"/>
            <p:cNvCxnSpPr/>
            <p:nvPr/>
          </p:nvCxnSpPr>
          <p:spPr>
            <a:xfrm flipH="1">
              <a:off x="3193087" y="2243771"/>
              <a:ext cx="230937" cy="135637"/>
            </a:xfrm>
            <a:prstGeom prst="line">
              <a:avLst/>
            </a:prstGeom>
            <a:noFill/>
            <a:ln w="6350" cap="flat" cmpd="sng" algn="ctr">
              <a:solidFill>
                <a:srgbClr val="5B9BD5"/>
              </a:solidFill>
              <a:prstDash val="solid"/>
              <a:miter lim="800000"/>
            </a:ln>
            <a:effectLst/>
          </p:spPr>
        </p:cxnSp>
        <p:cxnSp>
          <p:nvCxnSpPr>
            <p:cNvPr id="457" name="Straight Connector 456"/>
            <p:cNvCxnSpPr/>
            <p:nvPr/>
          </p:nvCxnSpPr>
          <p:spPr>
            <a:xfrm>
              <a:off x="3193088" y="2113954"/>
              <a:ext cx="33" cy="268599"/>
            </a:xfrm>
            <a:prstGeom prst="line">
              <a:avLst/>
            </a:prstGeom>
            <a:noFill/>
            <a:ln w="6350" cap="flat" cmpd="sng" algn="ctr">
              <a:solidFill>
                <a:srgbClr val="5B9BD5"/>
              </a:solidFill>
              <a:prstDash val="solid"/>
              <a:miter lim="800000"/>
            </a:ln>
            <a:effectLst/>
          </p:spPr>
        </p:cxnSp>
        <p:cxnSp>
          <p:nvCxnSpPr>
            <p:cNvPr id="458" name="Straight Connector 457"/>
            <p:cNvCxnSpPr/>
            <p:nvPr/>
          </p:nvCxnSpPr>
          <p:spPr>
            <a:xfrm flipV="1">
              <a:off x="2962184" y="2108133"/>
              <a:ext cx="230903" cy="129817"/>
            </a:xfrm>
            <a:prstGeom prst="line">
              <a:avLst/>
            </a:prstGeom>
            <a:noFill/>
            <a:ln w="6350" cap="flat" cmpd="sng" algn="ctr">
              <a:solidFill>
                <a:srgbClr val="5B9BD5"/>
              </a:solidFill>
              <a:prstDash val="solid"/>
              <a:miter lim="800000"/>
            </a:ln>
            <a:effectLst/>
          </p:spPr>
        </p:cxnSp>
        <p:cxnSp>
          <p:nvCxnSpPr>
            <p:cNvPr id="459" name="Straight Connector 458"/>
            <p:cNvCxnSpPr/>
            <p:nvPr/>
          </p:nvCxnSpPr>
          <p:spPr>
            <a:xfrm flipV="1">
              <a:off x="3193087" y="1966675"/>
              <a:ext cx="230937" cy="147278"/>
            </a:xfrm>
            <a:prstGeom prst="line">
              <a:avLst/>
            </a:prstGeom>
            <a:noFill/>
            <a:ln w="6350" cap="flat" cmpd="sng" algn="ctr">
              <a:solidFill>
                <a:srgbClr val="5B9BD5"/>
              </a:solidFill>
              <a:prstDash val="solid"/>
              <a:miter lim="800000"/>
            </a:ln>
            <a:effectLst/>
          </p:spPr>
        </p:cxnSp>
        <p:cxnSp>
          <p:nvCxnSpPr>
            <p:cNvPr id="460" name="Straight Connector 459"/>
            <p:cNvCxnSpPr/>
            <p:nvPr/>
          </p:nvCxnSpPr>
          <p:spPr>
            <a:xfrm>
              <a:off x="2965890" y="1997116"/>
              <a:ext cx="33" cy="268599"/>
            </a:xfrm>
            <a:prstGeom prst="line">
              <a:avLst/>
            </a:prstGeom>
            <a:noFill/>
            <a:ln w="6350" cap="flat" cmpd="sng" algn="ctr">
              <a:solidFill>
                <a:srgbClr val="5B9BD5"/>
              </a:solidFill>
              <a:prstDash val="solid"/>
              <a:miter lim="800000"/>
            </a:ln>
            <a:effectLst/>
          </p:spPr>
        </p:cxnSp>
        <p:sp>
          <p:nvSpPr>
            <p:cNvPr id="461" name="Hexagon 460"/>
            <p:cNvSpPr/>
            <p:nvPr/>
          </p:nvSpPr>
          <p:spPr>
            <a:xfrm>
              <a:off x="3289956"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62" name="Hexagon 461"/>
            <p:cNvSpPr/>
            <p:nvPr/>
          </p:nvSpPr>
          <p:spPr>
            <a:xfrm>
              <a:off x="3520893"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63" name="Hexagon 462"/>
            <p:cNvSpPr/>
            <p:nvPr/>
          </p:nvSpPr>
          <p:spPr>
            <a:xfrm>
              <a:off x="3289956"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64" name="Hexagon 463"/>
            <p:cNvSpPr/>
            <p:nvPr/>
          </p:nvSpPr>
          <p:spPr>
            <a:xfrm>
              <a:off x="3520893"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65" name="Straight Connector 464"/>
            <p:cNvCxnSpPr/>
            <p:nvPr/>
          </p:nvCxnSpPr>
          <p:spPr>
            <a:xfrm>
              <a:off x="3427413" y="2243771"/>
              <a:ext cx="230937" cy="135637"/>
            </a:xfrm>
            <a:prstGeom prst="line">
              <a:avLst/>
            </a:prstGeom>
            <a:noFill/>
            <a:ln w="6350" cap="flat" cmpd="sng" algn="ctr">
              <a:solidFill>
                <a:srgbClr val="5B9BD5"/>
              </a:solidFill>
              <a:prstDash val="solid"/>
              <a:miter lim="800000"/>
            </a:ln>
            <a:effectLst/>
          </p:spPr>
        </p:cxnSp>
        <p:cxnSp>
          <p:nvCxnSpPr>
            <p:cNvPr id="466" name="Straight Connector 465"/>
            <p:cNvCxnSpPr/>
            <p:nvPr/>
          </p:nvCxnSpPr>
          <p:spPr>
            <a:xfrm>
              <a:off x="3427413" y="1972496"/>
              <a:ext cx="230937" cy="135637"/>
            </a:xfrm>
            <a:prstGeom prst="line">
              <a:avLst/>
            </a:prstGeom>
            <a:noFill/>
            <a:ln w="6350" cap="flat" cmpd="sng" algn="ctr">
              <a:solidFill>
                <a:srgbClr val="5B9BD5"/>
              </a:solidFill>
              <a:prstDash val="solid"/>
              <a:miter lim="800000"/>
            </a:ln>
            <a:effectLst/>
          </p:spPr>
        </p:cxnSp>
        <p:cxnSp>
          <p:nvCxnSpPr>
            <p:cNvPr id="467" name="Straight Connector 466"/>
            <p:cNvCxnSpPr/>
            <p:nvPr/>
          </p:nvCxnSpPr>
          <p:spPr>
            <a:xfrm>
              <a:off x="3654593" y="2102313"/>
              <a:ext cx="230937" cy="135637"/>
            </a:xfrm>
            <a:prstGeom prst="line">
              <a:avLst/>
            </a:prstGeom>
            <a:noFill/>
            <a:ln w="6350" cap="flat" cmpd="sng" algn="ctr">
              <a:solidFill>
                <a:srgbClr val="5B9BD5"/>
              </a:solidFill>
              <a:prstDash val="solid"/>
              <a:miter lim="800000"/>
            </a:ln>
            <a:effectLst/>
          </p:spPr>
        </p:cxnSp>
        <p:cxnSp>
          <p:nvCxnSpPr>
            <p:cNvPr id="468" name="Straight Connector 467"/>
            <p:cNvCxnSpPr/>
            <p:nvPr/>
          </p:nvCxnSpPr>
          <p:spPr>
            <a:xfrm flipH="1">
              <a:off x="3654593" y="2243771"/>
              <a:ext cx="230937" cy="135637"/>
            </a:xfrm>
            <a:prstGeom prst="line">
              <a:avLst/>
            </a:prstGeom>
            <a:noFill/>
            <a:ln w="6350" cap="flat" cmpd="sng" algn="ctr">
              <a:solidFill>
                <a:srgbClr val="5B9BD5"/>
              </a:solidFill>
              <a:prstDash val="solid"/>
              <a:miter lim="800000"/>
            </a:ln>
            <a:effectLst/>
          </p:spPr>
        </p:cxnSp>
        <p:cxnSp>
          <p:nvCxnSpPr>
            <p:cNvPr id="469" name="Straight Connector 468"/>
            <p:cNvCxnSpPr/>
            <p:nvPr/>
          </p:nvCxnSpPr>
          <p:spPr>
            <a:xfrm>
              <a:off x="3654594" y="2113954"/>
              <a:ext cx="33" cy="268599"/>
            </a:xfrm>
            <a:prstGeom prst="line">
              <a:avLst/>
            </a:prstGeom>
            <a:noFill/>
            <a:ln w="6350" cap="flat" cmpd="sng" algn="ctr">
              <a:solidFill>
                <a:srgbClr val="5B9BD5"/>
              </a:solidFill>
              <a:prstDash val="solid"/>
              <a:miter lim="800000"/>
            </a:ln>
            <a:effectLst/>
          </p:spPr>
        </p:cxnSp>
        <p:cxnSp>
          <p:nvCxnSpPr>
            <p:cNvPr id="470" name="Straight Connector 469"/>
            <p:cNvCxnSpPr/>
            <p:nvPr/>
          </p:nvCxnSpPr>
          <p:spPr>
            <a:xfrm flipV="1">
              <a:off x="3423690" y="2108133"/>
              <a:ext cx="230903" cy="129817"/>
            </a:xfrm>
            <a:prstGeom prst="line">
              <a:avLst/>
            </a:prstGeom>
            <a:noFill/>
            <a:ln w="6350" cap="flat" cmpd="sng" algn="ctr">
              <a:solidFill>
                <a:srgbClr val="5B9BD5"/>
              </a:solidFill>
              <a:prstDash val="solid"/>
              <a:miter lim="800000"/>
            </a:ln>
            <a:effectLst/>
          </p:spPr>
        </p:cxnSp>
        <p:cxnSp>
          <p:nvCxnSpPr>
            <p:cNvPr id="471" name="Straight Connector 470"/>
            <p:cNvCxnSpPr/>
            <p:nvPr/>
          </p:nvCxnSpPr>
          <p:spPr>
            <a:xfrm flipV="1">
              <a:off x="3654593" y="1966675"/>
              <a:ext cx="230937" cy="147278"/>
            </a:xfrm>
            <a:prstGeom prst="line">
              <a:avLst/>
            </a:prstGeom>
            <a:noFill/>
            <a:ln w="6350" cap="flat" cmpd="sng" algn="ctr">
              <a:solidFill>
                <a:srgbClr val="5B9BD5"/>
              </a:solidFill>
              <a:prstDash val="solid"/>
              <a:miter lim="800000"/>
            </a:ln>
            <a:effectLst/>
          </p:spPr>
        </p:cxnSp>
        <p:cxnSp>
          <p:nvCxnSpPr>
            <p:cNvPr id="472" name="Straight Connector 471"/>
            <p:cNvCxnSpPr/>
            <p:nvPr/>
          </p:nvCxnSpPr>
          <p:spPr>
            <a:xfrm>
              <a:off x="3427396" y="1997116"/>
              <a:ext cx="33" cy="268599"/>
            </a:xfrm>
            <a:prstGeom prst="line">
              <a:avLst/>
            </a:prstGeom>
            <a:noFill/>
            <a:ln w="6350" cap="flat" cmpd="sng" algn="ctr">
              <a:solidFill>
                <a:srgbClr val="5B9BD5"/>
              </a:solidFill>
              <a:prstDash val="solid"/>
              <a:miter lim="800000"/>
            </a:ln>
            <a:effectLst/>
          </p:spPr>
        </p:cxnSp>
        <p:sp>
          <p:nvSpPr>
            <p:cNvPr id="473" name="Hexagon 472"/>
            <p:cNvSpPr/>
            <p:nvPr/>
          </p:nvSpPr>
          <p:spPr>
            <a:xfrm>
              <a:off x="3753132" y="185305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74" name="Hexagon 473"/>
            <p:cNvSpPr/>
            <p:nvPr/>
          </p:nvSpPr>
          <p:spPr>
            <a:xfrm>
              <a:off x="3984069" y="198413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75" name="Hexagon 474"/>
            <p:cNvSpPr/>
            <p:nvPr/>
          </p:nvSpPr>
          <p:spPr>
            <a:xfrm>
              <a:off x="3753132" y="211977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76" name="Hexagon 475"/>
            <p:cNvSpPr/>
            <p:nvPr/>
          </p:nvSpPr>
          <p:spPr>
            <a:xfrm>
              <a:off x="3984069" y="225086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77" name="Straight Connector 476"/>
            <p:cNvCxnSpPr/>
            <p:nvPr/>
          </p:nvCxnSpPr>
          <p:spPr>
            <a:xfrm>
              <a:off x="3890589" y="2243771"/>
              <a:ext cx="230937" cy="135637"/>
            </a:xfrm>
            <a:prstGeom prst="line">
              <a:avLst/>
            </a:prstGeom>
            <a:noFill/>
            <a:ln w="6350" cap="flat" cmpd="sng" algn="ctr">
              <a:solidFill>
                <a:srgbClr val="5B9BD5"/>
              </a:solidFill>
              <a:prstDash val="solid"/>
              <a:miter lim="800000"/>
            </a:ln>
            <a:effectLst/>
          </p:spPr>
        </p:cxnSp>
        <p:cxnSp>
          <p:nvCxnSpPr>
            <p:cNvPr id="478" name="Straight Connector 477"/>
            <p:cNvCxnSpPr/>
            <p:nvPr/>
          </p:nvCxnSpPr>
          <p:spPr>
            <a:xfrm>
              <a:off x="3890589" y="1972496"/>
              <a:ext cx="230937" cy="135637"/>
            </a:xfrm>
            <a:prstGeom prst="line">
              <a:avLst/>
            </a:prstGeom>
            <a:noFill/>
            <a:ln w="6350" cap="flat" cmpd="sng" algn="ctr">
              <a:solidFill>
                <a:srgbClr val="5B9BD5"/>
              </a:solidFill>
              <a:prstDash val="solid"/>
              <a:miter lim="800000"/>
            </a:ln>
            <a:effectLst/>
          </p:spPr>
        </p:cxnSp>
        <p:cxnSp>
          <p:nvCxnSpPr>
            <p:cNvPr id="479" name="Straight Connector 478"/>
            <p:cNvCxnSpPr/>
            <p:nvPr/>
          </p:nvCxnSpPr>
          <p:spPr>
            <a:xfrm>
              <a:off x="4108054" y="2107644"/>
              <a:ext cx="230937" cy="135637"/>
            </a:xfrm>
            <a:prstGeom prst="line">
              <a:avLst/>
            </a:prstGeom>
            <a:noFill/>
            <a:ln w="6350" cap="flat" cmpd="sng" algn="ctr">
              <a:solidFill>
                <a:srgbClr val="5B9BD5"/>
              </a:solidFill>
              <a:prstDash val="solid"/>
              <a:miter lim="800000"/>
            </a:ln>
            <a:effectLst/>
          </p:spPr>
        </p:cxnSp>
        <p:cxnSp>
          <p:nvCxnSpPr>
            <p:cNvPr id="480" name="Straight Connector 479"/>
            <p:cNvCxnSpPr/>
            <p:nvPr/>
          </p:nvCxnSpPr>
          <p:spPr>
            <a:xfrm flipH="1">
              <a:off x="4108054" y="2249102"/>
              <a:ext cx="230937" cy="135637"/>
            </a:xfrm>
            <a:prstGeom prst="line">
              <a:avLst/>
            </a:prstGeom>
            <a:noFill/>
            <a:ln w="6350" cap="flat" cmpd="sng" algn="ctr">
              <a:solidFill>
                <a:srgbClr val="5B9BD5"/>
              </a:solidFill>
              <a:prstDash val="solid"/>
              <a:miter lim="800000"/>
            </a:ln>
            <a:effectLst/>
          </p:spPr>
        </p:cxnSp>
        <p:cxnSp>
          <p:nvCxnSpPr>
            <p:cNvPr id="481" name="Straight Connector 480"/>
            <p:cNvCxnSpPr/>
            <p:nvPr/>
          </p:nvCxnSpPr>
          <p:spPr>
            <a:xfrm>
              <a:off x="4119275" y="2119285"/>
              <a:ext cx="33" cy="268599"/>
            </a:xfrm>
            <a:prstGeom prst="line">
              <a:avLst/>
            </a:prstGeom>
            <a:noFill/>
            <a:ln w="6350" cap="flat" cmpd="sng" algn="ctr">
              <a:solidFill>
                <a:srgbClr val="5B9BD5"/>
              </a:solidFill>
              <a:prstDash val="solid"/>
              <a:miter lim="800000"/>
            </a:ln>
            <a:effectLst/>
          </p:spPr>
        </p:cxnSp>
        <p:cxnSp>
          <p:nvCxnSpPr>
            <p:cNvPr id="482" name="Straight Connector 481"/>
            <p:cNvCxnSpPr/>
            <p:nvPr/>
          </p:nvCxnSpPr>
          <p:spPr>
            <a:xfrm flipV="1">
              <a:off x="3886866" y="2108133"/>
              <a:ext cx="230903" cy="129817"/>
            </a:xfrm>
            <a:prstGeom prst="line">
              <a:avLst/>
            </a:prstGeom>
            <a:noFill/>
            <a:ln w="6350" cap="flat" cmpd="sng" algn="ctr">
              <a:solidFill>
                <a:srgbClr val="5B9BD5"/>
              </a:solidFill>
              <a:prstDash val="solid"/>
              <a:miter lim="800000"/>
            </a:ln>
            <a:effectLst/>
          </p:spPr>
        </p:cxnSp>
        <p:cxnSp>
          <p:nvCxnSpPr>
            <p:cNvPr id="483" name="Straight Connector 482"/>
            <p:cNvCxnSpPr/>
            <p:nvPr/>
          </p:nvCxnSpPr>
          <p:spPr>
            <a:xfrm flipV="1">
              <a:off x="4108054" y="1972006"/>
              <a:ext cx="230937" cy="147278"/>
            </a:xfrm>
            <a:prstGeom prst="line">
              <a:avLst/>
            </a:prstGeom>
            <a:noFill/>
            <a:ln w="6350" cap="flat" cmpd="sng" algn="ctr">
              <a:solidFill>
                <a:srgbClr val="5B9BD5"/>
              </a:solidFill>
              <a:prstDash val="solid"/>
              <a:miter lim="800000"/>
            </a:ln>
            <a:effectLst/>
          </p:spPr>
        </p:cxnSp>
        <p:cxnSp>
          <p:nvCxnSpPr>
            <p:cNvPr id="484" name="Straight Connector 483"/>
            <p:cNvCxnSpPr/>
            <p:nvPr/>
          </p:nvCxnSpPr>
          <p:spPr>
            <a:xfrm>
              <a:off x="3890572" y="1997116"/>
              <a:ext cx="33" cy="268599"/>
            </a:xfrm>
            <a:prstGeom prst="line">
              <a:avLst/>
            </a:prstGeom>
            <a:noFill/>
            <a:ln w="6350" cap="flat" cmpd="sng" algn="ctr">
              <a:solidFill>
                <a:srgbClr val="5B9BD5"/>
              </a:solidFill>
              <a:prstDash val="solid"/>
              <a:miter lim="800000"/>
            </a:ln>
            <a:effectLst/>
          </p:spPr>
        </p:cxnSp>
        <p:sp>
          <p:nvSpPr>
            <p:cNvPr id="485" name="Hexagon 484"/>
            <p:cNvSpPr/>
            <p:nvPr/>
          </p:nvSpPr>
          <p:spPr>
            <a:xfrm>
              <a:off x="421499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86" name="Hexagon 485"/>
            <p:cNvSpPr/>
            <p:nvPr/>
          </p:nvSpPr>
          <p:spPr>
            <a:xfrm>
              <a:off x="444592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87" name="Hexagon 486"/>
            <p:cNvSpPr/>
            <p:nvPr/>
          </p:nvSpPr>
          <p:spPr>
            <a:xfrm>
              <a:off x="421499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88" name="Hexagon 487"/>
            <p:cNvSpPr/>
            <p:nvPr/>
          </p:nvSpPr>
          <p:spPr>
            <a:xfrm>
              <a:off x="444592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489" name="Straight Connector 488"/>
            <p:cNvCxnSpPr/>
            <p:nvPr/>
          </p:nvCxnSpPr>
          <p:spPr>
            <a:xfrm>
              <a:off x="4352447" y="2245092"/>
              <a:ext cx="230937" cy="135637"/>
            </a:xfrm>
            <a:prstGeom prst="line">
              <a:avLst/>
            </a:prstGeom>
            <a:noFill/>
            <a:ln w="6350" cap="flat" cmpd="sng" algn="ctr">
              <a:solidFill>
                <a:srgbClr val="5B9BD5"/>
              </a:solidFill>
              <a:prstDash val="solid"/>
              <a:miter lim="800000"/>
            </a:ln>
            <a:effectLst/>
          </p:spPr>
        </p:cxnSp>
        <p:cxnSp>
          <p:nvCxnSpPr>
            <p:cNvPr id="490" name="Straight Connector 489"/>
            <p:cNvCxnSpPr/>
            <p:nvPr/>
          </p:nvCxnSpPr>
          <p:spPr>
            <a:xfrm>
              <a:off x="4352447" y="1973817"/>
              <a:ext cx="230937" cy="135637"/>
            </a:xfrm>
            <a:prstGeom prst="line">
              <a:avLst/>
            </a:prstGeom>
            <a:noFill/>
            <a:ln w="6350" cap="flat" cmpd="sng" algn="ctr">
              <a:solidFill>
                <a:srgbClr val="5B9BD5"/>
              </a:solidFill>
              <a:prstDash val="solid"/>
              <a:miter lim="800000"/>
            </a:ln>
            <a:effectLst/>
          </p:spPr>
        </p:cxnSp>
        <p:cxnSp>
          <p:nvCxnSpPr>
            <p:cNvPr id="491" name="Straight Connector 490"/>
            <p:cNvCxnSpPr/>
            <p:nvPr/>
          </p:nvCxnSpPr>
          <p:spPr>
            <a:xfrm>
              <a:off x="4579627" y="2103634"/>
              <a:ext cx="230937" cy="135637"/>
            </a:xfrm>
            <a:prstGeom prst="line">
              <a:avLst/>
            </a:prstGeom>
            <a:noFill/>
            <a:ln w="6350" cap="flat" cmpd="sng" algn="ctr">
              <a:solidFill>
                <a:srgbClr val="5B9BD5"/>
              </a:solidFill>
              <a:prstDash val="solid"/>
              <a:miter lim="800000"/>
            </a:ln>
            <a:effectLst/>
          </p:spPr>
        </p:cxnSp>
        <p:cxnSp>
          <p:nvCxnSpPr>
            <p:cNvPr id="492" name="Straight Connector 491"/>
            <p:cNvCxnSpPr/>
            <p:nvPr/>
          </p:nvCxnSpPr>
          <p:spPr>
            <a:xfrm flipH="1">
              <a:off x="4579627" y="2245092"/>
              <a:ext cx="230937" cy="135637"/>
            </a:xfrm>
            <a:prstGeom prst="line">
              <a:avLst/>
            </a:prstGeom>
            <a:noFill/>
            <a:ln w="6350" cap="flat" cmpd="sng" algn="ctr">
              <a:solidFill>
                <a:srgbClr val="5B9BD5"/>
              </a:solidFill>
              <a:prstDash val="solid"/>
              <a:miter lim="800000"/>
            </a:ln>
            <a:effectLst/>
          </p:spPr>
        </p:cxnSp>
        <p:cxnSp>
          <p:nvCxnSpPr>
            <p:cNvPr id="493" name="Straight Connector 492"/>
            <p:cNvCxnSpPr/>
            <p:nvPr/>
          </p:nvCxnSpPr>
          <p:spPr>
            <a:xfrm>
              <a:off x="4579628" y="2115275"/>
              <a:ext cx="33" cy="268599"/>
            </a:xfrm>
            <a:prstGeom prst="line">
              <a:avLst/>
            </a:prstGeom>
            <a:noFill/>
            <a:ln w="6350" cap="flat" cmpd="sng" algn="ctr">
              <a:solidFill>
                <a:srgbClr val="5B9BD5"/>
              </a:solidFill>
              <a:prstDash val="solid"/>
              <a:miter lim="800000"/>
            </a:ln>
            <a:effectLst/>
          </p:spPr>
        </p:cxnSp>
        <p:cxnSp>
          <p:nvCxnSpPr>
            <p:cNvPr id="494" name="Straight Connector 493"/>
            <p:cNvCxnSpPr/>
            <p:nvPr/>
          </p:nvCxnSpPr>
          <p:spPr>
            <a:xfrm flipV="1">
              <a:off x="4348724" y="2109454"/>
              <a:ext cx="230903" cy="129817"/>
            </a:xfrm>
            <a:prstGeom prst="line">
              <a:avLst/>
            </a:prstGeom>
            <a:noFill/>
            <a:ln w="6350" cap="flat" cmpd="sng" algn="ctr">
              <a:solidFill>
                <a:srgbClr val="5B9BD5"/>
              </a:solidFill>
              <a:prstDash val="solid"/>
              <a:miter lim="800000"/>
            </a:ln>
            <a:effectLst/>
          </p:spPr>
        </p:cxnSp>
        <p:cxnSp>
          <p:nvCxnSpPr>
            <p:cNvPr id="495" name="Straight Connector 494"/>
            <p:cNvCxnSpPr/>
            <p:nvPr/>
          </p:nvCxnSpPr>
          <p:spPr>
            <a:xfrm flipV="1">
              <a:off x="4579627" y="1967996"/>
              <a:ext cx="230937" cy="147278"/>
            </a:xfrm>
            <a:prstGeom prst="line">
              <a:avLst/>
            </a:prstGeom>
            <a:noFill/>
            <a:ln w="6350" cap="flat" cmpd="sng" algn="ctr">
              <a:solidFill>
                <a:srgbClr val="5B9BD5"/>
              </a:solidFill>
              <a:prstDash val="solid"/>
              <a:miter lim="800000"/>
            </a:ln>
            <a:effectLst/>
          </p:spPr>
        </p:cxnSp>
        <p:cxnSp>
          <p:nvCxnSpPr>
            <p:cNvPr id="496" name="Straight Connector 495"/>
            <p:cNvCxnSpPr/>
            <p:nvPr/>
          </p:nvCxnSpPr>
          <p:spPr>
            <a:xfrm>
              <a:off x="4352430" y="1998437"/>
              <a:ext cx="33" cy="268599"/>
            </a:xfrm>
            <a:prstGeom prst="line">
              <a:avLst/>
            </a:prstGeom>
            <a:noFill/>
            <a:ln w="6350" cap="flat" cmpd="sng" algn="ctr">
              <a:solidFill>
                <a:srgbClr val="5B9BD5"/>
              </a:solidFill>
              <a:prstDash val="solid"/>
              <a:miter lim="800000"/>
            </a:ln>
            <a:effectLst/>
          </p:spPr>
        </p:cxnSp>
        <p:sp>
          <p:nvSpPr>
            <p:cNvPr id="497" name="Hexagon 496"/>
            <p:cNvSpPr/>
            <p:nvPr/>
          </p:nvSpPr>
          <p:spPr>
            <a:xfrm>
              <a:off x="467401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98" name="Hexagon 497"/>
            <p:cNvSpPr/>
            <p:nvPr/>
          </p:nvSpPr>
          <p:spPr>
            <a:xfrm>
              <a:off x="490494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499" name="Hexagon 498"/>
            <p:cNvSpPr/>
            <p:nvPr/>
          </p:nvSpPr>
          <p:spPr>
            <a:xfrm>
              <a:off x="467401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00" name="Hexagon 499"/>
            <p:cNvSpPr/>
            <p:nvPr/>
          </p:nvSpPr>
          <p:spPr>
            <a:xfrm>
              <a:off x="4904947" y="225673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01" name="Straight Connector 500"/>
            <p:cNvCxnSpPr/>
            <p:nvPr/>
          </p:nvCxnSpPr>
          <p:spPr>
            <a:xfrm>
              <a:off x="4811467" y="2245092"/>
              <a:ext cx="230937" cy="135637"/>
            </a:xfrm>
            <a:prstGeom prst="line">
              <a:avLst/>
            </a:prstGeom>
            <a:noFill/>
            <a:ln w="6350" cap="flat" cmpd="sng" algn="ctr">
              <a:solidFill>
                <a:srgbClr val="5B9BD5"/>
              </a:solidFill>
              <a:prstDash val="solid"/>
              <a:miter lim="800000"/>
            </a:ln>
            <a:effectLst/>
          </p:spPr>
        </p:cxnSp>
        <p:cxnSp>
          <p:nvCxnSpPr>
            <p:cNvPr id="502" name="Straight Connector 501"/>
            <p:cNvCxnSpPr/>
            <p:nvPr/>
          </p:nvCxnSpPr>
          <p:spPr>
            <a:xfrm>
              <a:off x="4811467" y="1973817"/>
              <a:ext cx="230937" cy="135637"/>
            </a:xfrm>
            <a:prstGeom prst="line">
              <a:avLst/>
            </a:prstGeom>
            <a:noFill/>
            <a:ln w="6350" cap="flat" cmpd="sng" algn="ctr">
              <a:solidFill>
                <a:srgbClr val="5B9BD5"/>
              </a:solidFill>
              <a:prstDash val="solid"/>
              <a:miter lim="800000"/>
            </a:ln>
            <a:effectLst/>
          </p:spPr>
        </p:cxnSp>
        <p:cxnSp>
          <p:nvCxnSpPr>
            <p:cNvPr id="503" name="Straight Connector 502"/>
            <p:cNvCxnSpPr/>
            <p:nvPr/>
          </p:nvCxnSpPr>
          <p:spPr>
            <a:xfrm>
              <a:off x="5038647" y="2103634"/>
              <a:ext cx="230937" cy="135637"/>
            </a:xfrm>
            <a:prstGeom prst="line">
              <a:avLst/>
            </a:prstGeom>
            <a:noFill/>
            <a:ln w="6350" cap="flat" cmpd="sng" algn="ctr">
              <a:solidFill>
                <a:srgbClr val="5B9BD5"/>
              </a:solidFill>
              <a:prstDash val="solid"/>
              <a:miter lim="800000"/>
            </a:ln>
            <a:effectLst/>
          </p:spPr>
        </p:cxnSp>
        <p:cxnSp>
          <p:nvCxnSpPr>
            <p:cNvPr id="504" name="Straight Connector 503"/>
            <p:cNvCxnSpPr/>
            <p:nvPr/>
          </p:nvCxnSpPr>
          <p:spPr>
            <a:xfrm flipH="1">
              <a:off x="5038647" y="2245092"/>
              <a:ext cx="230937" cy="135637"/>
            </a:xfrm>
            <a:prstGeom prst="line">
              <a:avLst/>
            </a:prstGeom>
            <a:noFill/>
            <a:ln w="6350" cap="flat" cmpd="sng" algn="ctr">
              <a:solidFill>
                <a:srgbClr val="5B9BD5"/>
              </a:solidFill>
              <a:prstDash val="solid"/>
              <a:miter lim="800000"/>
            </a:ln>
            <a:effectLst/>
          </p:spPr>
        </p:cxnSp>
        <p:cxnSp>
          <p:nvCxnSpPr>
            <p:cNvPr id="505" name="Straight Connector 504"/>
            <p:cNvCxnSpPr/>
            <p:nvPr/>
          </p:nvCxnSpPr>
          <p:spPr>
            <a:xfrm>
              <a:off x="5038648" y="2115275"/>
              <a:ext cx="33" cy="268599"/>
            </a:xfrm>
            <a:prstGeom prst="line">
              <a:avLst/>
            </a:prstGeom>
            <a:noFill/>
            <a:ln w="6350" cap="flat" cmpd="sng" algn="ctr">
              <a:solidFill>
                <a:srgbClr val="5B9BD5"/>
              </a:solidFill>
              <a:prstDash val="solid"/>
              <a:miter lim="800000"/>
            </a:ln>
            <a:effectLst/>
          </p:spPr>
        </p:cxnSp>
        <p:cxnSp>
          <p:nvCxnSpPr>
            <p:cNvPr id="506" name="Straight Connector 505"/>
            <p:cNvCxnSpPr/>
            <p:nvPr/>
          </p:nvCxnSpPr>
          <p:spPr>
            <a:xfrm flipV="1">
              <a:off x="4807744" y="2109454"/>
              <a:ext cx="230903" cy="129817"/>
            </a:xfrm>
            <a:prstGeom prst="line">
              <a:avLst/>
            </a:prstGeom>
            <a:noFill/>
            <a:ln w="6350" cap="flat" cmpd="sng" algn="ctr">
              <a:solidFill>
                <a:srgbClr val="5B9BD5"/>
              </a:solidFill>
              <a:prstDash val="solid"/>
              <a:miter lim="800000"/>
            </a:ln>
            <a:effectLst/>
          </p:spPr>
        </p:cxnSp>
        <p:cxnSp>
          <p:nvCxnSpPr>
            <p:cNvPr id="507" name="Straight Connector 506"/>
            <p:cNvCxnSpPr/>
            <p:nvPr/>
          </p:nvCxnSpPr>
          <p:spPr>
            <a:xfrm flipV="1">
              <a:off x="5038647" y="1967996"/>
              <a:ext cx="230937" cy="147278"/>
            </a:xfrm>
            <a:prstGeom prst="line">
              <a:avLst/>
            </a:prstGeom>
            <a:noFill/>
            <a:ln w="6350" cap="flat" cmpd="sng" algn="ctr">
              <a:solidFill>
                <a:srgbClr val="5B9BD5"/>
              </a:solidFill>
              <a:prstDash val="solid"/>
              <a:miter lim="800000"/>
            </a:ln>
            <a:effectLst/>
          </p:spPr>
        </p:cxnSp>
        <p:cxnSp>
          <p:nvCxnSpPr>
            <p:cNvPr id="508" name="Straight Connector 507"/>
            <p:cNvCxnSpPr/>
            <p:nvPr/>
          </p:nvCxnSpPr>
          <p:spPr>
            <a:xfrm>
              <a:off x="4811450" y="1998437"/>
              <a:ext cx="33" cy="268599"/>
            </a:xfrm>
            <a:prstGeom prst="line">
              <a:avLst/>
            </a:prstGeom>
            <a:noFill/>
            <a:ln w="6350" cap="flat" cmpd="sng" algn="ctr">
              <a:solidFill>
                <a:srgbClr val="5B9BD5"/>
              </a:solidFill>
              <a:prstDash val="solid"/>
              <a:miter lim="800000"/>
            </a:ln>
            <a:effectLst/>
          </p:spPr>
        </p:cxnSp>
        <p:sp>
          <p:nvSpPr>
            <p:cNvPr id="509" name="Hexagon 508"/>
            <p:cNvSpPr/>
            <p:nvPr/>
          </p:nvSpPr>
          <p:spPr>
            <a:xfrm>
              <a:off x="51355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10" name="Hexagon 509"/>
            <p:cNvSpPr/>
            <p:nvPr/>
          </p:nvSpPr>
          <p:spPr>
            <a:xfrm>
              <a:off x="53664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11" name="Hexagon 510"/>
            <p:cNvSpPr/>
            <p:nvPr/>
          </p:nvSpPr>
          <p:spPr>
            <a:xfrm>
              <a:off x="51355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12" name="Hexagon 511"/>
            <p:cNvSpPr/>
            <p:nvPr/>
          </p:nvSpPr>
          <p:spPr>
            <a:xfrm>
              <a:off x="53664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13" name="Straight Connector 512"/>
            <p:cNvCxnSpPr/>
            <p:nvPr/>
          </p:nvCxnSpPr>
          <p:spPr>
            <a:xfrm>
              <a:off x="5272973" y="2245092"/>
              <a:ext cx="230937" cy="135637"/>
            </a:xfrm>
            <a:prstGeom prst="line">
              <a:avLst/>
            </a:prstGeom>
            <a:noFill/>
            <a:ln w="6350" cap="flat" cmpd="sng" algn="ctr">
              <a:solidFill>
                <a:srgbClr val="5B9BD5"/>
              </a:solidFill>
              <a:prstDash val="solid"/>
              <a:miter lim="800000"/>
            </a:ln>
            <a:effectLst/>
          </p:spPr>
        </p:cxnSp>
        <p:cxnSp>
          <p:nvCxnSpPr>
            <p:cNvPr id="514" name="Straight Connector 513"/>
            <p:cNvCxnSpPr/>
            <p:nvPr/>
          </p:nvCxnSpPr>
          <p:spPr>
            <a:xfrm>
              <a:off x="5272973" y="1973817"/>
              <a:ext cx="230937" cy="135637"/>
            </a:xfrm>
            <a:prstGeom prst="line">
              <a:avLst/>
            </a:prstGeom>
            <a:noFill/>
            <a:ln w="6350" cap="flat" cmpd="sng" algn="ctr">
              <a:solidFill>
                <a:srgbClr val="5B9BD5"/>
              </a:solidFill>
              <a:prstDash val="solid"/>
              <a:miter lim="800000"/>
            </a:ln>
            <a:effectLst/>
          </p:spPr>
        </p:cxnSp>
        <p:cxnSp>
          <p:nvCxnSpPr>
            <p:cNvPr id="515" name="Straight Connector 514"/>
            <p:cNvCxnSpPr/>
            <p:nvPr/>
          </p:nvCxnSpPr>
          <p:spPr>
            <a:xfrm>
              <a:off x="5495997" y="2103634"/>
              <a:ext cx="230937" cy="135637"/>
            </a:xfrm>
            <a:prstGeom prst="line">
              <a:avLst/>
            </a:prstGeom>
            <a:noFill/>
            <a:ln w="6350" cap="flat" cmpd="sng" algn="ctr">
              <a:solidFill>
                <a:srgbClr val="5B9BD5"/>
              </a:solidFill>
              <a:prstDash val="solid"/>
              <a:miter lim="800000"/>
            </a:ln>
            <a:effectLst/>
          </p:spPr>
        </p:cxnSp>
        <p:cxnSp>
          <p:nvCxnSpPr>
            <p:cNvPr id="516" name="Straight Connector 515"/>
            <p:cNvCxnSpPr/>
            <p:nvPr/>
          </p:nvCxnSpPr>
          <p:spPr>
            <a:xfrm flipH="1">
              <a:off x="5495997" y="2245092"/>
              <a:ext cx="230937" cy="135637"/>
            </a:xfrm>
            <a:prstGeom prst="line">
              <a:avLst/>
            </a:prstGeom>
            <a:noFill/>
            <a:ln w="6350" cap="flat" cmpd="sng" algn="ctr">
              <a:solidFill>
                <a:srgbClr val="5B9BD5"/>
              </a:solidFill>
              <a:prstDash val="solid"/>
              <a:miter lim="800000"/>
            </a:ln>
            <a:effectLst/>
          </p:spPr>
        </p:cxnSp>
        <p:cxnSp>
          <p:nvCxnSpPr>
            <p:cNvPr id="517" name="Straight Connector 516"/>
            <p:cNvCxnSpPr/>
            <p:nvPr/>
          </p:nvCxnSpPr>
          <p:spPr>
            <a:xfrm>
              <a:off x="5500154" y="2115275"/>
              <a:ext cx="33" cy="268599"/>
            </a:xfrm>
            <a:prstGeom prst="line">
              <a:avLst/>
            </a:prstGeom>
            <a:noFill/>
            <a:ln w="6350" cap="flat" cmpd="sng" algn="ctr">
              <a:solidFill>
                <a:srgbClr val="5B9BD5"/>
              </a:solidFill>
              <a:prstDash val="solid"/>
              <a:miter lim="800000"/>
            </a:ln>
            <a:effectLst/>
          </p:spPr>
        </p:cxnSp>
        <p:cxnSp>
          <p:nvCxnSpPr>
            <p:cNvPr id="518" name="Straight Connector 517"/>
            <p:cNvCxnSpPr/>
            <p:nvPr/>
          </p:nvCxnSpPr>
          <p:spPr>
            <a:xfrm flipV="1">
              <a:off x="5269250" y="2109454"/>
              <a:ext cx="230903" cy="129817"/>
            </a:xfrm>
            <a:prstGeom prst="line">
              <a:avLst/>
            </a:prstGeom>
            <a:noFill/>
            <a:ln w="6350" cap="flat" cmpd="sng" algn="ctr">
              <a:solidFill>
                <a:srgbClr val="5B9BD5"/>
              </a:solidFill>
              <a:prstDash val="solid"/>
              <a:miter lim="800000"/>
            </a:ln>
            <a:effectLst/>
          </p:spPr>
        </p:cxnSp>
        <p:cxnSp>
          <p:nvCxnSpPr>
            <p:cNvPr id="519" name="Straight Connector 518"/>
            <p:cNvCxnSpPr/>
            <p:nvPr/>
          </p:nvCxnSpPr>
          <p:spPr>
            <a:xfrm flipV="1">
              <a:off x="5495997" y="1967996"/>
              <a:ext cx="230937" cy="147278"/>
            </a:xfrm>
            <a:prstGeom prst="line">
              <a:avLst/>
            </a:prstGeom>
            <a:noFill/>
            <a:ln w="6350" cap="flat" cmpd="sng" algn="ctr">
              <a:solidFill>
                <a:srgbClr val="5B9BD5"/>
              </a:solidFill>
              <a:prstDash val="solid"/>
              <a:miter lim="800000"/>
            </a:ln>
            <a:effectLst/>
          </p:spPr>
        </p:cxnSp>
        <p:cxnSp>
          <p:nvCxnSpPr>
            <p:cNvPr id="520" name="Straight Connector 519"/>
            <p:cNvCxnSpPr/>
            <p:nvPr/>
          </p:nvCxnSpPr>
          <p:spPr>
            <a:xfrm>
              <a:off x="5272956" y="1998437"/>
              <a:ext cx="33" cy="268599"/>
            </a:xfrm>
            <a:prstGeom prst="line">
              <a:avLst/>
            </a:prstGeom>
            <a:noFill/>
            <a:ln w="6350" cap="flat" cmpd="sng" algn="ctr">
              <a:solidFill>
                <a:srgbClr val="5B9BD5"/>
              </a:solidFill>
              <a:prstDash val="solid"/>
              <a:miter lim="800000"/>
            </a:ln>
            <a:effectLst/>
          </p:spPr>
        </p:cxnSp>
        <p:sp>
          <p:nvSpPr>
            <p:cNvPr id="521" name="Hexagon 520"/>
            <p:cNvSpPr/>
            <p:nvPr/>
          </p:nvSpPr>
          <p:spPr>
            <a:xfrm>
              <a:off x="5595020" y="1849823"/>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22" name="Hexagon 521"/>
            <p:cNvSpPr/>
            <p:nvPr/>
          </p:nvSpPr>
          <p:spPr>
            <a:xfrm>
              <a:off x="582595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23" name="Hexagon 522"/>
            <p:cNvSpPr/>
            <p:nvPr/>
          </p:nvSpPr>
          <p:spPr>
            <a:xfrm>
              <a:off x="559502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24" name="Hexagon 523"/>
            <p:cNvSpPr/>
            <p:nvPr/>
          </p:nvSpPr>
          <p:spPr>
            <a:xfrm>
              <a:off x="582595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25" name="Straight Connector 524"/>
            <p:cNvCxnSpPr/>
            <p:nvPr/>
          </p:nvCxnSpPr>
          <p:spPr>
            <a:xfrm>
              <a:off x="5732477" y="2245092"/>
              <a:ext cx="230937" cy="135637"/>
            </a:xfrm>
            <a:prstGeom prst="line">
              <a:avLst/>
            </a:prstGeom>
            <a:noFill/>
            <a:ln w="6350" cap="flat" cmpd="sng" algn="ctr">
              <a:solidFill>
                <a:srgbClr val="5B9BD5"/>
              </a:solidFill>
              <a:prstDash val="solid"/>
              <a:miter lim="800000"/>
            </a:ln>
            <a:effectLst/>
          </p:spPr>
        </p:cxnSp>
        <p:cxnSp>
          <p:nvCxnSpPr>
            <p:cNvPr id="526" name="Straight Connector 525"/>
            <p:cNvCxnSpPr/>
            <p:nvPr/>
          </p:nvCxnSpPr>
          <p:spPr>
            <a:xfrm>
              <a:off x="5732477" y="1973817"/>
              <a:ext cx="230937" cy="135637"/>
            </a:xfrm>
            <a:prstGeom prst="line">
              <a:avLst/>
            </a:prstGeom>
            <a:noFill/>
            <a:ln w="6350" cap="flat" cmpd="sng" algn="ctr">
              <a:solidFill>
                <a:srgbClr val="5B9BD5"/>
              </a:solidFill>
              <a:prstDash val="solid"/>
              <a:miter lim="800000"/>
            </a:ln>
            <a:effectLst/>
          </p:spPr>
        </p:cxnSp>
        <p:cxnSp>
          <p:nvCxnSpPr>
            <p:cNvPr id="527" name="Straight Connector 526"/>
            <p:cNvCxnSpPr/>
            <p:nvPr/>
          </p:nvCxnSpPr>
          <p:spPr>
            <a:xfrm>
              <a:off x="5959657" y="2103634"/>
              <a:ext cx="230937" cy="135637"/>
            </a:xfrm>
            <a:prstGeom prst="line">
              <a:avLst/>
            </a:prstGeom>
            <a:noFill/>
            <a:ln w="6350" cap="flat" cmpd="sng" algn="ctr">
              <a:solidFill>
                <a:srgbClr val="5B9BD5"/>
              </a:solidFill>
              <a:prstDash val="solid"/>
              <a:miter lim="800000"/>
            </a:ln>
            <a:effectLst/>
          </p:spPr>
        </p:cxnSp>
        <p:cxnSp>
          <p:nvCxnSpPr>
            <p:cNvPr id="528" name="Straight Connector 527"/>
            <p:cNvCxnSpPr/>
            <p:nvPr/>
          </p:nvCxnSpPr>
          <p:spPr>
            <a:xfrm flipH="1">
              <a:off x="5959657" y="2245092"/>
              <a:ext cx="230937" cy="135637"/>
            </a:xfrm>
            <a:prstGeom prst="line">
              <a:avLst/>
            </a:prstGeom>
            <a:noFill/>
            <a:ln w="6350" cap="flat" cmpd="sng" algn="ctr">
              <a:solidFill>
                <a:srgbClr val="5B9BD5"/>
              </a:solidFill>
              <a:prstDash val="solid"/>
              <a:miter lim="800000"/>
            </a:ln>
            <a:effectLst/>
          </p:spPr>
        </p:cxnSp>
        <p:cxnSp>
          <p:nvCxnSpPr>
            <p:cNvPr id="529" name="Straight Connector 528"/>
            <p:cNvCxnSpPr/>
            <p:nvPr/>
          </p:nvCxnSpPr>
          <p:spPr>
            <a:xfrm>
              <a:off x="5959658" y="2115275"/>
              <a:ext cx="33" cy="268599"/>
            </a:xfrm>
            <a:prstGeom prst="line">
              <a:avLst/>
            </a:prstGeom>
            <a:noFill/>
            <a:ln w="6350" cap="flat" cmpd="sng" algn="ctr">
              <a:solidFill>
                <a:srgbClr val="5B9BD5"/>
              </a:solidFill>
              <a:prstDash val="solid"/>
              <a:miter lim="800000"/>
            </a:ln>
            <a:effectLst/>
          </p:spPr>
        </p:cxnSp>
        <p:cxnSp>
          <p:nvCxnSpPr>
            <p:cNvPr id="530" name="Straight Connector 529"/>
            <p:cNvCxnSpPr/>
            <p:nvPr/>
          </p:nvCxnSpPr>
          <p:spPr>
            <a:xfrm flipV="1">
              <a:off x="5728754" y="2109454"/>
              <a:ext cx="230903" cy="129817"/>
            </a:xfrm>
            <a:prstGeom prst="line">
              <a:avLst/>
            </a:prstGeom>
            <a:noFill/>
            <a:ln w="6350" cap="flat" cmpd="sng" algn="ctr">
              <a:solidFill>
                <a:srgbClr val="5B9BD5"/>
              </a:solidFill>
              <a:prstDash val="solid"/>
              <a:miter lim="800000"/>
            </a:ln>
            <a:effectLst/>
          </p:spPr>
        </p:cxnSp>
        <p:cxnSp>
          <p:nvCxnSpPr>
            <p:cNvPr id="531" name="Straight Connector 530"/>
            <p:cNvCxnSpPr/>
            <p:nvPr/>
          </p:nvCxnSpPr>
          <p:spPr>
            <a:xfrm flipV="1">
              <a:off x="5959657" y="1967996"/>
              <a:ext cx="230937" cy="147278"/>
            </a:xfrm>
            <a:prstGeom prst="line">
              <a:avLst/>
            </a:prstGeom>
            <a:noFill/>
            <a:ln w="6350" cap="flat" cmpd="sng" algn="ctr">
              <a:solidFill>
                <a:srgbClr val="5B9BD5"/>
              </a:solidFill>
              <a:prstDash val="solid"/>
              <a:miter lim="800000"/>
            </a:ln>
            <a:effectLst/>
          </p:spPr>
        </p:cxnSp>
        <p:cxnSp>
          <p:nvCxnSpPr>
            <p:cNvPr id="532" name="Straight Connector 531"/>
            <p:cNvCxnSpPr/>
            <p:nvPr/>
          </p:nvCxnSpPr>
          <p:spPr>
            <a:xfrm>
              <a:off x="5732460" y="1998437"/>
              <a:ext cx="33" cy="268599"/>
            </a:xfrm>
            <a:prstGeom prst="line">
              <a:avLst/>
            </a:prstGeom>
            <a:noFill/>
            <a:ln w="6350" cap="flat" cmpd="sng" algn="ctr">
              <a:solidFill>
                <a:srgbClr val="5B9BD5"/>
              </a:solidFill>
              <a:prstDash val="solid"/>
              <a:miter lim="800000"/>
            </a:ln>
            <a:effectLst/>
          </p:spPr>
        </p:cxnSp>
        <p:sp>
          <p:nvSpPr>
            <p:cNvPr id="533" name="Hexagon 532"/>
            <p:cNvSpPr/>
            <p:nvPr/>
          </p:nvSpPr>
          <p:spPr>
            <a:xfrm>
              <a:off x="6054040"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34" name="Hexagon 533"/>
            <p:cNvSpPr/>
            <p:nvPr/>
          </p:nvSpPr>
          <p:spPr>
            <a:xfrm>
              <a:off x="6284977"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35" name="Hexagon 534"/>
            <p:cNvSpPr/>
            <p:nvPr/>
          </p:nvSpPr>
          <p:spPr>
            <a:xfrm>
              <a:off x="6054040"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36" name="Hexagon 535"/>
            <p:cNvSpPr/>
            <p:nvPr/>
          </p:nvSpPr>
          <p:spPr>
            <a:xfrm>
              <a:off x="6284977"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37" name="Straight Connector 536"/>
            <p:cNvCxnSpPr/>
            <p:nvPr/>
          </p:nvCxnSpPr>
          <p:spPr>
            <a:xfrm>
              <a:off x="6191497" y="2245092"/>
              <a:ext cx="230937" cy="135637"/>
            </a:xfrm>
            <a:prstGeom prst="line">
              <a:avLst/>
            </a:prstGeom>
            <a:noFill/>
            <a:ln w="6350" cap="flat" cmpd="sng" algn="ctr">
              <a:solidFill>
                <a:srgbClr val="5B9BD5"/>
              </a:solidFill>
              <a:prstDash val="solid"/>
              <a:miter lim="800000"/>
            </a:ln>
            <a:effectLst/>
          </p:spPr>
        </p:cxnSp>
        <p:cxnSp>
          <p:nvCxnSpPr>
            <p:cNvPr id="538" name="Straight Connector 537"/>
            <p:cNvCxnSpPr/>
            <p:nvPr/>
          </p:nvCxnSpPr>
          <p:spPr>
            <a:xfrm>
              <a:off x="6191497" y="1978366"/>
              <a:ext cx="230937" cy="135637"/>
            </a:xfrm>
            <a:prstGeom prst="line">
              <a:avLst/>
            </a:prstGeom>
            <a:noFill/>
            <a:ln w="6350" cap="flat" cmpd="sng" algn="ctr">
              <a:solidFill>
                <a:srgbClr val="5B9BD5"/>
              </a:solidFill>
              <a:prstDash val="solid"/>
              <a:miter lim="800000"/>
            </a:ln>
            <a:effectLst/>
          </p:spPr>
        </p:cxnSp>
        <p:cxnSp>
          <p:nvCxnSpPr>
            <p:cNvPr id="539" name="Straight Connector 538"/>
            <p:cNvCxnSpPr/>
            <p:nvPr/>
          </p:nvCxnSpPr>
          <p:spPr>
            <a:xfrm>
              <a:off x="6418677" y="2103634"/>
              <a:ext cx="230937" cy="135637"/>
            </a:xfrm>
            <a:prstGeom prst="line">
              <a:avLst/>
            </a:prstGeom>
            <a:noFill/>
            <a:ln w="6350" cap="flat" cmpd="sng" algn="ctr">
              <a:solidFill>
                <a:srgbClr val="5B9BD5"/>
              </a:solidFill>
              <a:prstDash val="solid"/>
              <a:miter lim="800000"/>
            </a:ln>
            <a:effectLst/>
          </p:spPr>
        </p:cxnSp>
        <p:cxnSp>
          <p:nvCxnSpPr>
            <p:cNvPr id="540" name="Straight Connector 539"/>
            <p:cNvCxnSpPr/>
            <p:nvPr/>
          </p:nvCxnSpPr>
          <p:spPr>
            <a:xfrm flipH="1">
              <a:off x="6418677" y="2245092"/>
              <a:ext cx="230937" cy="135637"/>
            </a:xfrm>
            <a:prstGeom prst="line">
              <a:avLst/>
            </a:prstGeom>
            <a:noFill/>
            <a:ln w="6350" cap="flat" cmpd="sng" algn="ctr">
              <a:solidFill>
                <a:srgbClr val="5B9BD5"/>
              </a:solidFill>
              <a:prstDash val="solid"/>
              <a:miter lim="800000"/>
            </a:ln>
            <a:effectLst/>
          </p:spPr>
        </p:cxnSp>
        <p:cxnSp>
          <p:nvCxnSpPr>
            <p:cNvPr id="541" name="Straight Connector 540"/>
            <p:cNvCxnSpPr/>
            <p:nvPr/>
          </p:nvCxnSpPr>
          <p:spPr>
            <a:xfrm>
              <a:off x="6418678" y="2115275"/>
              <a:ext cx="33" cy="268599"/>
            </a:xfrm>
            <a:prstGeom prst="line">
              <a:avLst/>
            </a:prstGeom>
            <a:noFill/>
            <a:ln w="6350" cap="flat" cmpd="sng" algn="ctr">
              <a:solidFill>
                <a:srgbClr val="5B9BD5"/>
              </a:solidFill>
              <a:prstDash val="solid"/>
              <a:miter lim="800000"/>
            </a:ln>
            <a:effectLst/>
          </p:spPr>
        </p:cxnSp>
        <p:cxnSp>
          <p:nvCxnSpPr>
            <p:cNvPr id="542" name="Straight Connector 541"/>
            <p:cNvCxnSpPr/>
            <p:nvPr/>
          </p:nvCxnSpPr>
          <p:spPr>
            <a:xfrm flipV="1">
              <a:off x="6187774" y="2109454"/>
              <a:ext cx="230903" cy="129817"/>
            </a:xfrm>
            <a:prstGeom prst="line">
              <a:avLst/>
            </a:prstGeom>
            <a:noFill/>
            <a:ln w="6350" cap="flat" cmpd="sng" algn="ctr">
              <a:solidFill>
                <a:srgbClr val="5B9BD5"/>
              </a:solidFill>
              <a:prstDash val="solid"/>
              <a:miter lim="800000"/>
            </a:ln>
            <a:effectLst/>
          </p:spPr>
        </p:cxnSp>
        <p:cxnSp>
          <p:nvCxnSpPr>
            <p:cNvPr id="543" name="Straight Connector 542"/>
            <p:cNvCxnSpPr/>
            <p:nvPr/>
          </p:nvCxnSpPr>
          <p:spPr>
            <a:xfrm flipV="1">
              <a:off x="6418677" y="1967996"/>
              <a:ext cx="230937" cy="147278"/>
            </a:xfrm>
            <a:prstGeom prst="line">
              <a:avLst/>
            </a:prstGeom>
            <a:noFill/>
            <a:ln w="6350" cap="flat" cmpd="sng" algn="ctr">
              <a:solidFill>
                <a:srgbClr val="5B9BD5"/>
              </a:solidFill>
              <a:prstDash val="solid"/>
              <a:miter lim="800000"/>
            </a:ln>
            <a:effectLst/>
          </p:spPr>
        </p:cxnSp>
        <p:cxnSp>
          <p:nvCxnSpPr>
            <p:cNvPr id="544" name="Straight Connector 543"/>
            <p:cNvCxnSpPr/>
            <p:nvPr/>
          </p:nvCxnSpPr>
          <p:spPr>
            <a:xfrm>
              <a:off x="6191480" y="1998437"/>
              <a:ext cx="33" cy="268599"/>
            </a:xfrm>
            <a:prstGeom prst="line">
              <a:avLst/>
            </a:prstGeom>
            <a:noFill/>
            <a:ln w="6350" cap="flat" cmpd="sng" algn="ctr">
              <a:solidFill>
                <a:srgbClr val="5B9BD5"/>
              </a:solidFill>
              <a:prstDash val="solid"/>
              <a:miter lim="800000"/>
            </a:ln>
            <a:effectLst/>
          </p:spPr>
        </p:cxnSp>
        <p:sp>
          <p:nvSpPr>
            <p:cNvPr id="545" name="Hexagon 544"/>
            <p:cNvSpPr/>
            <p:nvPr/>
          </p:nvSpPr>
          <p:spPr>
            <a:xfrm>
              <a:off x="6517216"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46" name="Hexagon 545"/>
            <p:cNvSpPr/>
            <p:nvPr/>
          </p:nvSpPr>
          <p:spPr>
            <a:xfrm>
              <a:off x="6748153"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47" name="Hexagon 546"/>
            <p:cNvSpPr/>
            <p:nvPr/>
          </p:nvSpPr>
          <p:spPr>
            <a:xfrm>
              <a:off x="6517216"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48" name="Hexagon 547"/>
            <p:cNvSpPr/>
            <p:nvPr/>
          </p:nvSpPr>
          <p:spPr>
            <a:xfrm>
              <a:off x="6748153"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49" name="Straight Connector 548"/>
            <p:cNvCxnSpPr/>
            <p:nvPr/>
          </p:nvCxnSpPr>
          <p:spPr>
            <a:xfrm>
              <a:off x="6654673" y="2245092"/>
              <a:ext cx="230937" cy="135637"/>
            </a:xfrm>
            <a:prstGeom prst="line">
              <a:avLst/>
            </a:prstGeom>
            <a:noFill/>
            <a:ln w="6350" cap="flat" cmpd="sng" algn="ctr">
              <a:solidFill>
                <a:srgbClr val="5B9BD5"/>
              </a:solidFill>
              <a:prstDash val="solid"/>
              <a:miter lim="800000"/>
            </a:ln>
            <a:effectLst/>
          </p:spPr>
        </p:cxnSp>
        <p:cxnSp>
          <p:nvCxnSpPr>
            <p:cNvPr id="550" name="Straight Connector 549"/>
            <p:cNvCxnSpPr/>
            <p:nvPr/>
          </p:nvCxnSpPr>
          <p:spPr>
            <a:xfrm>
              <a:off x="6654673" y="1973817"/>
              <a:ext cx="230937" cy="135637"/>
            </a:xfrm>
            <a:prstGeom prst="line">
              <a:avLst/>
            </a:prstGeom>
            <a:noFill/>
            <a:ln w="6350" cap="flat" cmpd="sng" algn="ctr">
              <a:solidFill>
                <a:srgbClr val="5B9BD5"/>
              </a:solidFill>
              <a:prstDash val="solid"/>
              <a:miter lim="800000"/>
            </a:ln>
            <a:effectLst/>
          </p:spPr>
        </p:cxnSp>
        <p:cxnSp>
          <p:nvCxnSpPr>
            <p:cNvPr id="551" name="Straight Connector 550"/>
            <p:cNvCxnSpPr/>
            <p:nvPr/>
          </p:nvCxnSpPr>
          <p:spPr>
            <a:xfrm>
              <a:off x="6881853" y="2103634"/>
              <a:ext cx="230937" cy="135637"/>
            </a:xfrm>
            <a:prstGeom prst="line">
              <a:avLst/>
            </a:prstGeom>
            <a:noFill/>
            <a:ln w="6350" cap="flat" cmpd="sng" algn="ctr">
              <a:solidFill>
                <a:srgbClr val="5B9BD5"/>
              </a:solidFill>
              <a:prstDash val="solid"/>
              <a:miter lim="800000"/>
            </a:ln>
            <a:effectLst/>
          </p:spPr>
        </p:cxnSp>
        <p:cxnSp>
          <p:nvCxnSpPr>
            <p:cNvPr id="552" name="Straight Connector 551"/>
            <p:cNvCxnSpPr/>
            <p:nvPr/>
          </p:nvCxnSpPr>
          <p:spPr>
            <a:xfrm flipH="1">
              <a:off x="6881853" y="2245092"/>
              <a:ext cx="230937" cy="135637"/>
            </a:xfrm>
            <a:prstGeom prst="line">
              <a:avLst/>
            </a:prstGeom>
            <a:noFill/>
            <a:ln w="6350" cap="flat" cmpd="sng" algn="ctr">
              <a:solidFill>
                <a:srgbClr val="5B9BD5"/>
              </a:solidFill>
              <a:prstDash val="solid"/>
              <a:miter lim="800000"/>
            </a:ln>
            <a:effectLst/>
          </p:spPr>
        </p:cxnSp>
        <p:cxnSp>
          <p:nvCxnSpPr>
            <p:cNvPr id="553" name="Straight Connector 552"/>
            <p:cNvCxnSpPr/>
            <p:nvPr/>
          </p:nvCxnSpPr>
          <p:spPr>
            <a:xfrm>
              <a:off x="6881854" y="2115275"/>
              <a:ext cx="33" cy="268599"/>
            </a:xfrm>
            <a:prstGeom prst="line">
              <a:avLst/>
            </a:prstGeom>
            <a:noFill/>
            <a:ln w="6350" cap="flat" cmpd="sng" algn="ctr">
              <a:solidFill>
                <a:srgbClr val="5B9BD5"/>
              </a:solidFill>
              <a:prstDash val="solid"/>
              <a:miter lim="800000"/>
            </a:ln>
            <a:effectLst/>
          </p:spPr>
        </p:cxnSp>
        <p:cxnSp>
          <p:nvCxnSpPr>
            <p:cNvPr id="554" name="Straight Connector 553"/>
            <p:cNvCxnSpPr/>
            <p:nvPr/>
          </p:nvCxnSpPr>
          <p:spPr>
            <a:xfrm flipV="1">
              <a:off x="6650950" y="2109454"/>
              <a:ext cx="230903" cy="129817"/>
            </a:xfrm>
            <a:prstGeom prst="line">
              <a:avLst/>
            </a:prstGeom>
            <a:noFill/>
            <a:ln w="6350" cap="flat" cmpd="sng" algn="ctr">
              <a:solidFill>
                <a:srgbClr val="5B9BD5"/>
              </a:solidFill>
              <a:prstDash val="solid"/>
              <a:miter lim="800000"/>
            </a:ln>
            <a:effectLst/>
          </p:spPr>
        </p:cxnSp>
        <p:cxnSp>
          <p:nvCxnSpPr>
            <p:cNvPr id="555" name="Straight Connector 554"/>
            <p:cNvCxnSpPr/>
            <p:nvPr/>
          </p:nvCxnSpPr>
          <p:spPr>
            <a:xfrm flipV="1">
              <a:off x="6881853" y="1967996"/>
              <a:ext cx="230937" cy="147278"/>
            </a:xfrm>
            <a:prstGeom prst="line">
              <a:avLst/>
            </a:prstGeom>
            <a:noFill/>
            <a:ln w="6350" cap="flat" cmpd="sng" algn="ctr">
              <a:solidFill>
                <a:srgbClr val="5B9BD5"/>
              </a:solidFill>
              <a:prstDash val="solid"/>
              <a:miter lim="800000"/>
            </a:ln>
            <a:effectLst/>
          </p:spPr>
        </p:cxnSp>
        <p:cxnSp>
          <p:nvCxnSpPr>
            <p:cNvPr id="556" name="Straight Connector 555"/>
            <p:cNvCxnSpPr/>
            <p:nvPr/>
          </p:nvCxnSpPr>
          <p:spPr>
            <a:xfrm>
              <a:off x="6662968" y="1998437"/>
              <a:ext cx="33" cy="268599"/>
            </a:xfrm>
            <a:prstGeom prst="line">
              <a:avLst/>
            </a:prstGeom>
            <a:noFill/>
            <a:ln w="6350" cap="flat" cmpd="sng" algn="ctr">
              <a:solidFill>
                <a:srgbClr val="5B9BD5"/>
              </a:solidFill>
              <a:prstDash val="solid"/>
              <a:miter lim="800000"/>
            </a:ln>
            <a:effectLst/>
          </p:spPr>
        </p:cxnSp>
        <p:sp>
          <p:nvSpPr>
            <p:cNvPr id="557" name="Hexagon 556"/>
            <p:cNvSpPr/>
            <p:nvPr/>
          </p:nvSpPr>
          <p:spPr>
            <a:xfrm>
              <a:off x="6978722"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58" name="Hexagon 557"/>
            <p:cNvSpPr/>
            <p:nvPr/>
          </p:nvSpPr>
          <p:spPr>
            <a:xfrm>
              <a:off x="7209659"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59" name="Hexagon 558"/>
            <p:cNvSpPr/>
            <p:nvPr/>
          </p:nvSpPr>
          <p:spPr>
            <a:xfrm>
              <a:off x="6978722"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60" name="Hexagon 559"/>
            <p:cNvSpPr/>
            <p:nvPr/>
          </p:nvSpPr>
          <p:spPr>
            <a:xfrm>
              <a:off x="7209659"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61" name="Straight Connector 560"/>
            <p:cNvCxnSpPr/>
            <p:nvPr/>
          </p:nvCxnSpPr>
          <p:spPr>
            <a:xfrm>
              <a:off x="7116179" y="2245092"/>
              <a:ext cx="230937" cy="135637"/>
            </a:xfrm>
            <a:prstGeom prst="line">
              <a:avLst/>
            </a:prstGeom>
            <a:noFill/>
            <a:ln w="6350" cap="flat" cmpd="sng" algn="ctr">
              <a:solidFill>
                <a:srgbClr val="5B9BD5"/>
              </a:solidFill>
              <a:prstDash val="solid"/>
              <a:miter lim="800000"/>
            </a:ln>
            <a:effectLst/>
          </p:spPr>
        </p:cxnSp>
        <p:cxnSp>
          <p:nvCxnSpPr>
            <p:cNvPr id="562" name="Straight Connector 561"/>
            <p:cNvCxnSpPr/>
            <p:nvPr/>
          </p:nvCxnSpPr>
          <p:spPr>
            <a:xfrm>
              <a:off x="7116179" y="1973817"/>
              <a:ext cx="230937" cy="135637"/>
            </a:xfrm>
            <a:prstGeom prst="line">
              <a:avLst/>
            </a:prstGeom>
            <a:noFill/>
            <a:ln w="6350" cap="flat" cmpd="sng" algn="ctr">
              <a:solidFill>
                <a:srgbClr val="5B9BD5"/>
              </a:solidFill>
              <a:prstDash val="solid"/>
              <a:miter lim="800000"/>
            </a:ln>
            <a:effectLst/>
          </p:spPr>
        </p:cxnSp>
        <p:cxnSp>
          <p:nvCxnSpPr>
            <p:cNvPr id="563" name="Straight Connector 562"/>
            <p:cNvCxnSpPr/>
            <p:nvPr/>
          </p:nvCxnSpPr>
          <p:spPr>
            <a:xfrm>
              <a:off x="7347031" y="2103634"/>
              <a:ext cx="230937" cy="135637"/>
            </a:xfrm>
            <a:prstGeom prst="line">
              <a:avLst/>
            </a:prstGeom>
            <a:noFill/>
            <a:ln w="6350" cap="flat" cmpd="sng" algn="ctr">
              <a:solidFill>
                <a:srgbClr val="5B9BD5"/>
              </a:solidFill>
              <a:prstDash val="solid"/>
              <a:miter lim="800000"/>
            </a:ln>
            <a:effectLst/>
          </p:spPr>
        </p:cxnSp>
        <p:cxnSp>
          <p:nvCxnSpPr>
            <p:cNvPr id="564" name="Straight Connector 563"/>
            <p:cNvCxnSpPr/>
            <p:nvPr/>
          </p:nvCxnSpPr>
          <p:spPr>
            <a:xfrm flipH="1">
              <a:off x="7347031" y="2245092"/>
              <a:ext cx="230937" cy="135637"/>
            </a:xfrm>
            <a:prstGeom prst="line">
              <a:avLst/>
            </a:prstGeom>
            <a:noFill/>
            <a:ln w="6350" cap="flat" cmpd="sng" algn="ctr">
              <a:solidFill>
                <a:srgbClr val="5B9BD5"/>
              </a:solidFill>
              <a:prstDash val="solid"/>
              <a:miter lim="800000"/>
            </a:ln>
            <a:effectLst/>
          </p:spPr>
        </p:cxnSp>
        <p:cxnSp>
          <p:nvCxnSpPr>
            <p:cNvPr id="565" name="Straight Connector 564"/>
            <p:cNvCxnSpPr/>
            <p:nvPr/>
          </p:nvCxnSpPr>
          <p:spPr>
            <a:xfrm>
              <a:off x="7343360" y="2115275"/>
              <a:ext cx="33" cy="268599"/>
            </a:xfrm>
            <a:prstGeom prst="line">
              <a:avLst/>
            </a:prstGeom>
            <a:noFill/>
            <a:ln w="6350" cap="flat" cmpd="sng" algn="ctr">
              <a:solidFill>
                <a:srgbClr val="5B9BD5"/>
              </a:solidFill>
              <a:prstDash val="solid"/>
              <a:miter lim="800000"/>
            </a:ln>
            <a:effectLst/>
          </p:spPr>
        </p:cxnSp>
        <p:cxnSp>
          <p:nvCxnSpPr>
            <p:cNvPr id="566" name="Straight Connector 565"/>
            <p:cNvCxnSpPr/>
            <p:nvPr/>
          </p:nvCxnSpPr>
          <p:spPr>
            <a:xfrm flipV="1">
              <a:off x="7112456" y="2109454"/>
              <a:ext cx="230903" cy="129817"/>
            </a:xfrm>
            <a:prstGeom prst="line">
              <a:avLst/>
            </a:prstGeom>
            <a:noFill/>
            <a:ln w="6350" cap="flat" cmpd="sng" algn="ctr">
              <a:solidFill>
                <a:srgbClr val="5B9BD5"/>
              </a:solidFill>
              <a:prstDash val="solid"/>
              <a:miter lim="800000"/>
            </a:ln>
            <a:effectLst/>
          </p:spPr>
        </p:cxnSp>
        <p:cxnSp>
          <p:nvCxnSpPr>
            <p:cNvPr id="567" name="Straight Connector 566"/>
            <p:cNvCxnSpPr/>
            <p:nvPr/>
          </p:nvCxnSpPr>
          <p:spPr>
            <a:xfrm flipV="1">
              <a:off x="7347031" y="1967996"/>
              <a:ext cx="230937" cy="147278"/>
            </a:xfrm>
            <a:prstGeom prst="line">
              <a:avLst/>
            </a:prstGeom>
            <a:noFill/>
            <a:ln w="6350" cap="flat" cmpd="sng" algn="ctr">
              <a:solidFill>
                <a:srgbClr val="5B9BD5"/>
              </a:solidFill>
              <a:prstDash val="solid"/>
              <a:miter lim="800000"/>
            </a:ln>
            <a:effectLst/>
          </p:spPr>
        </p:cxnSp>
        <p:cxnSp>
          <p:nvCxnSpPr>
            <p:cNvPr id="568" name="Straight Connector 567"/>
            <p:cNvCxnSpPr/>
            <p:nvPr/>
          </p:nvCxnSpPr>
          <p:spPr>
            <a:xfrm>
              <a:off x="7116162" y="1998437"/>
              <a:ext cx="33" cy="268599"/>
            </a:xfrm>
            <a:prstGeom prst="line">
              <a:avLst/>
            </a:prstGeom>
            <a:noFill/>
            <a:ln w="6350" cap="flat" cmpd="sng" algn="ctr">
              <a:solidFill>
                <a:srgbClr val="5B9BD5"/>
              </a:solidFill>
              <a:prstDash val="solid"/>
              <a:miter lim="800000"/>
            </a:ln>
            <a:effectLst/>
          </p:spPr>
        </p:cxnSp>
        <p:sp>
          <p:nvSpPr>
            <p:cNvPr id="569" name="Hexagon 568"/>
            <p:cNvSpPr/>
            <p:nvPr/>
          </p:nvSpPr>
          <p:spPr>
            <a:xfrm>
              <a:off x="7441414" y="1854372"/>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70" name="Hexagon 569"/>
            <p:cNvSpPr/>
            <p:nvPr/>
          </p:nvSpPr>
          <p:spPr>
            <a:xfrm>
              <a:off x="7672351" y="1985460"/>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71" name="Hexagon 570"/>
            <p:cNvSpPr/>
            <p:nvPr/>
          </p:nvSpPr>
          <p:spPr>
            <a:xfrm>
              <a:off x="7441414" y="2121097"/>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72" name="Hexagon 571"/>
            <p:cNvSpPr/>
            <p:nvPr/>
          </p:nvSpPr>
          <p:spPr>
            <a:xfrm>
              <a:off x="7672351" y="2252185"/>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73" name="Straight Connector 572"/>
            <p:cNvCxnSpPr/>
            <p:nvPr/>
          </p:nvCxnSpPr>
          <p:spPr>
            <a:xfrm>
              <a:off x="7578871" y="2245092"/>
              <a:ext cx="230937" cy="135637"/>
            </a:xfrm>
            <a:prstGeom prst="line">
              <a:avLst/>
            </a:prstGeom>
            <a:noFill/>
            <a:ln w="6350" cap="flat" cmpd="sng" algn="ctr">
              <a:solidFill>
                <a:srgbClr val="5B9BD5"/>
              </a:solidFill>
              <a:prstDash val="solid"/>
              <a:miter lim="800000"/>
            </a:ln>
            <a:effectLst/>
          </p:spPr>
        </p:cxnSp>
        <p:cxnSp>
          <p:nvCxnSpPr>
            <p:cNvPr id="574" name="Straight Connector 573"/>
            <p:cNvCxnSpPr/>
            <p:nvPr/>
          </p:nvCxnSpPr>
          <p:spPr>
            <a:xfrm>
              <a:off x="7578871" y="1973817"/>
              <a:ext cx="230937" cy="135637"/>
            </a:xfrm>
            <a:prstGeom prst="line">
              <a:avLst/>
            </a:prstGeom>
            <a:noFill/>
            <a:ln w="6350" cap="flat" cmpd="sng" algn="ctr">
              <a:solidFill>
                <a:srgbClr val="5B9BD5"/>
              </a:solidFill>
              <a:prstDash val="solid"/>
              <a:miter lim="800000"/>
            </a:ln>
            <a:effectLst/>
          </p:spPr>
        </p:cxnSp>
        <p:cxnSp>
          <p:nvCxnSpPr>
            <p:cNvPr id="575" name="Straight Connector 574"/>
            <p:cNvCxnSpPr/>
            <p:nvPr/>
          </p:nvCxnSpPr>
          <p:spPr>
            <a:xfrm>
              <a:off x="7802379" y="2103634"/>
              <a:ext cx="230937" cy="135637"/>
            </a:xfrm>
            <a:prstGeom prst="line">
              <a:avLst/>
            </a:prstGeom>
            <a:noFill/>
            <a:ln w="6350" cap="flat" cmpd="sng" algn="ctr">
              <a:solidFill>
                <a:srgbClr val="5B9BD5"/>
              </a:solidFill>
              <a:prstDash val="solid"/>
              <a:miter lim="800000"/>
            </a:ln>
            <a:effectLst/>
          </p:spPr>
        </p:cxnSp>
        <p:cxnSp>
          <p:nvCxnSpPr>
            <p:cNvPr id="576" name="Straight Connector 575"/>
            <p:cNvCxnSpPr/>
            <p:nvPr/>
          </p:nvCxnSpPr>
          <p:spPr>
            <a:xfrm flipH="1">
              <a:off x="7802379" y="2245092"/>
              <a:ext cx="230937" cy="135637"/>
            </a:xfrm>
            <a:prstGeom prst="line">
              <a:avLst/>
            </a:prstGeom>
            <a:noFill/>
            <a:ln w="6350" cap="flat" cmpd="sng" algn="ctr">
              <a:solidFill>
                <a:srgbClr val="5B9BD5"/>
              </a:solidFill>
              <a:prstDash val="solid"/>
              <a:miter lim="800000"/>
            </a:ln>
            <a:effectLst/>
          </p:spPr>
        </p:cxnSp>
        <p:cxnSp>
          <p:nvCxnSpPr>
            <p:cNvPr id="577" name="Straight Connector 576"/>
            <p:cNvCxnSpPr/>
            <p:nvPr/>
          </p:nvCxnSpPr>
          <p:spPr>
            <a:xfrm>
              <a:off x="7802380" y="2115275"/>
              <a:ext cx="33" cy="268599"/>
            </a:xfrm>
            <a:prstGeom prst="line">
              <a:avLst/>
            </a:prstGeom>
            <a:noFill/>
            <a:ln w="6350" cap="flat" cmpd="sng" algn="ctr">
              <a:solidFill>
                <a:srgbClr val="5B9BD5"/>
              </a:solidFill>
              <a:prstDash val="solid"/>
              <a:miter lim="800000"/>
            </a:ln>
            <a:effectLst/>
          </p:spPr>
        </p:cxnSp>
        <p:cxnSp>
          <p:nvCxnSpPr>
            <p:cNvPr id="578" name="Straight Connector 577"/>
            <p:cNvCxnSpPr/>
            <p:nvPr/>
          </p:nvCxnSpPr>
          <p:spPr>
            <a:xfrm flipV="1">
              <a:off x="7575148" y="2109454"/>
              <a:ext cx="230903" cy="129817"/>
            </a:xfrm>
            <a:prstGeom prst="line">
              <a:avLst/>
            </a:prstGeom>
            <a:noFill/>
            <a:ln w="6350" cap="flat" cmpd="sng" algn="ctr">
              <a:solidFill>
                <a:srgbClr val="5B9BD5"/>
              </a:solidFill>
              <a:prstDash val="solid"/>
              <a:miter lim="800000"/>
            </a:ln>
            <a:effectLst/>
          </p:spPr>
        </p:cxnSp>
        <p:cxnSp>
          <p:nvCxnSpPr>
            <p:cNvPr id="579" name="Straight Connector 578"/>
            <p:cNvCxnSpPr/>
            <p:nvPr/>
          </p:nvCxnSpPr>
          <p:spPr>
            <a:xfrm flipV="1">
              <a:off x="7802379" y="1967996"/>
              <a:ext cx="230937" cy="147278"/>
            </a:xfrm>
            <a:prstGeom prst="line">
              <a:avLst/>
            </a:prstGeom>
            <a:noFill/>
            <a:ln w="6350" cap="flat" cmpd="sng" algn="ctr">
              <a:solidFill>
                <a:srgbClr val="5B9BD5"/>
              </a:solidFill>
              <a:prstDash val="solid"/>
              <a:miter lim="800000"/>
            </a:ln>
            <a:effectLst/>
          </p:spPr>
        </p:cxnSp>
        <p:cxnSp>
          <p:nvCxnSpPr>
            <p:cNvPr id="580" name="Straight Connector 579"/>
            <p:cNvCxnSpPr/>
            <p:nvPr/>
          </p:nvCxnSpPr>
          <p:spPr>
            <a:xfrm>
              <a:off x="7578854" y="1998437"/>
              <a:ext cx="33" cy="268599"/>
            </a:xfrm>
            <a:prstGeom prst="line">
              <a:avLst/>
            </a:prstGeom>
            <a:noFill/>
            <a:ln w="6350" cap="flat" cmpd="sng" algn="ctr">
              <a:solidFill>
                <a:srgbClr val="5B9BD5"/>
              </a:solidFill>
              <a:prstDash val="solid"/>
              <a:miter lim="800000"/>
            </a:ln>
            <a:effectLst/>
          </p:spPr>
        </p:cxnSp>
        <p:sp>
          <p:nvSpPr>
            <p:cNvPr id="581" name="Hexagon 580"/>
            <p:cNvSpPr/>
            <p:nvPr/>
          </p:nvSpPr>
          <p:spPr>
            <a:xfrm>
              <a:off x="79020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82" name="Hexagon 581"/>
            <p:cNvSpPr/>
            <p:nvPr/>
          </p:nvSpPr>
          <p:spPr>
            <a:xfrm>
              <a:off x="81329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83" name="Hexagon 582"/>
            <p:cNvSpPr/>
            <p:nvPr/>
          </p:nvSpPr>
          <p:spPr>
            <a:xfrm>
              <a:off x="79020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84" name="Hexagon 583"/>
            <p:cNvSpPr/>
            <p:nvPr/>
          </p:nvSpPr>
          <p:spPr>
            <a:xfrm>
              <a:off x="81329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85" name="Straight Connector 584"/>
            <p:cNvCxnSpPr/>
            <p:nvPr/>
          </p:nvCxnSpPr>
          <p:spPr>
            <a:xfrm>
              <a:off x="8039497" y="2248636"/>
              <a:ext cx="230937" cy="135637"/>
            </a:xfrm>
            <a:prstGeom prst="line">
              <a:avLst/>
            </a:prstGeom>
            <a:noFill/>
            <a:ln w="6350" cap="flat" cmpd="sng" algn="ctr">
              <a:solidFill>
                <a:srgbClr val="5B9BD5"/>
              </a:solidFill>
              <a:prstDash val="solid"/>
              <a:miter lim="800000"/>
            </a:ln>
            <a:effectLst/>
          </p:spPr>
        </p:cxnSp>
        <p:cxnSp>
          <p:nvCxnSpPr>
            <p:cNvPr id="586" name="Straight Connector 585"/>
            <p:cNvCxnSpPr/>
            <p:nvPr/>
          </p:nvCxnSpPr>
          <p:spPr>
            <a:xfrm>
              <a:off x="8039497" y="1977361"/>
              <a:ext cx="230937" cy="135637"/>
            </a:xfrm>
            <a:prstGeom prst="line">
              <a:avLst/>
            </a:prstGeom>
            <a:noFill/>
            <a:ln w="6350" cap="flat" cmpd="sng" algn="ctr">
              <a:solidFill>
                <a:srgbClr val="5B9BD5"/>
              </a:solidFill>
              <a:prstDash val="solid"/>
              <a:miter lim="800000"/>
            </a:ln>
            <a:effectLst/>
          </p:spPr>
        </p:cxnSp>
        <p:cxnSp>
          <p:nvCxnSpPr>
            <p:cNvPr id="587" name="Straight Connector 586"/>
            <p:cNvCxnSpPr/>
            <p:nvPr/>
          </p:nvCxnSpPr>
          <p:spPr>
            <a:xfrm>
              <a:off x="8266677" y="2107178"/>
              <a:ext cx="230937" cy="135637"/>
            </a:xfrm>
            <a:prstGeom prst="line">
              <a:avLst/>
            </a:prstGeom>
            <a:noFill/>
            <a:ln w="6350" cap="flat" cmpd="sng" algn="ctr">
              <a:solidFill>
                <a:srgbClr val="5B9BD5"/>
              </a:solidFill>
              <a:prstDash val="solid"/>
              <a:miter lim="800000"/>
            </a:ln>
            <a:effectLst/>
          </p:spPr>
        </p:cxnSp>
        <p:cxnSp>
          <p:nvCxnSpPr>
            <p:cNvPr id="588" name="Straight Connector 587"/>
            <p:cNvCxnSpPr/>
            <p:nvPr/>
          </p:nvCxnSpPr>
          <p:spPr>
            <a:xfrm flipH="1">
              <a:off x="8266677" y="2248636"/>
              <a:ext cx="230937" cy="135637"/>
            </a:xfrm>
            <a:prstGeom prst="line">
              <a:avLst/>
            </a:prstGeom>
            <a:noFill/>
            <a:ln w="6350" cap="flat" cmpd="sng" algn="ctr">
              <a:solidFill>
                <a:srgbClr val="5B9BD5"/>
              </a:solidFill>
              <a:prstDash val="solid"/>
              <a:miter lim="800000"/>
            </a:ln>
            <a:effectLst/>
          </p:spPr>
        </p:cxnSp>
        <p:cxnSp>
          <p:nvCxnSpPr>
            <p:cNvPr id="589" name="Straight Connector 588"/>
            <p:cNvCxnSpPr/>
            <p:nvPr/>
          </p:nvCxnSpPr>
          <p:spPr>
            <a:xfrm>
              <a:off x="8266678" y="2118819"/>
              <a:ext cx="33" cy="268599"/>
            </a:xfrm>
            <a:prstGeom prst="line">
              <a:avLst/>
            </a:prstGeom>
            <a:noFill/>
            <a:ln w="6350" cap="flat" cmpd="sng" algn="ctr">
              <a:solidFill>
                <a:srgbClr val="5B9BD5"/>
              </a:solidFill>
              <a:prstDash val="solid"/>
              <a:miter lim="800000"/>
            </a:ln>
            <a:effectLst/>
          </p:spPr>
        </p:cxnSp>
        <p:cxnSp>
          <p:nvCxnSpPr>
            <p:cNvPr id="590" name="Straight Connector 589"/>
            <p:cNvCxnSpPr/>
            <p:nvPr/>
          </p:nvCxnSpPr>
          <p:spPr>
            <a:xfrm flipV="1">
              <a:off x="8035774" y="2112998"/>
              <a:ext cx="230903" cy="129817"/>
            </a:xfrm>
            <a:prstGeom prst="line">
              <a:avLst/>
            </a:prstGeom>
            <a:noFill/>
            <a:ln w="6350" cap="flat" cmpd="sng" algn="ctr">
              <a:solidFill>
                <a:srgbClr val="5B9BD5"/>
              </a:solidFill>
              <a:prstDash val="solid"/>
              <a:miter lim="800000"/>
            </a:ln>
            <a:effectLst/>
          </p:spPr>
        </p:cxnSp>
        <p:cxnSp>
          <p:nvCxnSpPr>
            <p:cNvPr id="591" name="Straight Connector 590"/>
            <p:cNvCxnSpPr/>
            <p:nvPr/>
          </p:nvCxnSpPr>
          <p:spPr>
            <a:xfrm flipV="1">
              <a:off x="8266677" y="1971540"/>
              <a:ext cx="230937" cy="147278"/>
            </a:xfrm>
            <a:prstGeom prst="line">
              <a:avLst/>
            </a:prstGeom>
            <a:noFill/>
            <a:ln w="6350" cap="flat" cmpd="sng" algn="ctr">
              <a:solidFill>
                <a:srgbClr val="5B9BD5"/>
              </a:solidFill>
              <a:prstDash val="solid"/>
              <a:miter lim="800000"/>
            </a:ln>
            <a:effectLst/>
          </p:spPr>
        </p:cxnSp>
        <p:cxnSp>
          <p:nvCxnSpPr>
            <p:cNvPr id="592" name="Straight Connector 591"/>
            <p:cNvCxnSpPr/>
            <p:nvPr/>
          </p:nvCxnSpPr>
          <p:spPr>
            <a:xfrm>
              <a:off x="8039480" y="2006530"/>
              <a:ext cx="33" cy="268599"/>
            </a:xfrm>
            <a:prstGeom prst="line">
              <a:avLst/>
            </a:prstGeom>
            <a:noFill/>
            <a:ln w="6350" cap="flat" cmpd="sng" algn="ctr">
              <a:solidFill>
                <a:srgbClr val="5B9BD5"/>
              </a:solidFill>
              <a:prstDash val="solid"/>
              <a:miter lim="800000"/>
            </a:ln>
            <a:effectLst/>
          </p:spPr>
        </p:cxnSp>
        <p:sp>
          <p:nvSpPr>
            <p:cNvPr id="593" name="Hexagon 592"/>
            <p:cNvSpPr/>
            <p:nvPr/>
          </p:nvSpPr>
          <p:spPr>
            <a:xfrm>
              <a:off x="83610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94" name="Hexagon 593"/>
            <p:cNvSpPr/>
            <p:nvPr/>
          </p:nvSpPr>
          <p:spPr>
            <a:xfrm>
              <a:off x="858832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95" name="Hexagon 594"/>
            <p:cNvSpPr/>
            <p:nvPr/>
          </p:nvSpPr>
          <p:spPr>
            <a:xfrm>
              <a:off x="83610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596" name="Hexagon 595"/>
            <p:cNvSpPr/>
            <p:nvPr/>
          </p:nvSpPr>
          <p:spPr>
            <a:xfrm>
              <a:off x="858832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597" name="Straight Connector 596"/>
            <p:cNvCxnSpPr/>
            <p:nvPr/>
          </p:nvCxnSpPr>
          <p:spPr>
            <a:xfrm>
              <a:off x="8498517" y="2248636"/>
              <a:ext cx="230937" cy="135637"/>
            </a:xfrm>
            <a:prstGeom prst="line">
              <a:avLst/>
            </a:prstGeom>
            <a:noFill/>
            <a:ln w="6350" cap="flat" cmpd="sng" algn="ctr">
              <a:solidFill>
                <a:srgbClr val="5B9BD5"/>
              </a:solidFill>
              <a:prstDash val="solid"/>
              <a:miter lim="800000"/>
            </a:ln>
            <a:effectLst/>
          </p:spPr>
        </p:cxnSp>
        <p:cxnSp>
          <p:nvCxnSpPr>
            <p:cNvPr id="598" name="Straight Connector 597"/>
            <p:cNvCxnSpPr/>
            <p:nvPr/>
          </p:nvCxnSpPr>
          <p:spPr>
            <a:xfrm>
              <a:off x="8498517" y="1977361"/>
              <a:ext cx="230937" cy="135637"/>
            </a:xfrm>
            <a:prstGeom prst="line">
              <a:avLst/>
            </a:prstGeom>
            <a:noFill/>
            <a:ln w="6350" cap="flat" cmpd="sng" algn="ctr">
              <a:solidFill>
                <a:srgbClr val="5B9BD5"/>
              </a:solidFill>
              <a:prstDash val="solid"/>
              <a:miter lim="800000"/>
            </a:ln>
            <a:effectLst/>
          </p:spPr>
        </p:cxnSp>
        <p:cxnSp>
          <p:nvCxnSpPr>
            <p:cNvPr id="599" name="Straight Connector 598"/>
            <p:cNvCxnSpPr/>
            <p:nvPr/>
          </p:nvCxnSpPr>
          <p:spPr>
            <a:xfrm>
              <a:off x="8722025" y="2107178"/>
              <a:ext cx="230937" cy="135637"/>
            </a:xfrm>
            <a:prstGeom prst="line">
              <a:avLst/>
            </a:prstGeom>
            <a:noFill/>
            <a:ln w="6350" cap="flat" cmpd="sng" algn="ctr">
              <a:solidFill>
                <a:srgbClr val="5B9BD5"/>
              </a:solidFill>
              <a:prstDash val="solid"/>
              <a:miter lim="800000"/>
            </a:ln>
            <a:effectLst/>
          </p:spPr>
        </p:cxnSp>
        <p:cxnSp>
          <p:nvCxnSpPr>
            <p:cNvPr id="600" name="Straight Connector 599"/>
            <p:cNvCxnSpPr/>
            <p:nvPr/>
          </p:nvCxnSpPr>
          <p:spPr>
            <a:xfrm flipH="1">
              <a:off x="8722025" y="2248636"/>
              <a:ext cx="230937" cy="135637"/>
            </a:xfrm>
            <a:prstGeom prst="line">
              <a:avLst/>
            </a:prstGeom>
            <a:noFill/>
            <a:ln w="6350" cap="flat" cmpd="sng" algn="ctr">
              <a:solidFill>
                <a:srgbClr val="5B9BD5"/>
              </a:solidFill>
              <a:prstDash val="solid"/>
              <a:miter lim="800000"/>
            </a:ln>
            <a:effectLst/>
          </p:spPr>
        </p:cxnSp>
        <p:cxnSp>
          <p:nvCxnSpPr>
            <p:cNvPr id="601" name="Straight Connector 600"/>
            <p:cNvCxnSpPr/>
            <p:nvPr/>
          </p:nvCxnSpPr>
          <p:spPr>
            <a:xfrm>
              <a:off x="8722026" y="2118819"/>
              <a:ext cx="33" cy="268599"/>
            </a:xfrm>
            <a:prstGeom prst="line">
              <a:avLst/>
            </a:prstGeom>
            <a:noFill/>
            <a:ln w="6350" cap="flat" cmpd="sng" algn="ctr">
              <a:solidFill>
                <a:srgbClr val="5B9BD5"/>
              </a:solidFill>
              <a:prstDash val="solid"/>
              <a:miter lim="800000"/>
            </a:ln>
            <a:effectLst/>
          </p:spPr>
        </p:cxnSp>
        <p:cxnSp>
          <p:nvCxnSpPr>
            <p:cNvPr id="602" name="Straight Connector 601"/>
            <p:cNvCxnSpPr/>
            <p:nvPr/>
          </p:nvCxnSpPr>
          <p:spPr>
            <a:xfrm flipV="1">
              <a:off x="8494794" y="2112998"/>
              <a:ext cx="230903" cy="129817"/>
            </a:xfrm>
            <a:prstGeom prst="line">
              <a:avLst/>
            </a:prstGeom>
            <a:noFill/>
            <a:ln w="6350" cap="flat" cmpd="sng" algn="ctr">
              <a:solidFill>
                <a:srgbClr val="5B9BD5"/>
              </a:solidFill>
              <a:prstDash val="solid"/>
              <a:miter lim="800000"/>
            </a:ln>
            <a:effectLst/>
          </p:spPr>
        </p:cxnSp>
        <p:cxnSp>
          <p:nvCxnSpPr>
            <p:cNvPr id="603" name="Straight Connector 602"/>
            <p:cNvCxnSpPr/>
            <p:nvPr/>
          </p:nvCxnSpPr>
          <p:spPr>
            <a:xfrm flipV="1">
              <a:off x="8722025" y="1971540"/>
              <a:ext cx="230937" cy="147278"/>
            </a:xfrm>
            <a:prstGeom prst="line">
              <a:avLst/>
            </a:prstGeom>
            <a:noFill/>
            <a:ln w="6350" cap="flat" cmpd="sng" algn="ctr">
              <a:solidFill>
                <a:srgbClr val="5B9BD5"/>
              </a:solidFill>
              <a:prstDash val="solid"/>
              <a:miter lim="800000"/>
            </a:ln>
            <a:effectLst/>
          </p:spPr>
        </p:cxnSp>
        <p:cxnSp>
          <p:nvCxnSpPr>
            <p:cNvPr id="604" name="Straight Connector 603"/>
            <p:cNvCxnSpPr/>
            <p:nvPr/>
          </p:nvCxnSpPr>
          <p:spPr>
            <a:xfrm>
              <a:off x="8498500" y="2001981"/>
              <a:ext cx="33" cy="268599"/>
            </a:xfrm>
            <a:prstGeom prst="line">
              <a:avLst/>
            </a:prstGeom>
            <a:noFill/>
            <a:ln w="6350" cap="flat" cmpd="sng" algn="ctr">
              <a:solidFill>
                <a:srgbClr val="5B9BD5"/>
              </a:solidFill>
              <a:prstDash val="solid"/>
              <a:miter lim="800000"/>
            </a:ln>
            <a:effectLst/>
          </p:spPr>
        </p:cxnSp>
        <p:sp>
          <p:nvSpPr>
            <p:cNvPr id="605" name="Hexagon 604"/>
            <p:cNvSpPr/>
            <p:nvPr/>
          </p:nvSpPr>
          <p:spPr>
            <a:xfrm>
              <a:off x="881889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06" name="Hexagon 605"/>
            <p:cNvSpPr/>
            <p:nvPr/>
          </p:nvSpPr>
          <p:spPr>
            <a:xfrm>
              <a:off x="9046159"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07" name="Hexagon 606"/>
            <p:cNvSpPr/>
            <p:nvPr/>
          </p:nvSpPr>
          <p:spPr>
            <a:xfrm>
              <a:off x="881889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08" name="Hexagon 607"/>
            <p:cNvSpPr/>
            <p:nvPr/>
          </p:nvSpPr>
          <p:spPr>
            <a:xfrm>
              <a:off x="9046159"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09" name="Straight Connector 608"/>
            <p:cNvCxnSpPr/>
            <p:nvPr/>
          </p:nvCxnSpPr>
          <p:spPr>
            <a:xfrm>
              <a:off x="8956351" y="2248636"/>
              <a:ext cx="230937" cy="135637"/>
            </a:xfrm>
            <a:prstGeom prst="line">
              <a:avLst/>
            </a:prstGeom>
            <a:noFill/>
            <a:ln w="6350" cap="flat" cmpd="sng" algn="ctr">
              <a:solidFill>
                <a:srgbClr val="5B9BD5"/>
              </a:solidFill>
              <a:prstDash val="solid"/>
              <a:miter lim="800000"/>
            </a:ln>
            <a:effectLst/>
          </p:spPr>
        </p:cxnSp>
        <p:cxnSp>
          <p:nvCxnSpPr>
            <p:cNvPr id="610" name="Straight Connector 609"/>
            <p:cNvCxnSpPr/>
            <p:nvPr/>
          </p:nvCxnSpPr>
          <p:spPr>
            <a:xfrm>
              <a:off x="8956351" y="1977361"/>
              <a:ext cx="230937" cy="135637"/>
            </a:xfrm>
            <a:prstGeom prst="line">
              <a:avLst/>
            </a:prstGeom>
            <a:noFill/>
            <a:ln w="6350" cap="flat" cmpd="sng" algn="ctr">
              <a:solidFill>
                <a:srgbClr val="5B9BD5"/>
              </a:solidFill>
              <a:prstDash val="solid"/>
              <a:miter lim="800000"/>
            </a:ln>
            <a:effectLst/>
          </p:spPr>
        </p:cxnSp>
        <p:cxnSp>
          <p:nvCxnSpPr>
            <p:cNvPr id="611" name="Straight Connector 610"/>
            <p:cNvCxnSpPr/>
            <p:nvPr/>
          </p:nvCxnSpPr>
          <p:spPr>
            <a:xfrm>
              <a:off x="9167391" y="2107178"/>
              <a:ext cx="230937" cy="135637"/>
            </a:xfrm>
            <a:prstGeom prst="line">
              <a:avLst/>
            </a:prstGeom>
            <a:noFill/>
            <a:ln w="6350" cap="flat" cmpd="sng" algn="ctr">
              <a:solidFill>
                <a:srgbClr val="5B9BD5"/>
              </a:solidFill>
              <a:prstDash val="solid"/>
              <a:miter lim="800000"/>
            </a:ln>
            <a:effectLst/>
          </p:spPr>
        </p:cxnSp>
        <p:cxnSp>
          <p:nvCxnSpPr>
            <p:cNvPr id="612" name="Straight Connector 611"/>
            <p:cNvCxnSpPr/>
            <p:nvPr/>
          </p:nvCxnSpPr>
          <p:spPr>
            <a:xfrm flipH="1">
              <a:off x="9167391" y="2248636"/>
              <a:ext cx="230937" cy="135637"/>
            </a:xfrm>
            <a:prstGeom prst="line">
              <a:avLst/>
            </a:prstGeom>
            <a:noFill/>
            <a:ln w="6350" cap="flat" cmpd="sng" algn="ctr">
              <a:solidFill>
                <a:srgbClr val="5B9BD5"/>
              </a:solidFill>
              <a:prstDash val="solid"/>
              <a:miter lim="800000"/>
            </a:ln>
            <a:effectLst/>
          </p:spPr>
        </p:cxnSp>
        <p:cxnSp>
          <p:nvCxnSpPr>
            <p:cNvPr id="613" name="Straight Connector 612"/>
            <p:cNvCxnSpPr/>
            <p:nvPr/>
          </p:nvCxnSpPr>
          <p:spPr>
            <a:xfrm>
              <a:off x="9179860" y="2118819"/>
              <a:ext cx="33" cy="268599"/>
            </a:xfrm>
            <a:prstGeom prst="line">
              <a:avLst/>
            </a:prstGeom>
            <a:noFill/>
            <a:ln w="6350" cap="flat" cmpd="sng" algn="ctr">
              <a:solidFill>
                <a:srgbClr val="5B9BD5"/>
              </a:solidFill>
              <a:prstDash val="solid"/>
              <a:miter lim="800000"/>
            </a:ln>
            <a:effectLst/>
          </p:spPr>
        </p:cxnSp>
        <p:cxnSp>
          <p:nvCxnSpPr>
            <p:cNvPr id="614" name="Straight Connector 613"/>
            <p:cNvCxnSpPr/>
            <p:nvPr/>
          </p:nvCxnSpPr>
          <p:spPr>
            <a:xfrm flipV="1">
              <a:off x="8952628" y="2112998"/>
              <a:ext cx="230903" cy="129817"/>
            </a:xfrm>
            <a:prstGeom prst="line">
              <a:avLst/>
            </a:prstGeom>
            <a:noFill/>
            <a:ln w="6350" cap="flat" cmpd="sng" algn="ctr">
              <a:solidFill>
                <a:srgbClr val="5B9BD5"/>
              </a:solidFill>
              <a:prstDash val="solid"/>
              <a:miter lim="800000"/>
            </a:ln>
            <a:effectLst/>
          </p:spPr>
        </p:cxnSp>
        <p:cxnSp>
          <p:nvCxnSpPr>
            <p:cNvPr id="615" name="Straight Connector 614"/>
            <p:cNvCxnSpPr/>
            <p:nvPr/>
          </p:nvCxnSpPr>
          <p:spPr>
            <a:xfrm flipV="1">
              <a:off x="9167391" y="1971540"/>
              <a:ext cx="230937" cy="147278"/>
            </a:xfrm>
            <a:prstGeom prst="line">
              <a:avLst/>
            </a:prstGeom>
            <a:noFill/>
            <a:ln w="6350" cap="flat" cmpd="sng" algn="ctr">
              <a:solidFill>
                <a:srgbClr val="5B9BD5"/>
              </a:solidFill>
              <a:prstDash val="solid"/>
              <a:miter lim="800000"/>
            </a:ln>
            <a:effectLst/>
          </p:spPr>
        </p:cxnSp>
        <p:cxnSp>
          <p:nvCxnSpPr>
            <p:cNvPr id="616" name="Straight Connector 615"/>
            <p:cNvCxnSpPr/>
            <p:nvPr/>
          </p:nvCxnSpPr>
          <p:spPr>
            <a:xfrm>
              <a:off x="8956334" y="2001981"/>
              <a:ext cx="33" cy="268599"/>
            </a:xfrm>
            <a:prstGeom prst="line">
              <a:avLst/>
            </a:prstGeom>
            <a:noFill/>
            <a:ln w="6350" cap="flat" cmpd="sng" algn="ctr">
              <a:solidFill>
                <a:srgbClr val="5B9BD5"/>
              </a:solidFill>
              <a:prstDash val="solid"/>
              <a:miter lim="800000"/>
            </a:ln>
            <a:effectLst/>
          </p:spPr>
        </p:cxnSp>
        <p:sp>
          <p:nvSpPr>
            <p:cNvPr id="617" name="Hexagon 616"/>
            <p:cNvSpPr/>
            <p:nvPr/>
          </p:nvSpPr>
          <p:spPr>
            <a:xfrm>
              <a:off x="927153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18" name="Hexagon 617"/>
            <p:cNvSpPr/>
            <p:nvPr/>
          </p:nvSpPr>
          <p:spPr>
            <a:xfrm>
              <a:off x="950247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19" name="Hexagon 618"/>
            <p:cNvSpPr/>
            <p:nvPr/>
          </p:nvSpPr>
          <p:spPr>
            <a:xfrm>
              <a:off x="927153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20" name="Hexagon 619"/>
            <p:cNvSpPr/>
            <p:nvPr/>
          </p:nvSpPr>
          <p:spPr>
            <a:xfrm>
              <a:off x="950247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21" name="Straight Connector 620"/>
            <p:cNvCxnSpPr/>
            <p:nvPr/>
          </p:nvCxnSpPr>
          <p:spPr>
            <a:xfrm>
              <a:off x="9408995" y="2248636"/>
              <a:ext cx="230937" cy="135637"/>
            </a:xfrm>
            <a:prstGeom prst="line">
              <a:avLst/>
            </a:prstGeom>
            <a:noFill/>
            <a:ln w="6350" cap="flat" cmpd="sng" algn="ctr">
              <a:solidFill>
                <a:srgbClr val="5B9BD5"/>
              </a:solidFill>
              <a:prstDash val="solid"/>
              <a:miter lim="800000"/>
            </a:ln>
            <a:effectLst/>
          </p:spPr>
        </p:cxnSp>
        <p:cxnSp>
          <p:nvCxnSpPr>
            <p:cNvPr id="622" name="Straight Connector 621"/>
            <p:cNvCxnSpPr/>
            <p:nvPr/>
          </p:nvCxnSpPr>
          <p:spPr>
            <a:xfrm>
              <a:off x="9408995" y="1977361"/>
              <a:ext cx="230937" cy="135637"/>
            </a:xfrm>
            <a:prstGeom prst="line">
              <a:avLst/>
            </a:prstGeom>
            <a:noFill/>
            <a:ln w="6350" cap="flat" cmpd="sng" algn="ctr">
              <a:solidFill>
                <a:srgbClr val="5B9BD5"/>
              </a:solidFill>
              <a:prstDash val="solid"/>
              <a:miter lim="800000"/>
            </a:ln>
            <a:effectLst/>
          </p:spPr>
        </p:cxnSp>
        <p:cxnSp>
          <p:nvCxnSpPr>
            <p:cNvPr id="623" name="Straight Connector 622"/>
            <p:cNvCxnSpPr/>
            <p:nvPr/>
          </p:nvCxnSpPr>
          <p:spPr>
            <a:xfrm>
              <a:off x="9636175" y="2107178"/>
              <a:ext cx="230937" cy="135637"/>
            </a:xfrm>
            <a:prstGeom prst="line">
              <a:avLst/>
            </a:prstGeom>
            <a:noFill/>
            <a:ln w="6350" cap="flat" cmpd="sng" algn="ctr">
              <a:solidFill>
                <a:srgbClr val="5B9BD5"/>
              </a:solidFill>
              <a:prstDash val="solid"/>
              <a:miter lim="800000"/>
            </a:ln>
            <a:effectLst/>
          </p:spPr>
        </p:cxnSp>
        <p:cxnSp>
          <p:nvCxnSpPr>
            <p:cNvPr id="624" name="Straight Connector 623"/>
            <p:cNvCxnSpPr/>
            <p:nvPr/>
          </p:nvCxnSpPr>
          <p:spPr>
            <a:xfrm flipH="1">
              <a:off x="9636175" y="2248636"/>
              <a:ext cx="230937" cy="135637"/>
            </a:xfrm>
            <a:prstGeom prst="line">
              <a:avLst/>
            </a:prstGeom>
            <a:noFill/>
            <a:ln w="6350" cap="flat" cmpd="sng" algn="ctr">
              <a:solidFill>
                <a:srgbClr val="5B9BD5"/>
              </a:solidFill>
              <a:prstDash val="solid"/>
              <a:miter lim="800000"/>
            </a:ln>
            <a:effectLst/>
          </p:spPr>
        </p:cxnSp>
        <p:cxnSp>
          <p:nvCxnSpPr>
            <p:cNvPr id="625" name="Straight Connector 624"/>
            <p:cNvCxnSpPr/>
            <p:nvPr/>
          </p:nvCxnSpPr>
          <p:spPr>
            <a:xfrm>
              <a:off x="9636176" y="2118819"/>
              <a:ext cx="33" cy="268599"/>
            </a:xfrm>
            <a:prstGeom prst="line">
              <a:avLst/>
            </a:prstGeom>
            <a:noFill/>
            <a:ln w="6350" cap="flat" cmpd="sng" algn="ctr">
              <a:solidFill>
                <a:srgbClr val="5B9BD5"/>
              </a:solidFill>
              <a:prstDash val="solid"/>
              <a:miter lim="800000"/>
            </a:ln>
            <a:effectLst/>
          </p:spPr>
        </p:cxnSp>
        <p:cxnSp>
          <p:nvCxnSpPr>
            <p:cNvPr id="626" name="Straight Connector 625"/>
            <p:cNvCxnSpPr/>
            <p:nvPr/>
          </p:nvCxnSpPr>
          <p:spPr>
            <a:xfrm flipV="1">
              <a:off x="9405272" y="2112998"/>
              <a:ext cx="230903" cy="129817"/>
            </a:xfrm>
            <a:prstGeom prst="line">
              <a:avLst/>
            </a:prstGeom>
            <a:noFill/>
            <a:ln w="6350" cap="flat" cmpd="sng" algn="ctr">
              <a:solidFill>
                <a:srgbClr val="5B9BD5"/>
              </a:solidFill>
              <a:prstDash val="solid"/>
              <a:miter lim="800000"/>
            </a:ln>
            <a:effectLst/>
          </p:spPr>
        </p:cxnSp>
        <p:cxnSp>
          <p:nvCxnSpPr>
            <p:cNvPr id="627" name="Straight Connector 626"/>
            <p:cNvCxnSpPr/>
            <p:nvPr/>
          </p:nvCxnSpPr>
          <p:spPr>
            <a:xfrm flipV="1">
              <a:off x="9636175" y="1971540"/>
              <a:ext cx="230937" cy="147278"/>
            </a:xfrm>
            <a:prstGeom prst="line">
              <a:avLst/>
            </a:prstGeom>
            <a:noFill/>
            <a:ln w="6350" cap="flat" cmpd="sng" algn="ctr">
              <a:solidFill>
                <a:srgbClr val="5B9BD5"/>
              </a:solidFill>
              <a:prstDash val="solid"/>
              <a:miter lim="800000"/>
            </a:ln>
            <a:effectLst/>
          </p:spPr>
        </p:cxnSp>
        <p:cxnSp>
          <p:nvCxnSpPr>
            <p:cNvPr id="628" name="Straight Connector 627"/>
            <p:cNvCxnSpPr/>
            <p:nvPr/>
          </p:nvCxnSpPr>
          <p:spPr>
            <a:xfrm>
              <a:off x="9408978" y="2001981"/>
              <a:ext cx="33" cy="268599"/>
            </a:xfrm>
            <a:prstGeom prst="line">
              <a:avLst/>
            </a:prstGeom>
            <a:noFill/>
            <a:ln w="6350" cap="flat" cmpd="sng" algn="ctr">
              <a:solidFill>
                <a:srgbClr val="5B9BD5"/>
              </a:solidFill>
              <a:prstDash val="solid"/>
              <a:miter lim="800000"/>
            </a:ln>
            <a:effectLst/>
          </p:spPr>
        </p:cxnSp>
        <p:sp>
          <p:nvSpPr>
            <p:cNvPr id="629" name="Hexagon 628"/>
            <p:cNvSpPr/>
            <p:nvPr/>
          </p:nvSpPr>
          <p:spPr>
            <a:xfrm>
              <a:off x="9730558"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30" name="Hexagon 629"/>
            <p:cNvSpPr/>
            <p:nvPr/>
          </p:nvSpPr>
          <p:spPr>
            <a:xfrm>
              <a:off x="9961495"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31" name="Hexagon 630"/>
            <p:cNvSpPr/>
            <p:nvPr/>
          </p:nvSpPr>
          <p:spPr>
            <a:xfrm>
              <a:off x="9730558"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32" name="Hexagon 631"/>
            <p:cNvSpPr/>
            <p:nvPr/>
          </p:nvSpPr>
          <p:spPr>
            <a:xfrm>
              <a:off x="9961495"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33" name="Straight Connector 632"/>
            <p:cNvCxnSpPr/>
            <p:nvPr/>
          </p:nvCxnSpPr>
          <p:spPr>
            <a:xfrm>
              <a:off x="9868015" y="2248636"/>
              <a:ext cx="230937" cy="135637"/>
            </a:xfrm>
            <a:prstGeom prst="line">
              <a:avLst/>
            </a:prstGeom>
            <a:noFill/>
            <a:ln w="6350" cap="flat" cmpd="sng" algn="ctr">
              <a:solidFill>
                <a:srgbClr val="5B9BD5"/>
              </a:solidFill>
              <a:prstDash val="solid"/>
              <a:miter lim="800000"/>
            </a:ln>
            <a:effectLst/>
          </p:spPr>
        </p:cxnSp>
        <p:cxnSp>
          <p:nvCxnSpPr>
            <p:cNvPr id="634" name="Straight Connector 633"/>
            <p:cNvCxnSpPr/>
            <p:nvPr/>
          </p:nvCxnSpPr>
          <p:spPr>
            <a:xfrm>
              <a:off x="9868015" y="1977361"/>
              <a:ext cx="230937" cy="135637"/>
            </a:xfrm>
            <a:prstGeom prst="line">
              <a:avLst/>
            </a:prstGeom>
            <a:noFill/>
            <a:ln w="6350" cap="flat" cmpd="sng" algn="ctr">
              <a:solidFill>
                <a:srgbClr val="5B9BD5"/>
              </a:solidFill>
              <a:prstDash val="solid"/>
              <a:miter lim="800000"/>
            </a:ln>
            <a:effectLst/>
          </p:spPr>
        </p:cxnSp>
        <p:cxnSp>
          <p:nvCxnSpPr>
            <p:cNvPr id="635" name="Straight Connector 634"/>
            <p:cNvCxnSpPr/>
            <p:nvPr/>
          </p:nvCxnSpPr>
          <p:spPr>
            <a:xfrm>
              <a:off x="10095195" y="2107178"/>
              <a:ext cx="230937" cy="135637"/>
            </a:xfrm>
            <a:prstGeom prst="line">
              <a:avLst/>
            </a:prstGeom>
            <a:noFill/>
            <a:ln w="6350" cap="flat" cmpd="sng" algn="ctr">
              <a:solidFill>
                <a:srgbClr val="5B9BD5"/>
              </a:solidFill>
              <a:prstDash val="solid"/>
              <a:miter lim="800000"/>
            </a:ln>
            <a:effectLst/>
          </p:spPr>
        </p:cxnSp>
        <p:cxnSp>
          <p:nvCxnSpPr>
            <p:cNvPr id="636" name="Straight Connector 635"/>
            <p:cNvCxnSpPr/>
            <p:nvPr/>
          </p:nvCxnSpPr>
          <p:spPr>
            <a:xfrm flipH="1">
              <a:off x="10095195" y="2248636"/>
              <a:ext cx="230937" cy="135637"/>
            </a:xfrm>
            <a:prstGeom prst="line">
              <a:avLst/>
            </a:prstGeom>
            <a:noFill/>
            <a:ln w="6350" cap="flat" cmpd="sng" algn="ctr">
              <a:solidFill>
                <a:srgbClr val="5B9BD5"/>
              </a:solidFill>
              <a:prstDash val="solid"/>
              <a:miter lim="800000"/>
            </a:ln>
            <a:effectLst/>
          </p:spPr>
        </p:cxnSp>
        <p:cxnSp>
          <p:nvCxnSpPr>
            <p:cNvPr id="637" name="Straight Connector 636"/>
            <p:cNvCxnSpPr/>
            <p:nvPr/>
          </p:nvCxnSpPr>
          <p:spPr>
            <a:xfrm>
              <a:off x="10095196" y="2118819"/>
              <a:ext cx="33" cy="268599"/>
            </a:xfrm>
            <a:prstGeom prst="line">
              <a:avLst/>
            </a:prstGeom>
            <a:noFill/>
            <a:ln w="6350" cap="flat" cmpd="sng" algn="ctr">
              <a:solidFill>
                <a:srgbClr val="5B9BD5"/>
              </a:solidFill>
              <a:prstDash val="solid"/>
              <a:miter lim="800000"/>
            </a:ln>
            <a:effectLst/>
          </p:spPr>
        </p:cxnSp>
        <p:cxnSp>
          <p:nvCxnSpPr>
            <p:cNvPr id="638" name="Straight Connector 637"/>
            <p:cNvCxnSpPr/>
            <p:nvPr/>
          </p:nvCxnSpPr>
          <p:spPr>
            <a:xfrm flipV="1">
              <a:off x="9864292" y="2112998"/>
              <a:ext cx="230903" cy="129817"/>
            </a:xfrm>
            <a:prstGeom prst="line">
              <a:avLst/>
            </a:prstGeom>
            <a:noFill/>
            <a:ln w="6350" cap="flat" cmpd="sng" algn="ctr">
              <a:solidFill>
                <a:srgbClr val="5B9BD5"/>
              </a:solidFill>
              <a:prstDash val="solid"/>
              <a:miter lim="800000"/>
            </a:ln>
            <a:effectLst/>
          </p:spPr>
        </p:cxnSp>
        <p:cxnSp>
          <p:nvCxnSpPr>
            <p:cNvPr id="639" name="Straight Connector 638"/>
            <p:cNvCxnSpPr/>
            <p:nvPr/>
          </p:nvCxnSpPr>
          <p:spPr>
            <a:xfrm flipV="1">
              <a:off x="10095195" y="1971540"/>
              <a:ext cx="230937" cy="147278"/>
            </a:xfrm>
            <a:prstGeom prst="line">
              <a:avLst/>
            </a:prstGeom>
            <a:noFill/>
            <a:ln w="6350" cap="flat" cmpd="sng" algn="ctr">
              <a:solidFill>
                <a:srgbClr val="5B9BD5"/>
              </a:solidFill>
              <a:prstDash val="solid"/>
              <a:miter lim="800000"/>
            </a:ln>
            <a:effectLst/>
          </p:spPr>
        </p:cxnSp>
        <p:cxnSp>
          <p:nvCxnSpPr>
            <p:cNvPr id="640" name="Straight Connector 639"/>
            <p:cNvCxnSpPr/>
            <p:nvPr/>
          </p:nvCxnSpPr>
          <p:spPr>
            <a:xfrm>
              <a:off x="9867998" y="2006530"/>
              <a:ext cx="33" cy="268599"/>
            </a:xfrm>
            <a:prstGeom prst="line">
              <a:avLst/>
            </a:prstGeom>
            <a:noFill/>
            <a:ln w="6350" cap="flat" cmpd="sng" algn="ctr">
              <a:solidFill>
                <a:srgbClr val="5B9BD5"/>
              </a:solidFill>
              <a:prstDash val="solid"/>
              <a:miter lim="800000"/>
            </a:ln>
            <a:effectLst/>
          </p:spPr>
        </p:cxnSp>
        <p:sp>
          <p:nvSpPr>
            <p:cNvPr id="641" name="Hexagon 640"/>
            <p:cNvSpPr/>
            <p:nvPr/>
          </p:nvSpPr>
          <p:spPr>
            <a:xfrm>
              <a:off x="10193734"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42" name="Hexagon 641"/>
            <p:cNvSpPr/>
            <p:nvPr/>
          </p:nvSpPr>
          <p:spPr>
            <a:xfrm>
              <a:off x="10424671"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43" name="Hexagon 642"/>
            <p:cNvSpPr/>
            <p:nvPr/>
          </p:nvSpPr>
          <p:spPr>
            <a:xfrm>
              <a:off x="10193734"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44" name="Hexagon 643"/>
            <p:cNvSpPr/>
            <p:nvPr/>
          </p:nvSpPr>
          <p:spPr>
            <a:xfrm>
              <a:off x="10424671"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45" name="Straight Connector 644"/>
            <p:cNvCxnSpPr/>
            <p:nvPr/>
          </p:nvCxnSpPr>
          <p:spPr>
            <a:xfrm>
              <a:off x="10331191" y="2248636"/>
              <a:ext cx="230937" cy="135637"/>
            </a:xfrm>
            <a:prstGeom prst="line">
              <a:avLst/>
            </a:prstGeom>
            <a:noFill/>
            <a:ln w="6350" cap="flat" cmpd="sng" algn="ctr">
              <a:solidFill>
                <a:srgbClr val="5B9BD5"/>
              </a:solidFill>
              <a:prstDash val="solid"/>
              <a:miter lim="800000"/>
            </a:ln>
            <a:effectLst/>
          </p:spPr>
        </p:cxnSp>
        <p:cxnSp>
          <p:nvCxnSpPr>
            <p:cNvPr id="646" name="Straight Connector 645"/>
            <p:cNvCxnSpPr/>
            <p:nvPr/>
          </p:nvCxnSpPr>
          <p:spPr>
            <a:xfrm>
              <a:off x="10331191" y="1977361"/>
              <a:ext cx="230937" cy="135637"/>
            </a:xfrm>
            <a:prstGeom prst="line">
              <a:avLst/>
            </a:prstGeom>
            <a:noFill/>
            <a:ln w="6350" cap="flat" cmpd="sng" algn="ctr">
              <a:solidFill>
                <a:srgbClr val="5B9BD5"/>
              </a:solidFill>
              <a:prstDash val="solid"/>
              <a:miter lim="800000"/>
            </a:ln>
            <a:effectLst/>
          </p:spPr>
        </p:cxnSp>
        <p:cxnSp>
          <p:nvCxnSpPr>
            <p:cNvPr id="647" name="Straight Connector 646"/>
            <p:cNvCxnSpPr/>
            <p:nvPr/>
          </p:nvCxnSpPr>
          <p:spPr>
            <a:xfrm>
              <a:off x="10558371" y="2107178"/>
              <a:ext cx="230937" cy="135637"/>
            </a:xfrm>
            <a:prstGeom prst="line">
              <a:avLst/>
            </a:prstGeom>
            <a:noFill/>
            <a:ln w="6350" cap="flat" cmpd="sng" algn="ctr">
              <a:solidFill>
                <a:srgbClr val="5B9BD5"/>
              </a:solidFill>
              <a:prstDash val="solid"/>
              <a:miter lim="800000"/>
            </a:ln>
            <a:effectLst/>
          </p:spPr>
        </p:cxnSp>
        <p:cxnSp>
          <p:nvCxnSpPr>
            <p:cNvPr id="648" name="Straight Connector 647"/>
            <p:cNvCxnSpPr/>
            <p:nvPr/>
          </p:nvCxnSpPr>
          <p:spPr>
            <a:xfrm flipH="1">
              <a:off x="10558371" y="2248636"/>
              <a:ext cx="230937" cy="135637"/>
            </a:xfrm>
            <a:prstGeom prst="line">
              <a:avLst/>
            </a:prstGeom>
            <a:noFill/>
            <a:ln w="6350" cap="flat" cmpd="sng" algn="ctr">
              <a:solidFill>
                <a:srgbClr val="5B9BD5"/>
              </a:solidFill>
              <a:prstDash val="solid"/>
              <a:miter lim="800000"/>
            </a:ln>
            <a:effectLst/>
          </p:spPr>
        </p:cxnSp>
        <p:cxnSp>
          <p:nvCxnSpPr>
            <p:cNvPr id="649" name="Straight Connector 648"/>
            <p:cNvCxnSpPr/>
            <p:nvPr/>
          </p:nvCxnSpPr>
          <p:spPr>
            <a:xfrm>
              <a:off x="10558372" y="2118819"/>
              <a:ext cx="33" cy="268599"/>
            </a:xfrm>
            <a:prstGeom prst="line">
              <a:avLst/>
            </a:prstGeom>
            <a:noFill/>
            <a:ln w="6350" cap="flat" cmpd="sng" algn="ctr">
              <a:solidFill>
                <a:srgbClr val="5B9BD5"/>
              </a:solidFill>
              <a:prstDash val="solid"/>
              <a:miter lim="800000"/>
            </a:ln>
            <a:effectLst/>
          </p:spPr>
        </p:cxnSp>
        <p:cxnSp>
          <p:nvCxnSpPr>
            <p:cNvPr id="650" name="Straight Connector 649"/>
            <p:cNvCxnSpPr/>
            <p:nvPr/>
          </p:nvCxnSpPr>
          <p:spPr>
            <a:xfrm flipV="1">
              <a:off x="10327468" y="2112998"/>
              <a:ext cx="230903" cy="129817"/>
            </a:xfrm>
            <a:prstGeom prst="line">
              <a:avLst/>
            </a:prstGeom>
            <a:noFill/>
            <a:ln w="6350" cap="flat" cmpd="sng" algn="ctr">
              <a:solidFill>
                <a:srgbClr val="5B9BD5"/>
              </a:solidFill>
              <a:prstDash val="solid"/>
              <a:miter lim="800000"/>
            </a:ln>
            <a:effectLst/>
          </p:spPr>
        </p:cxnSp>
        <p:cxnSp>
          <p:nvCxnSpPr>
            <p:cNvPr id="651" name="Straight Connector 650"/>
            <p:cNvCxnSpPr/>
            <p:nvPr/>
          </p:nvCxnSpPr>
          <p:spPr>
            <a:xfrm flipV="1">
              <a:off x="10558371" y="1971540"/>
              <a:ext cx="230937" cy="147278"/>
            </a:xfrm>
            <a:prstGeom prst="line">
              <a:avLst/>
            </a:prstGeom>
            <a:noFill/>
            <a:ln w="6350" cap="flat" cmpd="sng" algn="ctr">
              <a:solidFill>
                <a:srgbClr val="5B9BD5"/>
              </a:solidFill>
              <a:prstDash val="solid"/>
              <a:miter lim="800000"/>
            </a:ln>
            <a:effectLst/>
          </p:spPr>
        </p:cxnSp>
        <p:cxnSp>
          <p:nvCxnSpPr>
            <p:cNvPr id="652" name="Straight Connector 651"/>
            <p:cNvCxnSpPr/>
            <p:nvPr/>
          </p:nvCxnSpPr>
          <p:spPr>
            <a:xfrm>
              <a:off x="10331174" y="2006530"/>
              <a:ext cx="33" cy="268599"/>
            </a:xfrm>
            <a:prstGeom prst="line">
              <a:avLst/>
            </a:prstGeom>
            <a:noFill/>
            <a:ln w="6350" cap="flat" cmpd="sng" algn="ctr">
              <a:solidFill>
                <a:srgbClr val="5B9BD5"/>
              </a:solidFill>
              <a:prstDash val="solid"/>
              <a:miter lim="800000"/>
            </a:ln>
            <a:effectLst/>
          </p:spPr>
        </p:cxnSp>
        <p:sp>
          <p:nvSpPr>
            <p:cNvPr id="653" name="Hexagon 652"/>
            <p:cNvSpPr/>
            <p:nvPr/>
          </p:nvSpPr>
          <p:spPr>
            <a:xfrm>
              <a:off x="1065524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54" name="Hexagon 653"/>
            <p:cNvSpPr/>
            <p:nvPr/>
          </p:nvSpPr>
          <p:spPr>
            <a:xfrm>
              <a:off x="1088617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55" name="Hexagon 654"/>
            <p:cNvSpPr/>
            <p:nvPr/>
          </p:nvSpPr>
          <p:spPr>
            <a:xfrm>
              <a:off x="1065524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56" name="Hexagon 655"/>
            <p:cNvSpPr/>
            <p:nvPr/>
          </p:nvSpPr>
          <p:spPr>
            <a:xfrm>
              <a:off x="1088617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57" name="Straight Connector 656"/>
            <p:cNvCxnSpPr/>
            <p:nvPr/>
          </p:nvCxnSpPr>
          <p:spPr>
            <a:xfrm>
              <a:off x="10792697" y="2248636"/>
              <a:ext cx="230937" cy="135637"/>
            </a:xfrm>
            <a:prstGeom prst="line">
              <a:avLst/>
            </a:prstGeom>
            <a:noFill/>
            <a:ln w="6350" cap="flat" cmpd="sng" algn="ctr">
              <a:solidFill>
                <a:srgbClr val="5B9BD5"/>
              </a:solidFill>
              <a:prstDash val="solid"/>
              <a:miter lim="800000"/>
            </a:ln>
            <a:effectLst/>
          </p:spPr>
        </p:cxnSp>
        <p:cxnSp>
          <p:nvCxnSpPr>
            <p:cNvPr id="658" name="Straight Connector 657"/>
            <p:cNvCxnSpPr/>
            <p:nvPr/>
          </p:nvCxnSpPr>
          <p:spPr>
            <a:xfrm>
              <a:off x="10792697" y="1977361"/>
              <a:ext cx="230937" cy="135637"/>
            </a:xfrm>
            <a:prstGeom prst="line">
              <a:avLst/>
            </a:prstGeom>
            <a:noFill/>
            <a:ln w="6350" cap="flat" cmpd="sng" algn="ctr">
              <a:solidFill>
                <a:srgbClr val="5B9BD5"/>
              </a:solidFill>
              <a:prstDash val="solid"/>
              <a:miter lim="800000"/>
            </a:ln>
            <a:effectLst/>
          </p:spPr>
        </p:cxnSp>
        <p:cxnSp>
          <p:nvCxnSpPr>
            <p:cNvPr id="659" name="Straight Connector 658"/>
            <p:cNvCxnSpPr/>
            <p:nvPr/>
          </p:nvCxnSpPr>
          <p:spPr>
            <a:xfrm>
              <a:off x="11019877" y="2107178"/>
              <a:ext cx="230937" cy="135637"/>
            </a:xfrm>
            <a:prstGeom prst="line">
              <a:avLst/>
            </a:prstGeom>
            <a:noFill/>
            <a:ln w="6350" cap="flat" cmpd="sng" algn="ctr">
              <a:solidFill>
                <a:srgbClr val="5B9BD5"/>
              </a:solidFill>
              <a:prstDash val="solid"/>
              <a:miter lim="800000"/>
            </a:ln>
            <a:effectLst/>
          </p:spPr>
        </p:cxnSp>
        <p:cxnSp>
          <p:nvCxnSpPr>
            <p:cNvPr id="660" name="Straight Connector 659"/>
            <p:cNvCxnSpPr/>
            <p:nvPr/>
          </p:nvCxnSpPr>
          <p:spPr>
            <a:xfrm flipH="1">
              <a:off x="11019877" y="2248636"/>
              <a:ext cx="230937" cy="135637"/>
            </a:xfrm>
            <a:prstGeom prst="line">
              <a:avLst/>
            </a:prstGeom>
            <a:noFill/>
            <a:ln w="6350" cap="flat" cmpd="sng" algn="ctr">
              <a:solidFill>
                <a:srgbClr val="5B9BD5"/>
              </a:solidFill>
              <a:prstDash val="solid"/>
              <a:miter lim="800000"/>
            </a:ln>
            <a:effectLst/>
          </p:spPr>
        </p:cxnSp>
        <p:cxnSp>
          <p:nvCxnSpPr>
            <p:cNvPr id="661" name="Straight Connector 660"/>
            <p:cNvCxnSpPr/>
            <p:nvPr/>
          </p:nvCxnSpPr>
          <p:spPr>
            <a:xfrm>
              <a:off x="11019878" y="2118819"/>
              <a:ext cx="33" cy="268599"/>
            </a:xfrm>
            <a:prstGeom prst="line">
              <a:avLst/>
            </a:prstGeom>
            <a:noFill/>
            <a:ln w="6350" cap="flat" cmpd="sng" algn="ctr">
              <a:solidFill>
                <a:srgbClr val="5B9BD5"/>
              </a:solidFill>
              <a:prstDash val="solid"/>
              <a:miter lim="800000"/>
            </a:ln>
            <a:effectLst/>
          </p:spPr>
        </p:cxnSp>
        <p:cxnSp>
          <p:nvCxnSpPr>
            <p:cNvPr id="662" name="Straight Connector 661"/>
            <p:cNvCxnSpPr/>
            <p:nvPr/>
          </p:nvCxnSpPr>
          <p:spPr>
            <a:xfrm flipV="1">
              <a:off x="10788974" y="2112998"/>
              <a:ext cx="230903" cy="129817"/>
            </a:xfrm>
            <a:prstGeom prst="line">
              <a:avLst/>
            </a:prstGeom>
            <a:noFill/>
            <a:ln w="6350" cap="flat" cmpd="sng" algn="ctr">
              <a:solidFill>
                <a:srgbClr val="5B9BD5"/>
              </a:solidFill>
              <a:prstDash val="solid"/>
              <a:miter lim="800000"/>
            </a:ln>
            <a:effectLst/>
          </p:spPr>
        </p:cxnSp>
        <p:cxnSp>
          <p:nvCxnSpPr>
            <p:cNvPr id="663" name="Straight Connector 662"/>
            <p:cNvCxnSpPr/>
            <p:nvPr/>
          </p:nvCxnSpPr>
          <p:spPr>
            <a:xfrm flipV="1">
              <a:off x="11019877" y="1971540"/>
              <a:ext cx="230937" cy="147278"/>
            </a:xfrm>
            <a:prstGeom prst="line">
              <a:avLst/>
            </a:prstGeom>
            <a:noFill/>
            <a:ln w="6350" cap="flat" cmpd="sng" algn="ctr">
              <a:solidFill>
                <a:srgbClr val="5B9BD5"/>
              </a:solidFill>
              <a:prstDash val="solid"/>
              <a:miter lim="800000"/>
            </a:ln>
            <a:effectLst/>
          </p:spPr>
        </p:cxnSp>
        <p:cxnSp>
          <p:nvCxnSpPr>
            <p:cNvPr id="664" name="Straight Connector 663"/>
            <p:cNvCxnSpPr/>
            <p:nvPr/>
          </p:nvCxnSpPr>
          <p:spPr>
            <a:xfrm>
              <a:off x="10792680" y="2001981"/>
              <a:ext cx="33" cy="268599"/>
            </a:xfrm>
            <a:prstGeom prst="line">
              <a:avLst/>
            </a:prstGeom>
            <a:noFill/>
            <a:ln w="6350" cap="flat" cmpd="sng" algn="ctr">
              <a:solidFill>
                <a:srgbClr val="5B9BD5"/>
              </a:solidFill>
              <a:prstDash val="solid"/>
              <a:miter lim="800000"/>
            </a:ln>
            <a:effectLst/>
          </p:spPr>
        </p:cxnSp>
        <p:sp>
          <p:nvSpPr>
            <p:cNvPr id="665" name="Hexagon 664"/>
            <p:cNvSpPr/>
            <p:nvPr/>
          </p:nvSpPr>
          <p:spPr>
            <a:xfrm>
              <a:off x="11114260" y="1857916"/>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66" name="Hexagon 665"/>
            <p:cNvSpPr/>
            <p:nvPr/>
          </p:nvSpPr>
          <p:spPr>
            <a:xfrm>
              <a:off x="11345197" y="1989004"/>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67" name="Hexagon 666"/>
            <p:cNvSpPr/>
            <p:nvPr/>
          </p:nvSpPr>
          <p:spPr>
            <a:xfrm>
              <a:off x="11114260" y="2124641"/>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sp>
          <p:nvSpPr>
            <p:cNvPr id="668" name="Hexagon 667"/>
            <p:cNvSpPr/>
            <p:nvPr/>
          </p:nvSpPr>
          <p:spPr>
            <a:xfrm>
              <a:off x="11345197" y="2255729"/>
              <a:ext cx="274914" cy="247991"/>
            </a:xfrm>
            <a:prstGeom prst="hexagon">
              <a:avLst/>
            </a:prstGeom>
            <a:solidFill>
              <a:srgbClr val="5B9BD5"/>
            </a:solidFill>
            <a:ln w="12700" cap="flat" cmpd="sng" algn="ctr">
              <a:noFill/>
              <a:prstDash val="solid"/>
              <a:miter lim="800000"/>
            </a:ln>
            <a:effectLst/>
          </p:spPr>
          <p:txBody>
            <a:bodyPr rtlCol="0" anchor="ctr"/>
            <a:lstStyle/>
            <a:p>
              <a:pPr algn="ctr" defTabSz="914133">
                <a:defRPr/>
              </a:pPr>
              <a:endParaRPr lang="en-US" kern="0">
                <a:solidFill>
                  <a:srgbClr val="FFFFFF"/>
                </a:solidFill>
                <a:latin typeface="Calibri" panose="020F0502020204030204"/>
              </a:endParaRPr>
            </a:p>
          </p:txBody>
        </p:sp>
        <p:cxnSp>
          <p:nvCxnSpPr>
            <p:cNvPr id="669" name="Straight Connector 668"/>
            <p:cNvCxnSpPr/>
            <p:nvPr/>
          </p:nvCxnSpPr>
          <p:spPr>
            <a:xfrm>
              <a:off x="11251717" y="2248636"/>
              <a:ext cx="230937" cy="135637"/>
            </a:xfrm>
            <a:prstGeom prst="line">
              <a:avLst/>
            </a:prstGeom>
            <a:noFill/>
            <a:ln w="6350" cap="flat" cmpd="sng" algn="ctr">
              <a:solidFill>
                <a:srgbClr val="5B9BD5"/>
              </a:solidFill>
              <a:prstDash val="solid"/>
              <a:miter lim="800000"/>
            </a:ln>
            <a:effectLst/>
          </p:spPr>
        </p:cxnSp>
        <p:cxnSp>
          <p:nvCxnSpPr>
            <p:cNvPr id="670" name="Straight Connector 669"/>
            <p:cNvCxnSpPr/>
            <p:nvPr/>
          </p:nvCxnSpPr>
          <p:spPr>
            <a:xfrm>
              <a:off x="11251717" y="1977361"/>
              <a:ext cx="230937" cy="135637"/>
            </a:xfrm>
            <a:prstGeom prst="line">
              <a:avLst/>
            </a:prstGeom>
            <a:noFill/>
            <a:ln w="6350" cap="flat" cmpd="sng" algn="ctr">
              <a:solidFill>
                <a:srgbClr val="5B9BD5"/>
              </a:solidFill>
              <a:prstDash val="solid"/>
              <a:miter lim="800000"/>
            </a:ln>
            <a:effectLst/>
          </p:spPr>
        </p:cxnSp>
        <p:cxnSp>
          <p:nvCxnSpPr>
            <p:cNvPr id="671" name="Straight Connector 670"/>
            <p:cNvCxnSpPr/>
            <p:nvPr/>
          </p:nvCxnSpPr>
          <p:spPr>
            <a:xfrm>
              <a:off x="11478898" y="2118819"/>
              <a:ext cx="33" cy="268599"/>
            </a:xfrm>
            <a:prstGeom prst="line">
              <a:avLst/>
            </a:prstGeom>
            <a:noFill/>
            <a:ln w="6350" cap="flat" cmpd="sng" algn="ctr">
              <a:solidFill>
                <a:srgbClr val="5B9BD5"/>
              </a:solidFill>
              <a:prstDash val="solid"/>
              <a:miter lim="800000"/>
            </a:ln>
            <a:effectLst/>
          </p:spPr>
        </p:cxnSp>
        <p:cxnSp>
          <p:nvCxnSpPr>
            <p:cNvPr id="672" name="Straight Connector 671"/>
            <p:cNvCxnSpPr/>
            <p:nvPr/>
          </p:nvCxnSpPr>
          <p:spPr>
            <a:xfrm flipV="1">
              <a:off x="11247994" y="2112998"/>
              <a:ext cx="230903" cy="129817"/>
            </a:xfrm>
            <a:prstGeom prst="line">
              <a:avLst/>
            </a:prstGeom>
            <a:noFill/>
            <a:ln w="6350" cap="flat" cmpd="sng" algn="ctr">
              <a:solidFill>
                <a:srgbClr val="5B9BD5"/>
              </a:solidFill>
              <a:prstDash val="solid"/>
              <a:miter lim="800000"/>
            </a:ln>
            <a:effectLst/>
          </p:spPr>
        </p:cxnSp>
        <p:cxnSp>
          <p:nvCxnSpPr>
            <p:cNvPr id="673" name="Straight Connector 672"/>
            <p:cNvCxnSpPr/>
            <p:nvPr/>
          </p:nvCxnSpPr>
          <p:spPr>
            <a:xfrm>
              <a:off x="11251700" y="2001981"/>
              <a:ext cx="33" cy="268599"/>
            </a:xfrm>
            <a:prstGeom prst="line">
              <a:avLst/>
            </a:prstGeom>
            <a:noFill/>
            <a:ln w="6350" cap="flat" cmpd="sng" algn="ctr">
              <a:solidFill>
                <a:srgbClr val="5B9BD5"/>
              </a:solidFill>
              <a:prstDash val="solid"/>
              <a:miter lim="800000"/>
            </a:ln>
            <a:effectLst/>
          </p:spPr>
        </p:cxnSp>
        <p:sp>
          <p:nvSpPr>
            <p:cNvPr id="674" name="TextBox 673"/>
            <p:cNvSpPr txBox="1"/>
            <p:nvPr/>
          </p:nvSpPr>
          <p:spPr>
            <a:xfrm>
              <a:off x="5018187" y="1896192"/>
              <a:ext cx="2784226" cy="533712"/>
            </a:xfrm>
            <a:prstGeom prst="rect">
              <a:avLst/>
            </a:prstGeom>
            <a:noFill/>
          </p:spPr>
          <p:txBody>
            <a:bodyPr wrap="square" rtlCol="0">
              <a:spAutoFit/>
            </a:bodyPr>
            <a:lstStyle/>
            <a:p>
              <a:pPr defTabSz="914133"/>
              <a:r>
                <a:rPr lang="en-US" sz="2800" dirty="0" err="1">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rPr>
                <a:t>Microservices</a:t>
              </a:r>
              <a:endParaRPr lang="en-US" sz="2800" dirty="0">
                <a:solidFill>
                  <a:schemeClr val="bg1"/>
                </a:solidFill>
                <a:latin typeface="Segoe UI Semibold" panose="020B0702040204020203" pitchFamily="34" charset="0"/>
                <a:ea typeface="Segoe UI Black" panose="020B0A02040204020203" pitchFamily="34" charset="0"/>
                <a:cs typeface="Segoe UI Semibold" panose="020B0702040204020203" pitchFamily="34" charset="0"/>
              </a:endParaRPr>
            </a:p>
          </p:txBody>
        </p:sp>
      </p:grpSp>
      <p:sp>
        <p:nvSpPr>
          <p:cNvPr id="675" name="TextBox 674"/>
          <p:cNvSpPr txBox="1"/>
          <p:nvPr/>
        </p:nvSpPr>
        <p:spPr>
          <a:xfrm>
            <a:off x="7925247" y="3039374"/>
            <a:ext cx="1338872" cy="470533"/>
          </a:xfrm>
          <a:prstGeom prst="rect">
            <a:avLst/>
          </a:prstGeom>
          <a:noFill/>
        </p:spPr>
        <p:txBody>
          <a:bodyPr wrap="square" rtlCol="0">
            <a:spAutoFit/>
          </a:bodyPr>
          <a:lstStyle/>
          <a:p>
            <a:pPr algn="ctr" defTabSz="914133"/>
            <a:r>
              <a:rPr lang="en-US" sz="1199" b="1" dirty="0">
                <a:solidFill>
                  <a:srgbClr val="FFFFFF"/>
                </a:solidFill>
                <a:latin typeface="Segoe UI Light"/>
              </a:rPr>
              <a:t>Container hosts as cattle</a:t>
            </a:r>
          </a:p>
        </p:txBody>
      </p:sp>
      <p:sp>
        <p:nvSpPr>
          <p:cNvPr id="676" name="TextBox 675"/>
          <p:cNvSpPr txBox="1"/>
          <p:nvPr/>
        </p:nvSpPr>
        <p:spPr>
          <a:xfrm>
            <a:off x="744359" y="2901469"/>
            <a:ext cx="1183042" cy="658721"/>
          </a:xfrm>
          <a:prstGeom prst="rect">
            <a:avLst/>
          </a:prstGeom>
          <a:noFill/>
        </p:spPr>
        <p:txBody>
          <a:bodyPr wrap="square" rtlCol="0">
            <a:spAutoFit/>
          </a:bodyPr>
          <a:lstStyle/>
          <a:p>
            <a:pPr algn="ctr" defTabSz="914133"/>
            <a:r>
              <a:rPr lang="en-US" sz="1199" b="1" dirty="0">
                <a:solidFill>
                  <a:srgbClr val="FFFFFF"/>
                </a:solidFill>
                <a:latin typeface="Segoe UI Light"/>
              </a:rPr>
              <a:t>Flexible programming models</a:t>
            </a:r>
          </a:p>
        </p:txBody>
      </p:sp>
      <p:grpSp>
        <p:nvGrpSpPr>
          <p:cNvPr id="677" name="Group 676"/>
          <p:cNvGrpSpPr/>
          <p:nvPr/>
        </p:nvGrpSpPr>
        <p:grpSpPr>
          <a:xfrm>
            <a:off x="896726" y="4607459"/>
            <a:ext cx="2302842" cy="1843708"/>
            <a:chOff x="896085" y="4299331"/>
            <a:chExt cx="2303462" cy="1844204"/>
          </a:xfrm>
        </p:grpSpPr>
        <p:sp>
          <p:nvSpPr>
            <p:cNvPr id="678" name="TextBox 677"/>
            <p:cNvSpPr txBox="1"/>
            <p:nvPr/>
          </p:nvSpPr>
          <p:spPr bwMode="auto">
            <a:xfrm>
              <a:off x="1405672" y="5509006"/>
              <a:ext cx="1284288" cy="634529"/>
            </a:xfrm>
            <a:prstGeom prst="rect">
              <a:avLst/>
            </a:prstGeom>
            <a:noFill/>
          </p:spPr>
          <p:txBody>
            <a:bodyPr lIns="182831" tIns="146264" rIns="182831" bIns="146264">
              <a:spAutoFit/>
            </a:bodyPr>
            <a:lstStyle/>
            <a:p>
              <a:pPr defTabSz="932470">
                <a:lnSpc>
                  <a:spcPct val="90000"/>
                </a:lnSpc>
                <a:spcAft>
                  <a:spcPts val="600"/>
                </a:spcAft>
                <a:defRPr/>
              </a:pPr>
              <a:r>
                <a:rPr lang="en-US" sz="2400" kern="0" dirty="0">
                  <a:solidFill>
                    <a:prstClr val="black"/>
                  </a:solidFill>
                  <a:latin typeface="Segoe UI"/>
                  <a:ea typeface="MS PGothic" pitchFamily="34" charset="-128"/>
                </a:rPr>
                <a:t>Azure</a:t>
              </a:r>
            </a:p>
          </p:txBody>
        </p:sp>
        <p:sp>
          <p:nvSpPr>
            <p:cNvPr id="679" name="Freeform 725"/>
            <p:cNvSpPr>
              <a:spLocks/>
            </p:cNvSpPr>
            <p:nvPr/>
          </p:nvSpPr>
          <p:spPr bwMode="auto">
            <a:xfrm>
              <a:off x="896085" y="4299331"/>
              <a:ext cx="2303462" cy="1274762"/>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ED7D31">
                <a:lumMod val="50000"/>
                <a:lumOff val="50000"/>
              </a:srgbClr>
            </a:solidFill>
            <a:ln>
              <a:noFill/>
            </a:ln>
          </p:spPr>
          <p:txBody>
            <a:bodyPr/>
            <a:lstStyle/>
            <a:p>
              <a:pPr defTabSz="932470">
                <a:defRPr/>
              </a:pPr>
              <a:endParaRPr lang="en-US" kern="0">
                <a:solidFill>
                  <a:prstClr val="black"/>
                </a:solidFill>
                <a:latin typeface="Segoe UI"/>
                <a:ea typeface="MS PGothic" pitchFamily="34" charset="-128"/>
              </a:endParaRPr>
            </a:p>
          </p:txBody>
        </p:sp>
      </p:grpSp>
      <p:grpSp>
        <p:nvGrpSpPr>
          <p:cNvPr id="680" name="Group 679"/>
          <p:cNvGrpSpPr>
            <a:grpSpLocks/>
          </p:cNvGrpSpPr>
          <p:nvPr/>
        </p:nvGrpSpPr>
        <p:grpSpPr bwMode="auto">
          <a:xfrm>
            <a:off x="4898382" y="4471625"/>
            <a:ext cx="2564710" cy="2051966"/>
            <a:chOff x="4935683" y="4831160"/>
            <a:chExt cx="2564826" cy="2053167"/>
          </a:xfrm>
        </p:grpSpPr>
        <p:sp>
          <p:nvSpPr>
            <p:cNvPr id="681" name="TextBox 680"/>
            <p:cNvSpPr txBox="1"/>
            <p:nvPr/>
          </p:nvSpPr>
          <p:spPr>
            <a:xfrm>
              <a:off x="4935683" y="6249597"/>
              <a:ext cx="2564826" cy="634730"/>
            </a:xfrm>
            <a:prstGeom prst="rect">
              <a:avLst/>
            </a:prstGeom>
            <a:noFill/>
          </p:spPr>
          <p:txBody>
            <a:bodyPr lIns="182831" tIns="146264" rIns="182831" bIns="146264">
              <a:spAutoFit/>
            </a:bodyPr>
            <a:lstStyle/>
            <a:p>
              <a:pPr algn="ctr" defTabSz="932470">
                <a:lnSpc>
                  <a:spcPct val="90000"/>
                </a:lnSpc>
                <a:spcAft>
                  <a:spcPts val="600"/>
                </a:spcAft>
                <a:defRPr/>
              </a:pPr>
              <a:r>
                <a:rPr lang="en-US" sz="2400" kern="0" dirty="0">
                  <a:solidFill>
                    <a:prstClr val="black"/>
                  </a:solidFill>
                  <a:latin typeface="Segoe UI"/>
                  <a:ea typeface="MS PGothic" pitchFamily="34" charset="-128"/>
                </a:rPr>
                <a:t>Private cloud</a:t>
              </a:r>
            </a:p>
          </p:txBody>
        </p:sp>
        <p:grpSp>
          <p:nvGrpSpPr>
            <p:cNvPr id="682" name="Group 8"/>
            <p:cNvGrpSpPr>
              <a:grpSpLocks noChangeAspect="1"/>
            </p:cNvGrpSpPr>
            <p:nvPr/>
          </p:nvGrpSpPr>
          <p:grpSpPr bwMode="auto">
            <a:xfrm>
              <a:off x="5313388" y="4831160"/>
              <a:ext cx="1809416" cy="1808295"/>
              <a:chOff x="4385" y="3099"/>
              <a:chExt cx="1613" cy="1612"/>
            </a:xfrm>
          </p:grpSpPr>
          <p:sp>
            <p:nvSpPr>
              <p:cNvPr id="683"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4" name="Rectangle 9"/>
              <p:cNvSpPr>
                <a:spLocks noChangeArrowheads="1"/>
              </p:cNvSpPr>
              <p:nvPr/>
            </p:nvSpPr>
            <p:spPr bwMode="auto">
              <a:xfrm>
                <a:off x="5494"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5" name="Rectangle 10"/>
              <p:cNvSpPr>
                <a:spLocks noChangeArrowheads="1"/>
              </p:cNvSpPr>
              <p:nvPr/>
            </p:nvSpPr>
            <p:spPr bwMode="auto">
              <a:xfrm>
                <a:off x="4638" y="3463"/>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6" name="Rectangle 11"/>
              <p:cNvSpPr>
                <a:spLocks noChangeArrowheads="1"/>
              </p:cNvSpPr>
              <p:nvPr/>
            </p:nvSpPr>
            <p:spPr bwMode="auto">
              <a:xfrm>
                <a:off x="4703" y="3531"/>
                <a:ext cx="314" cy="82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7" name="Rectangle 686"/>
              <p:cNvSpPr>
                <a:spLocks noChangeArrowheads="1"/>
              </p:cNvSpPr>
              <p:nvPr/>
            </p:nvSpPr>
            <p:spPr bwMode="auto">
              <a:xfrm>
                <a:off x="5367" y="3653"/>
                <a:ext cx="313"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8" name="Rectangle 13"/>
              <p:cNvSpPr>
                <a:spLocks noChangeArrowheads="1"/>
              </p:cNvSpPr>
              <p:nvPr/>
            </p:nvSpPr>
            <p:spPr bwMode="auto">
              <a:xfrm>
                <a:off x="4968" y="3779"/>
                <a:ext cx="463" cy="576"/>
              </a:xfrm>
              <a:prstGeom prst="rect">
                <a:avLst/>
              </a:prstGeom>
              <a:solidFill>
                <a:srgbClr val="44546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89" name="Rectangle 14"/>
              <p:cNvSpPr>
                <a:spLocks noChangeArrowheads="1"/>
              </p:cNvSpPr>
              <p:nvPr/>
            </p:nvSpPr>
            <p:spPr bwMode="auto">
              <a:xfrm>
                <a:off x="4945" y="3762"/>
                <a:ext cx="508" cy="17"/>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0" name="Rectangle 15"/>
              <p:cNvSpPr>
                <a:spLocks noChangeArrowheads="1"/>
              </p:cNvSpPr>
              <p:nvPr/>
            </p:nvSpPr>
            <p:spPr bwMode="auto">
              <a:xfrm>
                <a:off x="5223"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1" name="Rectangle 16"/>
              <p:cNvSpPr>
                <a:spLocks noChangeArrowheads="1"/>
              </p:cNvSpPr>
              <p:nvPr/>
            </p:nvSpPr>
            <p:spPr bwMode="auto">
              <a:xfrm>
                <a:off x="5117" y="4239"/>
                <a:ext cx="61" cy="116"/>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2" name="Rectangle 17"/>
              <p:cNvSpPr>
                <a:spLocks noChangeArrowheads="1"/>
              </p:cNvSpPr>
              <p:nvPr/>
            </p:nvSpPr>
            <p:spPr bwMode="auto">
              <a:xfrm>
                <a:off x="5015" y="3831"/>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3" name="Rectangle 18"/>
              <p:cNvSpPr>
                <a:spLocks noChangeArrowheads="1"/>
              </p:cNvSpPr>
              <p:nvPr/>
            </p:nvSpPr>
            <p:spPr bwMode="auto">
              <a:xfrm>
                <a:off x="5015" y="3935"/>
                <a:ext cx="371" cy="59"/>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4" name="Rectangle 19"/>
              <p:cNvSpPr>
                <a:spLocks noChangeArrowheads="1"/>
              </p:cNvSpPr>
              <p:nvPr/>
            </p:nvSpPr>
            <p:spPr bwMode="auto">
              <a:xfrm>
                <a:off x="5015" y="4038"/>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5" name="Rectangle 20"/>
              <p:cNvSpPr>
                <a:spLocks noChangeArrowheads="1"/>
              </p:cNvSpPr>
              <p:nvPr/>
            </p:nvSpPr>
            <p:spPr bwMode="auto">
              <a:xfrm>
                <a:off x="5015" y="4141"/>
                <a:ext cx="371" cy="61"/>
              </a:xfrm>
              <a:prstGeom prst="rect">
                <a:avLst/>
              </a:prstGeom>
              <a:solidFill>
                <a:srgbClr val="ED7D3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sp>
            <p:nvSpPr>
              <p:cNvPr id="696" name="Rectangle 21"/>
              <p:cNvSpPr>
                <a:spLocks noChangeArrowheads="1"/>
              </p:cNvSpPr>
              <p:nvPr/>
            </p:nvSpPr>
            <p:spPr bwMode="auto">
              <a:xfrm>
                <a:off x="5043" y="3690"/>
                <a:ext cx="180"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932470">
                  <a:defRPr/>
                </a:pPr>
                <a:endParaRPr lang="en-US" kern="0">
                  <a:solidFill>
                    <a:prstClr val="black"/>
                  </a:solidFill>
                  <a:latin typeface="Segoe UI"/>
                  <a:ea typeface="MS PGothic" pitchFamily="34" charset="-128"/>
                </a:endParaRPr>
              </a:p>
            </p:txBody>
          </p:sp>
        </p:grpSp>
      </p:grpSp>
      <p:grpSp>
        <p:nvGrpSpPr>
          <p:cNvPr id="697" name="Group 696"/>
          <p:cNvGrpSpPr/>
          <p:nvPr/>
        </p:nvGrpSpPr>
        <p:grpSpPr>
          <a:xfrm>
            <a:off x="9040450" y="4721216"/>
            <a:ext cx="2302842" cy="1829424"/>
            <a:chOff x="9042003" y="4413119"/>
            <a:chExt cx="2303462" cy="1829918"/>
          </a:xfrm>
        </p:grpSpPr>
        <p:sp>
          <p:nvSpPr>
            <p:cNvPr id="698" name="TextBox 697"/>
            <p:cNvSpPr txBox="1"/>
            <p:nvPr/>
          </p:nvSpPr>
          <p:spPr bwMode="auto">
            <a:xfrm>
              <a:off x="9118203" y="5608507"/>
              <a:ext cx="2151062" cy="634530"/>
            </a:xfrm>
            <a:prstGeom prst="rect">
              <a:avLst/>
            </a:prstGeom>
            <a:noFill/>
          </p:spPr>
          <p:txBody>
            <a:bodyPr lIns="182831" tIns="146264" rIns="182831" bIns="146264">
              <a:spAutoFit/>
            </a:bodyPr>
            <a:lstStyle/>
            <a:p>
              <a:pPr defTabSz="932470">
                <a:lnSpc>
                  <a:spcPct val="90000"/>
                </a:lnSpc>
                <a:spcAft>
                  <a:spcPts val="600"/>
                </a:spcAft>
                <a:defRPr/>
              </a:pPr>
              <a:r>
                <a:rPr lang="en-US" sz="2400" kern="0" dirty="0">
                  <a:solidFill>
                    <a:prstClr val="black"/>
                  </a:solidFill>
                  <a:latin typeface="Segoe UI"/>
                  <a:ea typeface="MS PGothic" pitchFamily="34" charset="-128"/>
                </a:rPr>
                <a:t>Other clouds</a:t>
              </a:r>
            </a:p>
          </p:txBody>
        </p:sp>
        <p:sp>
          <p:nvSpPr>
            <p:cNvPr id="699" name="Freeform 747"/>
            <p:cNvSpPr>
              <a:spLocks/>
            </p:cNvSpPr>
            <p:nvPr/>
          </p:nvSpPr>
          <p:spPr bwMode="auto">
            <a:xfrm>
              <a:off x="9042003" y="4413119"/>
              <a:ext cx="2303462" cy="1274763"/>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000">
                <a:lumMod val="40000"/>
                <a:lumOff val="60000"/>
              </a:srgbClr>
            </a:solidFill>
            <a:ln>
              <a:noFill/>
            </a:ln>
          </p:spPr>
          <p:txBody>
            <a:bodyPr/>
            <a:lstStyle/>
            <a:p>
              <a:pPr defTabSz="932470">
                <a:defRPr/>
              </a:pPr>
              <a:endParaRPr lang="en-US" kern="0">
                <a:solidFill>
                  <a:prstClr val="black"/>
                </a:solidFill>
                <a:latin typeface="Segoe UI"/>
                <a:ea typeface="MS PGothic" pitchFamily="34" charset="-128"/>
              </a:endParaRPr>
            </a:p>
          </p:txBody>
        </p:sp>
      </p:grpSp>
      <p:sp>
        <p:nvSpPr>
          <p:cNvPr id="700" name="TextBox 699"/>
          <p:cNvSpPr txBox="1"/>
          <p:nvPr/>
        </p:nvSpPr>
        <p:spPr>
          <a:xfrm>
            <a:off x="2267985" y="2908436"/>
            <a:ext cx="1183042" cy="470533"/>
          </a:xfrm>
          <a:prstGeom prst="rect">
            <a:avLst/>
          </a:prstGeom>
          <a:noFill/>
        </p:spPr>
        <p:txBody>
          <a:bodyPr wrap="square" rtlCol="0">
            <a:spAutoFit/>
          </a:bodyPr>
          <a:lstStyle/>
          <a:p>
            <a:pPr defTabSz="914133"/>
            <a:r>
              <a:rPr lang="en-US" sz="1199" b="1" dirty="0">
                <a:solidFill>
                  <a:srgbClr val="FFFFFF"/>
                </a:solidFill>
                <a:latin typeface="Segoe UI Light"/>
              </a:rPr>
              <a:t>Open Source Orchestration</a:t>
            </a:r>
          </a:p>
        </p:txBody>
      </p:sp>
      <p:sp>
        <p:nvSpPr>
          <p:cNvPr id="701" name="TextBox 700"/>
          <p:cNvSpPr txBox="1"/>
          <p:nvPr/>
        </p:nvSpPr>
        <p:spPr>
          <a:xfrm>
            <a:off x="9224660" y="2867741"/>
            <a:ext cx="1227919" cy="470533"/>
          </a:xfrm>
          <a:prstGeom prst="rect">
            <a:avLst/>
          </a:prstGeom>
          <a:noFill/>
        </p:spPr>
        <p:txBody>
          <a:bodyPr wrap="square" rtlCol="0">
            <a:spAutoFit/>
          </a:bodyPr>
          <a:lstStyle/>
          <a:p>
            <a:pPr defTabSz="914133"/>
            <a:r>
              <a:rPr lang="en-US" sz="1199" b="1" dirty="0">
                <a:solidFill>
                  <a:srgbClr val="FFFFFF"/>
                </a:solidFill>
                <a:latin typeface="Segoe UI Light"/>
              </a:rPr>
              <a:t>Host cluster management</a:t>
            </a:r>
          </a:p>
        </p:txBody>
      </p:sp>
      <p:sp>
        <p:nvSpPr>
          <p:cNvPr id="702" name="Rectangle 701"/>
          <p:cNvSpPr/>
          <p:nvPr/>
        </p:nvSpPr>
        <p:spPr>
          <a:xfrm>
            <a:off x="766150" y="3522838"/>
            <a:ext cx="10576874" cy="340513"/>
          </a:xfrm>
          <a:prstGeom prst="rect">
            <a:avLst/>
          </a:prstGeom>
          <a:solidFill>
            <a:schemeClr val="accent1">
              <a:lumMod val="60000"/>
              <a:lumOff val="40000"/>
            </a:schemeClr>
          </a:solidFill>
          <a:ln w="12700" cap="flat" cmpd="sng" algn="ctr">
            <a:noFill/>
            <a:prstDash val="solid"/>
            <a:miter lim="800000"/>
          </a:ln>
          <a:effectLst/>
        </p:spPr>
        <p:txBody>
          <a:bodyPr rtlCol="0" anchor="ctr"/>
          <a:lstStyle/>
          <a:p>
            <a:pPr algn="ctr" defTabSz="914133">
              <a:defRPr/>
            </a:pPr>
            <a:endParaRPr lang="en-US" b="1" kern="0" dirty="0">
              <a:solidFill>
                <a:srgbClr val="FFFFFF"/>
              </a:solidFill>
              <a:latin typeface="Calibri" panose="020F0502020204030204"/>
            </a:endParaRPr>
          </a:p>
        </p:txBody>
      </p:sp>
      <p:sp>
        <p:nvSpPr>
          <p:cNvPr id="703" name="TextBox 702"/>
          <p:cNvSpPr txBox="1"/>
          <p:nvPr/>
        </p:nvSpPr>
        <p:spPr>
          <a:xfrm>
            <a:off x="4062885" y="3473266"/>
            <a:ext cx="4306370" cy="406213"/>
          </a:xfrm>
          <a:prstGeom prst="rect">
            <a:avLst/>
          </a:prstGeom>
          <a:noFill/>
        </p:spPr>
        <p:txBody>
          <a:bodyPr wrap="square" rtlCol="0">
            <a:spAutoFit/>
          </a:bodyPr>
          <a:lstStyle/>
          <a:p>
            <a:pPr defTabSz="914133"/>
            <a:r>
              <a:rPr lang="en-US" sz="2040" b="1" dirty="0">
                <a:solidFill>
                  <a:srgbClr val="FFFFFF"/>
                </a:solidFill>
                <a:latin typeface="Segoe UI Light"/>
              </a:rPr>
              <a:t>Open Source Container Management</a:t>
            </a:r>
          </a:p>
        </p:txBody>
      </p:sp>
      <p:sp>
        <p:nvSpPr>
          <p:cNvPr id="704" name="TextBox 703"/>
          <p:cNvSpPr txBox="1"/>
          <p:nvPr/>
        </p:nvSpPr>
        <p:spPr>
          <a:xfrm>
            <a:off x="805475" y="3549205"/>
            <a:ext cx="1252541" cy="286269"/>
          </a:xfrm>
          <a:prstGeom prst="rect">
            <a:avLst/>
          </a:prstGeom>
          <a:noFill/>
        </p:spPr>
        <p:txBody>
          <a:bodyPr wrap="square" rtlCol="0">
            <a:spAutoFit/>
          </a:bodyPr>
          <a:lstStyle/>
          <a:p>
            <a:pPr defTabSz="932504"/>
            <a:r>
              <a:rPr lang="en-US" sz="1224" b="1" dirty="0">
                <a:solidFill>
                  <a:srgbClr val="FFFFFF"/>
                </a:solidFill>
                <a:latin typeface="Segoe UI Light"/>
              </a:rPr>
              <a:t>High Availability</a:t>
            </a:r>
          </a:p>
        </p:txBody>
      </p:sp>
      <p:sp>
        <p:nvSpPr>
          <p:cNvPr id="705" name="TextBox 704"/>
          <p:cNvSpPr txBox="1"/>
          <p:nvPr/>
        </p:nvSpPr>
        <p:spPr>
          <a:xfrm>
            <a:off x="2212778" y="3562681"/>
            <a:ext cx="1096040" cy="286269"/>
          </a:xfrm>
          <a:prstGeom prst="rect">
            <a:avLst/>
          </a:prstGeom>
          <a:noFill/>
        </p:spPr>
        <p:txBody>
          <a:bodyPr wrap="square" rtlCol="0">
            <a:spAutoFit/>
          </a:bodyPr>
          <a:lstStyle/>
          <a:p>
            <a:pPr defTabSz="932504"/>
            <a:r>
              <a:rPr lang="en-US" sz="1224" b="1" dirty="0">
                <a:solidFill>
                  <a:srgbClr val="FFFFFF"/>
                </a:solidFill>
                <a:latin typeface="Segoe UI Light"/>
              </a:rPr>
              <a:t>High Density</a:t>
            </a:r>
          </a:p>
        </p:txBody>
      </p:sp>
      <p:sp>
        <p:nvSpPr>
          <p:cNvPr id="706" name="TextBox 705"/>
          <p:cNvSpPr txBox="1"/>
          <p:nvPr/>
        </p:nvSpPr>
        <p:spPr>
          <a:xfrm>
            <a:off x="8349288" y="3469326"/>
            <a:ext cx="1386569" cy="446340"/>
          </a:xfrm>
          <a:prstGeom prst="rect">
            <a:avLst/>
          </a:prstGeom>
          <a:noFill/>
        </p:spPr>
        <p:txBody>
          <a:bodyPr wrap="square" rtlCol="0">
            <a:spAutoFit/>
          </a:bodyPr>
          <a:lstStyle/>
          <a:p>
            <a:pPr defTabSz="932504"/>
            <a:r>
              <a:rPr lang="en-US" sz="1122" b="1" dirty="0">
                <a:solidFill>
                  <a:srgbClr val="FFFFFF"/>
                </a:solidFill>
                <a:latin typeface="Segoe UI Light"/>
              </a:rPr>
              <a:t>Placement Constraints</a:t>
            </a:r>
          </a:p>
        </p:txBody>
      </p:sp>
      <p:sp>
        <p:nvSpPr>
          <p:cNvPr id="707" name="TextBox 706"/>
          <p:cNvSpPr txBox="1"/>
          <p:nvPr/>
        </p:nvSpPr>
        <p:spPr>
          <a:xfrm>
            <a:off x="9157808" y="3487270"/>
            <a:ext cx="1365720" cy="446340"/>
          </a:xfrm>
          <a:prstGeom prst="rect">
            <a:avLst/>
          </a:prstGeom>
          <a:noFill/>
        </p:spPr>
        <p:txBody>
          <a:bodyPr wrap="square" rtlCol="0">
            <a:spAutoFit/>
          </a:bodyPr>
          <a:lstStyle/>
          <a:p>
            <a:pPr algn="ctr" defTabSz="932504"/>
            <a:r>
              <a:rPr lang="en-US" sz="1122" b="1" dirty="0">
                <a:solidFill>
                  <a:srgbClr val="FFFFFF"/>
                </a:solidFill>
                <a:latin typeface="Segoe UI Light"/>
              </a:rPr>
              <a:t>Fast startup &amp; shutdown</a:t>
            </a:r>
          </a:p>
        </p:txBody>
      </p:sp>
      <p:sp>
        <p:nvSpPr>
          <p:cNvPr id="708" name="TextBox 707"/>
          <p:cNvSpPr txBox="1"/>
          <p:nvPr/>
        </p:nvSpPr>
        <p:spPr>
          <a:xfrm>
            <a:off x="10345138" y="3549204"/>
            <a:ext cx="1431657" cy="286269"/>
          </a:xfrm>
          <a:prstGeom prst="rect">
            <a:avLst/>
          </a:prstGeom>
          <a:noFill/>
        </p:spPr>
        <p:txBody>
          <a:bodyPr wrap="square" rtlCol="0">
            <a:spAutoFit/>
          </a:bodyPr>
          <a:lstStyle/>
          <a:p>
            <a:pPr defTabSz="932504"/>
            <a:r>
              <a:rPr lang="en-US" sz="1224" b="1" dirty="0">
                <a:solidFill>
                  <a:srgbClr val="FFFFFF"/>
                </a:solidFill>
                <a:latin typeface="Segoe UI Light"/>
              </a:rPr>
              <a:t>Self-healing</a:t>
            </a:r>
          </a:p>
        </p:txBody>
      </p:sp>
    </p:spTree>
    <p:extLst>
      <p:ext uri="{BB962C8B-B14F-4D97-AF65-F5344CB8AC3E}">
        <p14:creationId xmlns:p14="http://schemas.microsoft.com/office/powerpoint/2010/main" val="1943223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118050"/>
          </a:xfrm>
        </p:spPr>
        <p:txBody>
          <a:bodyPr/>
          <a:lstStyle/>
          <a:p>
            <a:r>
              <a:rPr lang="en-US" dirty="0"/>
              <a:t>Encapsulates a scenario</a:t>
            </a:r>
          </a:p>
          <a:p>
            <a:r>
              <a:rPr lang="en-US" dirty="0"/>
              <a:t>Are developed by a small engineering team </a:t>
            </a:r>
          </a:p>
          <a:p>
            <a:r>
              <a:rPr lang="en-US" dirty="0"/>
              <a:t>Can be written in any language and framework </a:t>
            </a:r>
          </a:p>
          <a:p>
            <a:r>
              <a:rPr lang="en-US" dirty="0"/>
              <a:t>Contain code plus state that is independently versioned, deployed, and scaled</a:t>
            </a:r>
          </a:p>
          <a:p>
            <a:r>
              <a:rPr lang="en-US" dirty="0"/>
              <a:t>Interact with other microservices over well-defined interfaces and protocols such as http</a:t>
            </a:r>
          </a:p>
        </p:txBody>
      </p:sp>
      <p:sp>
        <p:nvSpPr>
          <p:cNvPr id="2" name="Title 1"/>
          <p:cNvSpPr>
            <a:spLocks noGrp="1"/>
          </p:cNvSpPr>
          <p:nvPr>
            <p:ph type="title"/>
          </p:nvPr>
        </p:nvSpPr>
        <p:spPr/>
        <p:txBody>
          <a:bodyPr/>
          <a:lstStyle/>
          <a:p>
            <a:r>
              <a:rPr lang="en-US" dirty="0"/>
              <a:t>What is a container?</a:t>
            </a:r>
          </a:p>
        </p:txBody>
      </p:sp>
    </p:spTree>
    <p:extLst>
      <p:ext uri="{BB962C8B-B14F-4D97-AF65-F5344CB8AC3E}">
        <p14:creationId xmlns:p14="http://schemas.microsoft.com/office/powerpoint/2010/main" val="997959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78477" y="6335169"/>
            <a:ext cx="4902057" cy="4902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Server</a:t>
            </a:r>
          </a:p>
        </p:txBody>
      </p:sp>
      <p:sp>
        <p:nvSpPr>
          <p:cNvPr id="7" name="Rectangle 6"/>
          <p:cNvSpPr/>
          <p:nvPr/>
        </p:nvSpPr>
        <p:spPr>
          <a:xfrm>
            <a:off x="578477" y="5844963"/>
            <a:ext cx="4902057" cy="49020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Host OS</a:t>
            </a:r>
          </a:p>
        </p:txBody>
      </p:sp>
      <p:sp>
        <p:nvSpPr>
          <p:cNvPr id="8" name="Rectangle 7"/>
          <p:cNvSpPr/>
          <p:nvPr/>
        </p:nvSpPr>
        <p:spPr>
          <a:xfrm>
            <a:off x="578477" y="5354758"/>
            <a:ext cx="4902057" cy="49020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Hypervisor</a:t>
            </a:r>
          </a:p>
        </p:txBody>
      </p:sp>
      <p:sp>
        <p:nvSpPr>
          <p:cNvPr id="10" name="Rectangle 9"/>
          <p:cNvSpPr/>
          <p:nvPr/>
        </p:nvSpPr>
        <p:spPr>
          <a:xfrm>
            <a:off x="6616338" y="6335169"/>
            <a:ext cx="4902057" cy="49020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solidFill>
                  <a:schemeClr val="bg1"/>
                </a:solidFill>
              </a:rPr>
              <a:t>Server</a:t>
            </a:r>
          </a:p>
        </p:txBody>
      </p:sp>
      <p:sp>
        <p:nvSpPr>
          <p:cNvPr id="11" name="Rectangle 10"/>
          <p:cNvSpPr/>
          <p:nvPr/>
        </p:nvSpPr>
        <p:spPr>
          <a:xfrm>
            <a:off x="6616338" y="5844963"/>
            <a:ext cx="4902057" cy="49020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Host OS</a:t>
            </a:r>
          </a:p>
        </p:txBody>
      </p:sp>
      <p:sp>
        <p:nvSpPr>
          <p:cNvPr id="12" name="Rectangle 11"/>
          <p:cNvSpPr/>
          <p:nvPr/>
        </p:nvSpPr>
        <p:spPr>
          <a:xfrm>
            <a:off x="6616338" y="5354758"/>
            <a:ext cx="4902057" cy="490205"/>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Docker Engine</a:t>
            </a:r>
          </a:p>
        </p:txBody>
      </p:sp>
      <p:sp>
        <p:nvSpPr>
          <p:cNvPr id="13" name="Rectangle 12"/>
          <p:cNvSpPr/>
          <p:nvPr/>
        </p:nvSpPr>
        <p:spPr>
          <a:xfrm>
            <a:off x="578479" y="2644209"/>
            <a:ext cx="1095754" cy="27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Guest OS</a:t>
            </a:r>
          </a:p>
        </p:txBody>
      </p:sp>
      <p:sp>
        <p:nvSpPr>
          <p:cNvPr id="14" name="Rectangle 13"/>
          <p:cNvSpPr/>
          <p:nvPr/>
        </p:nvSpPr>
        <p:spPr>
          <a:xfrm>
            <a:off x="2481630" y="2644209"/>
            <a:ext cx="1095754" cy="27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Guest OS</a:t>
            </a:r>
          </a:p>
        </p:txBody>
      </p:sp>
      <p:sp>
        <p:nvSpPr>
          <p:cNvPr id="15" name="Rectangle 14"/>
          <p:cNvSpPr/>
          <p:nvPr/>
        </p:nvSpPr>
        <p:spPr>
          <a:xfrm>
            <a:off x="4384781" y="2644209"/>
            <a:ext cx="1095754" cy="2710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Guest OS</a:t>
            </a:r>
          </a:p>
        </p:txBody>
      </p:sp>
      <p:sp>
        <p:nvSpPr>
          <p:cNvPr id="16" name="Rectangle 15"/>
          <p:cNvSpPr/>
          <p:nvPr/>
        </p:nvSpPr>
        <p:spPr>
          <a:xfrm>
            <a:off x="578479" y="1836812"/>
            <a:ext cx="1097357" cy="80739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t>Bins/Libs</a:t>
            </a:r>
            <a:endParaRPr lang="en-US" sz="1836" dirty="0"/>
          </a:p>
        </p:txBody>
      </p:sp>
      <p:sp>
        <p:nvSpPr>
          <p:cNvPr id="18" name="Rectangle 17"/>
          <p:cNvSpPr/>
          <p:nvPr/>
        </p:nvSpPr>
        <p:spPr>
          <a:xfrm>
            <a:off x="2479224" y="1836808"/>
            <a:ext cx="1097357" cy="807397"/>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t>Bins/Libs</a:t>
            </a:r>
          </a:p>
        </p:txBody>
      </p:sp>
      <p:sp>
        <p:nvSpPr>
          <p:cNvPr id="19" name="Rectangle 18"/>
          <p:cNvSpPr/>
          <p:nvPr/>
        </p:nvSpPr>
        <p:spPr>
          <a:xfrm>
            <a:off x="4383179" y="1836811"/>
            <a:ext cx="1097357" cy="80739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32" dirty="0"/>
              <a:t>Bins/Libs</a:t>
            </a:r>
          </a:p>
        </p:txBody>
      </p:sp>
      <p:sp>
        <p:nvSpPr>
          <p:cNvPr id="20" name="Rectangle 19"/>
          <p:cNvSpPr/>
          <p:nvPr/>
        </p:nvSpPr>
        <p:spPr>
          <a:xfrm>
            <a:off x="573665" y="250851"/>
            <a:ext cx="1097357" cy="1585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App A</a:t>
            </a:r>
          </a:p>
        </p:txBody>
      </p:sp>
      <p:sp>
        <p:nvSpPr>
          <p:cNvPr id="21" name="Rectangle 20"/>
          <p:cNvSpPr/>
          <p:nvPr/>
        </p:nvSpPr>
        <p:spPr>
          <a:xfrm>
            <a:off x="2472805" y="265270"/>
            <a:ext cx="1097357" cy="1585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App A’</a:t>
            </a:r>
          </a:p>
        </p:txBody>
      </p:sp>
      <p:sp>
        <p:nvSpPr>
          <p:cNvPr id="22" name="Rectangle 21"/>
          <p:cNvSpPr/>
          <p:nvPr/>
        </p:nvSpPr>
        <p:spPr>
          <a:xfrm>
            <a:off x="4383179" y="265270"/>
            <a:ext cx="1097357" cy="15859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App B</a:t>
            </a:r>
          </a:p>
        </p:txBody>
      </p:sp>
      <p:sp>
        <p:nvSpPr>
          <p:cNvPr id="24" name="Rectangle 23"/>
          <p:cNvSpPr/>
          <p:nvPr/>
        </p:nvSpPr>
        <p:spPr>
          <a:xfrm>
            <a:off x="6616340" y="5037566"/>
            <a:ext cx="1171045" cy="30757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Bins/Libs</a:t>
            </a:r>
          </a:p>
        </p:txBody>
      </p:sp>
      <p:sp>
        <p:nvSpPr>
          <p:cNvPr id="25" name="Rectangle 24"/>
          <p:cNvSpPr/>
          <p:nvPr/>
        </p:nvSpPr>
        <p:spPr>
          <a:xfrm>
            <a:off x="7931562" y="5037566"/>
            <a:ext cx="3586833" cy="31719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Bins/Libs</a:t>
            </a:r>
          </a:p>
        </p:txBody>
      </p:sp>
      <p:sp>
        <p:nvSpPr>
          <p:cNvPr id="26" name="Rectangle 25"/>
          <p:cNvSpPr/>
          <p:nvPr/>
        </p:nvSpPr>
        <p:spPr>
          <a:xfrm>
            <a:off x="6616338" y="3576561"/>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A</a:t>
            </a:r>
          </a:p>
        </p:txBody>
      </p:sp>
      <p:sp>
        <p:nvSpPr>
          <p:cNvPr id="28" name="Rectangle 27"/>
          <p:cNvSpPr/>
          <p:nvPr/>
        </p:nvSpPr>
        <p:spPr>
          <a:xfrm>
            <a:off x="7338030" y="3581366"/>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A’</a:t>
            </a:r>
          </a:p>
        </p:txBody>
      </p:sp>
      <p:sp>
        <p:nvSpPr>
          <p:cNvPr id="29" name="Rectangle 28"/>
          <p:cNvSpPr/>
          <p:nvPr/>
        </p:nvSpPr>
        <p:spPr>
          <a:xfrm>
            <a:off x="7931563" y="3576560"/>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0" name="Rectangle 29"/>
          <p:cNvSpPr/>
          <p:nvPr/>
        </p:nvSpPr>
        <p:spPr>
          <a:xfrm>
            <a:off x="8525096" y="3576559"/>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1" name="Rectangle 30"/>
          <p:cNvSpPr/>
          <p:nvPr/>
        </p:nvSpPr>
        <p:spPr>
          <a:xfrm>
            <a:off x="9209945" y="3576558"/>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2" name="Rectangle 31"/>
          <p:cNvSpPr/>
          <p:nvPr/>
        </p:nvSpPr>
        <p:spPr>
          <a:xfrm>
            <a:off x="9803476" y="3576557"/>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3" name="Rectangle 32"/>
          <p:cNvSpPr/>
          <p:nvPr/>
        </p:nvSpPr>
        <p:spPr>
          <a:xfrm>
            <a:off x="10465092" y="3576557"/>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4" name="Rectangle 33"/>
          <p:cNvSpPr/>
          <p:nvPr/>
        </p:nvSpPr>
        <p:spPr>
          <a:xfrm>
            <a:off x="11058626" y="3576556"/>
            <a:ext cx="450156" cy="14561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836" dirty="0"/>
              <a:t>App B’</a:t>
            </a:r>
          </a:p>
        </p:txBody>
      </p:sp>
      <p:sp>
        <p:nvSpPr>
          <p:cNvPr id="35" name="TextBox 34"/>
          <p:cNvSpPr txBox="1"/>
          <p:nvPr/>
        </p:nvSpPr>
        <p:spPr>
          <a:xfrm>
            <a:off x="6518616" y="683387"/>
            <a:ext cx="5305756" cy="1754326"/>
          </a:xfrm>
          <a:prstGeom prst="rect">
            <a:avLst/>
          </a:prstGeom>
          <a:noFill/>
        </p:spPr>
        <p:txBody>
          <a:bodyPr wrap="square" rtlCol="0">
            <a:spAutoFit/>
          </a:bodyPr>
          <a:lstStyle/>
          <a:p>
            <a:r>
              <a:rPr lang="en-US" sz="3600" dirty="0">
                <a:latin typeface="+mj-lt"/>
              </a:rPr>
              <a:t>Containers are isolated, but share OS and, where appropriate, bins/libraries</a:t>
            </a:r>
          </a:p>
        </p:txBody>
      </p:sp>
    </p:spTree>
    <p:extLst>
      <p:ext uri="{BB962C8B-B14F-4D97-AF65-F5344CB8AC3E}">
        <p14:creationId xmlns:p14="http://schemas.microsoft.com/office/powerpoint/2010/main" val="270903588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Notification Hubs</a:t>
            </a:r>
          </a:p>
        </p:txBody>
      </p:sp>
    </p:spTree>
    <p:extLst>
      <p:ext uri="{BB962C8B-B14F-4D97-AF65-F5344CB8AC3E}">
        <p14:creationId xmlns:p14="http://schemas.microsoft.com/office/powerpoint/2010/main" val="3376872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Notification Hubs</a:t>
            </a:r>
          </a:p>
        </p:txBody>
      </p:sp>
      <p:sp>
        <p:nvSpPr>
          <p:cNvPr id="4" name="Text Placeholder 3"/>
          <p:cNvSpPr>
            <a:spLocks noGrp="1"/>
          </p:cNvSpPr>
          <p:nvPr>
            <p:ph type="body" sz="quarter" idx="10"/>
          </p:nvPr>
        </p:nvSpPr>
        <p:spPr>
          <a:xfrm>
            <a:off x="366169" y="1212849"/>
            <a:ext cx="5608081" cy="4955203"/>
          </a:xfrm>
        </p:spPr>
        <p:txBody>
          <a:bodyPr/>
          <a:lstStyle/>
          <a:p>
            <a:r>
              <a:rPr lang="en-US" sz="2000" dirty="0"/>
              <a:t>At a high level, all platform notification systems follow the same pattern:</a:t>
            </a:r>
          </a:p>
          <a:p>
            <a:pPr marL="457200" indent="-457200">
              <a:buFont typeface="+mj-lt"/>
              <a:buAutoNum type="arabicPeriod"/>
            </a:pPr>
            <a:r>
              <a:rPr lang="en-US" sz="2000" dirty="0">
                <a:solidFill>
                  <a:schemeClr val="tx1"/>
                </a:solidFill>
              </a:rPr>
              <a:t>The client app contacts the PNS to retrieve its </a:t>
            </a:r>
            <a:r>
              <a:rPr lang="en-US" sz="2000" i="1" dirty="0">
                <a:solidFill>
                  <a:schemeClr val="tx1"/>
                </a:solidFill>
              </a:rPr>
              <a:t>handle</a:t>
            </a:r>
            <a:r>
              <a:rPr lang="en-US" sz="2000" dirty="0">
                <a:solidFill>
                  <a:schemeClr val="tx1"/>
                </a:solidFill>
              </a:rPr>
              <a:t>. The handle type depends on the system. For WNS, it is a URI or "notification channel." For APNS, it is a token.</a:t>
            </a:r>
          </a:p>
          <a:p>
            <a:pPr marL="457200" indent="-457200">
              <a:buFont typeface="+mj-lt"/>
              <a:buAutoNum type="arabicPeriod"/>
            </a:pPr>
            <a:r>
              <a:rPr lang="en-US" sz="2000" dirty="0">
                <a:solidFill>
                  <a:schemeClr val="tx1"/>
                </a:solidFill>
              </a:rPr>
              <a:t>The client app stores this handle in the app </a:t>
            </a:r>
            <a:r>
              <a:rPr lang="en-US" sz="2000" i="1" dirty="0">
                <a:solidFill>
                  <a:schemeClr val="tx1"/>
                </a:solidFill>
              </a:rPr>
              <a:t>back-end</a:t>
            </a:r>
            <a:r>
              <a:rPr lang="en-US" sz="2000" dirty="0">
                <a:solidFill>
                  <a:schemeClr val="tx1"/>
                </a:solidFill>
              </a:rPr>
              <a:t> for later usage. For WNS, the back-end is typically a cloud service. For Apple, the system is called a </a:t>
            </a:r>
            <a:r>
              <a:rPr lang="en-US" sz="2000" i="1" dirty="0">
                <a:solidFill>
                  <a:schemeClr val="tx1"/>
                </a:solidFill>
              </a:rPr>
              <a:t>provider</a:t>
            </a:r>
            <a:r>
              <a:rPr lang="en-US" sz="2000" dirty="0">
                <a:solidFill>
                  <a:schemeClr val="tx1"/>
                </a:solidFill>
              </a:rPr>
              <a:t>.</a:t>
            </a:r>
          </a:p>
          <a:p>
            <a:pPr marL="457200" indent="-457200">
              <a:buFont typeface="+mj-lt"/>
              <a:buAutoNum type="arabicPeriod"/>
            </a:pPr>
            <a:r>
              <a:rPr lang="en-US" sz="2000" dirty="0">
                <a:solidFill>
                  <a:schemeClr val="tx1"/>
                </a:solidFill>
              </a:rPr>
              <a:t>To send a push notification, the app back-end contacts the PNS using the handle to target a specific client app instance.</a:t>
            </a:r>
          </a:p>
          <a:p>
            <a:pPr marL="457200" indent="-457200">
              <a:buFont typeface="+mj-lt"/>
              <a:buAutoNum type="arabicPeriod"/>
            </a:pPr>
            <a:r>
              <a:rPr lang="en-US" sz="2000" dirty="0">
                <a:solidFill>
                  <a:schemeClr val="tx1"/>
                </a:solidFill>
              </a:rPr>
              <a:t>The PNS forwards the notification to the device specified by the handle.</a:t>
            </a:r>
          </a:p>
        </p:txBody>
      </p:sp>
      <p:pic>
        <p:nvPicPr>
          <p:cNvPr id="6" name="Picture 5"/>
          <p:cNvPicPr>
            <a:picLocks noChangeAspect="1"/>
          </p:cNvPicPr>
          <p:nvPr/>
        </p:nvPicPr>
        <p:blipFill>
          <a:blip r:embed="rId3"/>
          <a:stretch>
            <a:fillRect/>
          </a:stretch>
        </p:blipFill>
        <p:spPr>
          <a:xfrm>
            <a:off x="6132383" y="1998770"/>
            <a:ext cx="7086600" cy="3383359"/>
          </a:xfrm>
          <a:prstGeom prst="rect">
            <a:avLst/>
          </a:prstGeom>
        </p:spPr>
      </p:pic>
    </p:spTree>
    <p:extLst>
      <p:ext uri="{BB962C8B-B14F-4D97-AF65-F5344CB8AC3E}">
        <p14:creationId xmlns:p14="http://schemas.microsoft.com/office/powerpoint/2010/main" val="76801946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Batch</a:t>
            </a:r>
          </a:p>
        </p:txBody>
      </p:sp>
    </p:spTree>
    <p:extLst>
      <p:ext uri="{BB962C8B-B14F-4D97-AF65-F5344CB8AC3E}">
        <p14:creationId xmlns:p14="http://schemas.microsoft.com/office/powerpoint/2010/main" val="723777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Batch</a:t>
            </a:r>
          </a:p>
        </p:txBody>
      </p:sp>
      <p:sp>
        <p:nvSpPr>
          <p:cNvPr id="29" name="TextBox 28"/>
          <p:cNvSpPr txBox="1"/>
          <p:nvPr/>
        </p:nvSpPr>
        <p:spPr>
          <a:xfrm>
            <a:off x="378868" y="1375914"/>
            <a:ext cx="7506487" cy="5315342"/>
          </a:xfrm>
          <a:prstGeom prst="rect">
            <a:avLst/>
          </a:prstGeom>
          <a:noFill/>
        </p:spPr>
        <p:txBody>
          <a:bodyPr wrap="square" lIns="182828" tIns="146262" rIns="182828" bIns="146262" rtlCol="0">
            <a:noAutofit/>
          </a:bodyPr>
          <a:lstStyle/>
          <a:p>
            <a:pPr defTabSz="932324">
              <a:spcBef>
                <a:spcPct val="20000"/>
              </a:spcBef>
              <a:spcAft>
                <a:spcPts val="1198"/>
              </a:spcAft>
              <a:buSzPct val="80000"/>
            </a:pPr>
            <a:r>
              <a:rPr lang="en-US" sz="3199" spc="-50" dirty="0">
                <a:solidFill>
                  <a:schemeClr val="tx2"/>
                </a:solidFill>
                <a:latin typeface="Segoe UI Light"/>
              </a:rPr>
              <a:t>Azure Batch is a service offering that came later in the platform evolution and offers a similar type service, but with a unique twist.  </a:t>
            </a:r>
          </a:p>
          <a:p>
            <a:pPr defTabSz="932324">
              <a:spcBef>
                <a:spcPct val="20000"/>
              </a:spcBef>
              <a:spcAft>
                <a:spcPts val="1198"/>
              </a:spcAft>
              <a:buSzPct val="80000"/>
            </a:pPr>
            <a:r>
              <a:rPr lang="en-US" sz="3199" spc="-50" dirty="0">
                <a:solidFill>
                  <a:schemeClr val="tx2"/>
                </a:solidFill>
                <a:latin typeface="Segoe UI Light"/>
              </a:rPr>
              <a:t>It has been designed to run background processes but more centered around Big Data and high performance data. </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Azure Batch is comprised of two primary components</a:t>
            </a:r>
          </a:p>
          <a:p>
            <a:pPr marL="809271" lvl="2" indent="-342900" defTabSz="932594">
              <a:lnSpc>
                <a:spcPct val="90000"/>
              </a:lnSpc>
              <a:spcBef>
                <a:spcPct val="20000"/>
              </a:spcBef>
              <a:buSzPct val="90000"/>
              <a:buFont typeface="Arial" panose="020B0604020202020204" pitchFamily="34" charset="0"/>
              <a:buChar char="•"/>
            </a:pPr>
            <a:r>
              <a:rPr lang="en-US" dirty="0">
                <a:gradFill>
                  <a:gsLst>
                    <a:gs pos="1250">
                      <a:schemeClr val="tx1"/>
                    </a:gs>
                    <a:gs pos="100000">
                      <a:schemeClr val="tx1"/>
                    </a:gs>
                  </a:gsLst>
                  <a:lin ang="5400000" scaled="0"/>
                </a:gradFill>
              </a:rPr>
              <a:t>Azure Batch and Azure Batch Apps</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Azure batch APIs focus on the ability to create pools of Virtual Machines and define work artifacts (work items) that will be scheduled for processing</a:t>
            </a:r>
          </a:p>
          <a:p>
            <a:pPr marL="342900" indent="-342900" defTabSz="932324">
              <a:spcAft>
                <a:spcPts val="600"/>
              </a:spcAft>
              <a:buFont typeface="Arial" panose="020B0604020202020204" pitchFamily="34" charset="0"/>
              <a:buChar char="•"/>
            </a:pPr>
            <a:endParaRPr lang="en-US" sz="2000" spc="-50"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882132" y="2298540"/>
            <a:ext cx="4001354" cy="2725281"/>
          </a:xfrm>
          <a:prstGeom prst="rect">
            <a:avLst/>
          </a:prstGeom>
        </p:spPr>
      </p:pic>
    </p:spTree>
    <p:extLst>
      <p:ext uri="{BB962C8B-B14F-4D97-AF65-F5344CB8AC3E}">
        <p14:creationId xmlns:p14="http://schemas.microsoft.com/office/powerpoint/2010/main" val="28328659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0729724" cy="1822037"/>
          </a:xfrm>
        </p:spPr>
        <p:txBody>
          <a:bodyPr/>
          <a:lstStyle/>
          <a:p>
            <a:r>
              <a:rPr lang="en-US" sz="2800" dirty="0"/>
              <a:t>Consider Azure batch for workloads in which an existing process or executable is used to process the data</a:t>
            </a:r>
          </a:p>
          <a:p>
            <a:r>
              <a:rPr lang="en-US" sz="2800" dirty="0"/>
              <a:t>To maximize effectiveness, the data should be in a format that can allow parallelization (cut the data in several chunks)</a:t>
            </a:r>
          </a:p>
        </p:txBody>
      </p:sp>
      <p:sp>
        <p:nvSpPr>
          <p:cNvPr id="3" name="Title 2"/>
          <p:cNvSpPr>
            <a:spLocks noGrp="1"/>
          </p:cNvSpPr>
          <p:nvPr>
            <p:ph type="title"/>
          </p:nvPr>
        </p:nvSpPr>
        <p:spPr/>
        <p:txBody>
          <a:bodyPr/>
          <a:lstStyle/>
          <a:p>
            <a:r>
              <a:rPr lang="en-US" dirty="0"/>
              <a:t>Azure Batch models</a:t>
            </a:r>
          </a:p>
        </p:txBody>
      </p:sp>
      <p:graphicFrame>
        <p:nvGraphicFramePr>
          <p:cNvPr id="4" name="Diagram 3"/>
          <p:cNvGraphicFramePr/>
          <p:nvPr>
            <p:extLst>
              <p:ext uri="{D42A27DB-BD31-4B8C-83A1-F6EECF244321}">
                <p14:modId xmlns:p14="http://schemas.microsoft.com/office/powerpoint/2010/main" val="2100373532"/>
              </p:ext>
            </p:extLst>
          </p:nvPr>
        </p:nvGraphicFramePr>
        <p:xfrm>
          <a:off x="1645444" y="3132484"/>
          <a:ext cx="2616607" cy="37175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p:nvPr/>
        </p:nvPicPr>
        <p:blipFill rotWithShape="1">
          <a:blip r:embed="rId8" cstate="screen">
            <a:extLst>
              <a:ext uri="{28A0092B-C50C-407E-A947-70E740481C1C}">
                <a14:useLocalDpi xmlns:a14="http://schemas.microsoft.com/office/drawing/2010/main"/>
              </a:ext>
            </a:extLst>
          </a:blip>
          <a:srcRect/>
          <a:stretch/>
        </p:blipFill>
        <p:spPr>
          <a:xfrm>
            <a:off x="4262051" y="3129622"/>
            <a:ext cx="5269224" cy="2729839"/>
          </a:xfrm>
          <a:prstGeom prst="rect">
            <a:avLst/>
          </a:prstGeom>
          <a:ln>
            <a:noFill/>
          </a:ln>
          <a:effectLst/>
        </p:spPr>
      </p:pic>
    </p:spTree>
    <p:extLst>
      <p:ext uri="{BB962C8B-B14F-4D97-AF65-F5344CB8AC3E}">
        <p14:creationId xmlns:p14="http://schemas.microsoft.com/office/powerpoint/2010/main" val="4046388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95"/>
          <p:cNvSpPr>
            <a:spLocks/>
          </p:cNvSpPr>
          <p:nvPr/>
        </p:nvSpPr>
        <p:spPr bwMode="auto">
          <a:xfrm flipH="1">
            <a:off x="7691572" y="4186167"/>
            <a:ext cx="4732100" cy="307312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FFFFFF">
              <a:alpha val="18039"/>
            </a:srgbClr>
          </a:solidFill>
          <a:ln>
            <a:noFill/>
          </a:ln>
          <a:extLst/>
        </p:spPr>
        <p:txBody>
          <a:bodyPr vert="horz" wrap="square" lIns="91387" tIns="45695" rIns="91387" bIns="45695" numCol="1" anchor="t" anchorCtr="0" compatLnSpc="1">
            <a:prstTxWarp prst="textNoShape">
              <a:avLst/>
            </a:prstTxWarp>
          </a:bodyPr>
          <a:lstStyle/>
          <a:p>
            <a:pPr defTabSz="913814">
              <a:defRPr/>
            </a:pPr>
            <a:endParaRPr lang="en-US" sz="1568" kern="0" dirty="0">
              <a:solidFill>
                <a:srgbClr val="000000"/>
              </a:solidFill>
              <a:latin typeface="Segoe UI"/>
            </a:endParaRPr>
          </a:p>
        </p:txBody>
      </p:sp>
      <p:sp>
        <p:nvSpPr>
          <p:cNvPr id="21" name="TextBox 20"/>
          <p:cNvSpPr txBox="1"/>
          <p:nvPr/>
        </p:nvSpPr>
        <p:spPr>
          <a:xfrm>
            <a:off x="7198" y="5219823"/>
            <a:ext cx="4141644" cy="1118944"/>
          </a:xfrm>
          <a:prstGeom prst="rect">
            <a:avLst/>
          </a:prstGeom>
        </p:spPr>
        <p:txBody>
          <a:bodyPr vert="horz" wrap="square" lIns="457135" tIns="274281" rIns="457135" bIns="27428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32384">
              <a:spcBef>
                <a:spcPts val="1199"/>
              </a:spcBef>
              <a:defRPr/>
            </a:pPr>
            <a:r>
              <a:rPr lang="en-US" sz="2000" kern="0" dirty="0">
                <a:gradFill>
                  <a:gsLst>
                    <a:gs pos="16832">
                      <a:srgbClr val="161616"/>
                    </a:gs>
                    <a:gs pos="100000">
                      <a:srgbClr val="161616"/>
                    </a:gs>
                  </a:gsLst>
                  <a:lin ang="5400000" scaled="0"/>
                </a:gradFill>
                <a:latin typeface="Segoe UI"/>
              </a:rPr>
              <a:t>…you can own and operate your own car</a:t>
            </a:r>
          </a:p>
        </p:txBody>
      </p:sp>
      <p:sp>
        <p:nvSpPr>
          <p:cNvPr id="26" name="TextBox 25"/>
          <p:cNvSpPr txBox="1"/>
          <p:nvPr/>
        </p:nvSpPr>
        <p:spPr>
          <a:xfrm>
            <a:off x="4144993" y="5229020"/>
            <a:ext cx="4141644" cy="830879"/>
          </a:xfrm>
          <a:prstGeom prst="rect">
            <a:avLst/>
          </a:prstGeom>
        </p:spPr>
        <p:txBody>
          <a:bodyPr vert="horz" wrap="square" lIns="457135" tIns="274281" rIns="457135" bIns="27428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32384">
              <a:spcBef>
                <a:spcPts val="1199"/>
              </a:spcBef>
              <a:defRPr/>
            </a:pPr>
            <a:r>
              <a:rPr lang="en-US" sz="2000" kern="0" dirty="0">
                <a:gradFill>
                  <a:gsLst>
                    <a:gs pos="16832">
                      <a:srgbClr val="161616"/>
                    </a:gs>
                    <a:gs pos="100000">
                      <a:srgbClr val="161616"/>
                    </a:gs>
                  </a:gsLst>
                  <a:lin ang="5400000" scaled="0"/>
                </a:gradFill>
                <a:latin typeface="Segoe UI"/>
              </a:rPr>
              <a:t>…you can rent a car</a:t>
            </a:r>
          </a:p>
        </p:txBody>
      </p:sp>
      <p:sp>
        <p:nvSpPr>
          <p:cNvPr id="34" name="TextBox 33"/>
          <p:cNvSpPr txBox="1"/>
          <p:nvPr/>
        </p:nvSpPr>
        <p:spPr>
          <a:xfrm>
            <a:off x="8293156" y="5229019"/>
            <a:ext cx="4141644" cy="1275897"/>
          </a:xfrm>
          <a:prstGeom prst="rect">
            <a:avLst/>
          </a:prstGeom>
        </p:spPr>
        <p:txBody>
          <a:bodyPr vert="horz" wrap="square" lIns="457135" tIns="274281" rIns="457135" bIns="27428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32384">
              <a:spcBef>
                <a:spcPts val="1199"/>
              </a:spcBef>
              <a:defRPr/>
            </a:pPr>
            <a:r>
              <a:rPr lang="en-US" sz="2000" kern="0" dirty="0">
                <a:gradFill>
                  <a:gsLst>
                    <a:gs pos="16832">
                      <a:srgbClr val="161616"/>
                    </a:gs>
                    <a:gs pos="100000">
                      <a:srgbClr val="161616"/>
                    </a:gs>
                  </a:gsLst>
                  <a:lin ang="5400000" scaled="0"/>
                </a:gradFill>
                <a:latin typeface="Segoe UI"/>
              </a:rPr>
              <a:t>…you can take a taxi</a:t>
            </a:r>
          </a:p>
          <a:p>
            <a:pPr defTabSz="932384">
              <a:spcBef>
                <a:spcPts val="1199"/>
              </a:spcBef>
              <a:defRPr/>
            </a:pPr>
            <a:endParaRPr lang="en-US" sz="2000" kern="0" dirty="0">
              <a:gradFill>
                <a:gsLst>
                  <a:gs pos="16832">
                    <a:srgbClr val="161616"/>
                  </a:gs>
                  <a:gs pos="100000">
                    <a:srgbClr val="161616"/>
                  </a:gs>
                </a:gsLst>
                <a:lin ang="5400000" scaled="0"/>
              </a:gradFill>
              <a:latin typeface="Segoe UI"/>
            </a:endParaRPr>
          </a:p>
        </p:txBody>
      </p:sp>
      <p:grpSp>
        <p:nvGrpSpPr>
          <p:cNvPr id="13" name="SaaS"/>
          <p:cNvGrpSpPr/>
          <p:nvPr/>
        </p:nvGrpSpPr>
        <p:grpSpPr>
          <a:xfrm>
            <a:off x="8293157" y="1216349"/>
            <a:ext cx="4154721" cy="4003730"/>
            <a:chOff x="8294243" y="1216026"/>
            <a:chExt cx="4155311" cy="4004298"/>
          </a:xfrm>
        </p:grpSpPr>
        <p:pic>
          <p:nvPicPr>
            <p:cNvPr id="40" name="Picture 39"/>
            <p:cNvPicPr>
              <a:picLocks noChangeAspect="1"/>
            </p:cNvPicPr>
            <p:nvPr/>
          </p:nvPicPr>
          <p:blipFill rotWithShape="1">
            <a:blip r:embed="rId3" cstate="print">
              <a:extLst>
                <a:ext uri="{28A0092B-C50C-407E-A947-70E740481C1C}">
                  <a14:useLocalDpi xmlns:a14="http://schemas.microsoft.com/office/drawing/2010/main" val="0"/>
                </a:ext>
              </a:extLst>
            </a:blip>
            <a:srcRect r="4647"/>
            <a:stretch/>
          </p:blipFill>
          <p:spPr>
            <a:xfrm>
              <a:off x="8303635" y="1216026"/>
              <a:ext cx="4145919" cy="2898648"/>
            </a:xfrm>
            <a:prstGeom prst="rect">
              <a:avLst/>
            </a:prstGeom>
          </p:spPr>
        </p:pic>
        <p:sp>
          <p:nvSpPr>
            <p:cNvPr id="32" name="TextBox 31"/>
            <p:cNvSpPr txBox="1"/>
            <p:nvPr/>
          </p:nvSpPr>
          <p:spPr>
            <a:xfrm>
              <a:off x="8294243" y="4112328"/>
              <a:ext cx="4142232" cy="1107996"/>
            </a:xfrm>
            <a:prstGeom prst="rect">
              <a:avLst/>
            </a:prstGeom>
            <a:solidFill>
              <a:schemeClr val="bg2">
                <a:lumMod val="50000"/>
                <a:alpha val="80000"/>
              </a:schemeClr>
            </a:solidFill>
          </p:spPr>
          <p:txBody>
            <a:bodyPr vert="horz" wrap="square" lIns="457135" tIns="274281" rIns="365708" bIns="27428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50844">
                <a:defRPr/>
              </a:pPr>
              <a:r>
                <a:rPr lang="en-US" sz="2800" b="0" kern="0" dirty="0">
                  <a:latin typeface="Segoe UI Semibold" panose="020B0702040204020203" pitchFamily="34" charset="0"/>
                </a:rPr>
                <a:t>SaaS</a:t>
              </a:r>
            </a:p>
          </p:txBody>
        </p:sp>
      </p:grpSp>
      <p:grpSp>
        <p:nvGrpSpPr>
          <p:cNvPr id="8" name="PaaS"/>
          <p:cNvGrpSpPr/>
          <p:nvPr/>
        </p:nvGrpSpPr>
        <p:grpSpPr>
          <a:xfrm>
            <a:off x="4146623" y="1216224"/>
            <a:ext cx="4141644" cy="4003857"/>
            <a:chOff x="4147122" y="1215899"/>
            <a:chExt cx="4142232" cy="4004425"/>
          </a:xfrm>
        </p:grpSpPr>
        <p:sp>
          <p:nvSpPr>
            <p:cNvPr id="24" name="TextBox 23"/>
            <p:cNvSpPr txBox="1"/>
            <p:nvPr/>
          </p:nvSpPr>
          <p:spPr>
            <a:xfrm>
              <a:off x="4147122" y="4112328"/>
              <a:ext cx="4142232" cy="1107996"/>
            </a:xfrm>
            <a:prstGeom prst="rect">
              <a:avLst/>
            </a:prstGeom>
            <a:solidFill>
              <a:schemeClr val="bg2">
                <a:lumMod val="50000"/>
                <a:alpha val="80000"/>
              </a:schemeClr>
            </a:solidFill>
          </p:spPr>
          <p:txBody>
            <a:bodyPr vert="horz" wrap="square" lIns="457135" tIns="274281" rIns="365708" bIns="27428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50844">
                <a:defRPr/>
              </a:pPr>
              <a:r>
                <a:rPr lang="en-US" sz="2800" b="0" kern="0" dirty="0">
                  <a:latin typeface="Segoe UI Semibold" panose="020B0702040204020203" pitchFamily="34" charset="0"/>
                </a:rPr>
                <a:t>PaaS</a:t>
              </a:r>
            </a:p>
          </p:txBody>
        </p:sp>
        <p:pic>
          <p:nvPicPr>
            <p:cNvPr id="31" name="Picture 30"/>
            <p:cNvPicPr>
              <a:picLocks noChangeAspect="1"/>
            </p:cNvPicPr>
            <p:nvPr/>
          </p:nvPicPr>
          <p:blipFill rotWithShape="1">
            <a:blip r:embed="rId4" cstate="print">
              <a:extLst>
                <a:ext uri="{28A0092B-C50C-407E-A947-70E740481C1C}">
                  <a14:useLocalDpi xmlns:a14="http://schemas.microsoft.com/office/drawing/2010/main" val="0"/>
                </a:ext>
              </a:extLst>
            </a:blip>
            <a:srcRect t="-1" r="5808" b="-1"/>
            <a:stretch/>
          </p:blipFill>
          <p:spPr>
            <a:xfrm>
              <a:off x="4158144" y="1215899"/>
              <a:ext cx="4122458" cy="2898648"/>
            </a:xfrm>
            <a:prstGeom prst="rect">
              <a:avLst/>
            </a:prstGeom>
          </p:spPr>
        </p:pic>
      </p:grpSp>
      <p:grpSp>
        <p:nvGrpSpPr>
          <p:cNvPr id="5" name="IaaS"/>
          <p:cNvGrpSpPr/>
          <p:nvPr/>
        </p:nvGrpSpPr>
        <p:grpSpPr>
          <a:xfrm>
            <a:off x="90" y="1216238"/>
            <a:ext cx="4141644" cy="4003843"/>
            <a:chOff x="0" y="1215913"/>
            <a:chExt cx="4142232" cy="4004411"/>
          </a:xfrm>
        </p:grpSpPr>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t="19802" r="311" b="33939"/>
            <a:stretch/>
          </p:blipFill>
          <p:spPr>
            <a:xfrm>
              <a:off x="1751" y="1215913"/>
              <a:ext cx="4133278" cy="2898648"/>
            </a:xfrm>
            <a:prstGeom prst="rect">
              <a:avLst/>
            </a:prstGeom>
          </p:spPr>
        </p:pic>
        <p:sp>
          <p:nvSpPr>
            <p:cNvPr id="18" name="TextBox 17"/>
            <p:cNvSpPr txBox="1"/>
            <p:nvPr/>
          </p:nvSpPr>
          <p:spPr>
            <a:xfrm>
              <a:off x="0" y="4112328"/>
              <a:ext cx="4142232" cy="1107996"/>
            </a:xfrm>
            <a:prstGeom prst="rect">
              <a:avLst/>
            </a:prstGeom>
            <a:solidFill>
              <a:schemeClr val="bg2">
                <a:lumMod val="50000"/>
                <a:alpha val="80000"/>
              </a:schemeClr>
            </a:solidFill>
          </p:spPr>
          <p:txBody>
            <a:bodyPr vert="horz" wrap="square" lIns="457135" tIns="274281" rIns="365708" bIns="274281" rtlCol="0" anchor="ctr" anchorCtr="0">
              <a:noAutofit/>
            </a:bodyPr>
            <a:lstStyle>
              <a:defPPr>
                <a:defRPr lang="en-US"/>
              </a:defPPr>
              <a:lvl1pPr defTabSz="951026">
                <a:lnSpc>
                  <a:spcPct val="90000"/>
                </a:lnSpc>
                <a:spcAft>
                  <a:spcPts val="400"/>
                </a:spcAft>
                <a:defRPr sz="2000" b="1">
                  <a:gradFill>
                    <a:gsLst>
                      <a:gs pos="69912">
                        <a:srgbClr val="FFFFFF"/>
                      </a:gs>
                      <a:gs pos="43000">
                        <a:srgbClr val="FFFFFF"/>
                      </a:gs>
                    </a:gsLst>
                    <a:lin ang="5400000" scaled="0"/>
                  </a:gradFill>
                  <a:ea typeface="Segoe UI" pitchFamily="34" charset="0"/>
                  <a:cs typeface="Segoe UI Semibold" panose="020B0702040204020203" pitchFamily="34" charset="0"/>
                </a:defRPr>
              </a:lvl1pPr>
            </a:lstStyle>
            <a:p>
              <a:pPr defTabSz="950844">
                <a:defRPr/>
              </a:pPr>
              <a:r>
                <a:rPr lang="en-US" sz="2800" b="0" kern="0" dirty="0">
                  <a:latin typeface="Segoe UI Semibold" panose="020B0702040204020203" pitchFamily="34" charset="0"/>
                </a:rPr>
                <a:t>IaaS</a:t>
              </a:r>
            </a:p>
          </p:txBody>
        </p:sp>
      </p:grpSp>
      <p:cxnSp>
        <p:nvCxnSpPr>
          <p:cNvPr id="35" name="Straight Connector 34"/>
          <p:cNvCxnSpPr/>
          <p:nvPr/>
        </p:nvCxnSpPr>
        <p:spPr>
          <a:xfrm>
            <a:off x="8289897" y="1214270"/>
            <a:ext cx="0" cy="4195659"/>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4144993" y="1211588"/>
            <a:ext cx="0" cy="4017433"/>
          </a:xfrm>
          <a:prstGeom prst="line">
            <a:avLst/>
          </a:prstGeom>
          <a:ln w="28575">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Mask top"/>
          <p:cNvSpPr/>
          <p:nvPr/>
        </p:nvSpPr>
        <p:spPr bwMode="auto">
          <a:xfrm>
            <a:off x="88" y="496"/>
            <a:ext cx="12423582" cy="1211091"/>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p:txBody>
          <a:bodyPr/>
          <a:lstStyle/>
          <a:p>
            <a:r>
              <a:rPr lang="en-US" dirty="0"/>
              <a:t>Let’s say your app is a car…</a:t>
            </a:r>
          </a:p>
        </p:txBody>
      </p:sp>
      <p:sp>
        <p:nvSpPr>
          <p:cNvPr id="3" name="Mask left"/>
          <p:cNvSpPr/>
          <p:nvPr/>
        </p:nvSpPr>
        <p:spPr bwMode="auto">
          <a:xfrm>
            <a:off x="90" y="1211588"/>
            <a:ext cx="4143272" cy="4008235"/>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8" name="Mask right"/>
          <p:cNvSpPr/>
          <p:nvPr/>
        </p:nvSpPr>
        <p:spPr bwMode="auto">
          <a:xfrm>
            <a:off x="8305739" y="1210170"/>
            <a:ext cx="4143272" cy="4008235"/>
          </a:xfrm>
          <a:prstGeom prst="rect">
            <a:avLst/>
          </a:prstGeom>
          <a:solidFill>
            <a:schemeClr val="bg2">
              <a:alpha val="74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41" name="TextBox 40"/>
          <p:cNvSpPr txBox="1"/>
          <p:nvPr/>
        </p:nvSpPr>
        <p:spPr>
          <a:xfrm>
            <a:off x="4144993" y="5229020"/>
            <a:ext cx="4141644" cy="1401458"/>
          </a:xfrm>
          <a:prstGeom prst="rect">
            <a:avLst/>
          </a:prstGeom>
        </p:spPr>
        <p:txBody>
          <a:bodyPr vert="horz" wrap="square" lIns="457135" tIns="274281" rIns="457135" bIns="274281" rtlCol="0" anchor="t">
            <a:spAutoFit/>
          </a:bodyPr>
          <a:lstStyle>
            <a:defPPr>
              <a:defRPr lang="en-US"/>
            </a:defPPr>
            <a:lvl1pPr defTabSz="932563">
              <a:lnSpc>
                <a:spcPct val="90000"/>
              </a:lnSpc>
              <a:spcBef>
                <a:spcPts val="1200"/>
              </a:spcBef>
              <a:defRPr sz="1600">
                <a:gradFill>
                  <a:gsLst>
                    <a:gs pos="16832">
                      <a:srgbClr val="282828"/>
                    </a:gs>
                    <a:gs pos="63366">
                      <a:srgbClr val="282828"/>
                    </a:gs>
                  </a:gsLst>
                  <a:lin ang="5400000" scaled="0"/>
                </a:gradFill>
                <a:ea typeface="Segoe UI" pitchFamily="34" charset="0"/>
                <a:cs typeface="Segoe UI Semibold" panose="020B0702040204020203" pitchFamily="34" charset="0"/>
              </a:defRPr>
            </a:lvl1pPr>
          </a:lstStyle>
          <a:p>
            <a:pPr defTabSz="932384">
              <a:spcBef>
                <a:spcPts val="1199"/>
              </a:spcBef>
              <a:defRPr/>
            </a:pPr>
            <a:r>
              <a:rPr lang="en-US" sz="2000" kern="0" dirty="0">
                <a:gradFill>
                  <a:gsLst>
                    <a:gs pos="16832">
                      <a:srgbClr val="161616"/>
                    </a:gs>
                    <a:gs pos="100000">
                      <a:srgbClr val="161616"/>
                    </a:gs>
                  </a:gsLst>
                  <a:lin ang="5400000" scaled="0"/>
                </a:gradFill>
                <a:latin typeface="Segoe UI"/>
              </a:rPr>
              <a:t>Cut to the code - create innovative apps using an application platform  </a:t>
            </a:r>
          </a:p>
        </p:txBody>
      </p:sp>
    </p:spTree>
    <p:extLst>
      <p:ext uri="{BB962C8B-B14F-4D97-AF65-F5344CB8AC3E}">
        <p14:creationId xmlns:p14="http://schemas.microsoft.com/office/powerpoint/2010/main" val="823333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3" presetClass="path" presetSubtype="0" decel="100000" fill="hold" grpId="1" nodeType="withEffect">
                                  <p:stCondLst>
                                    <p:cond delay="100"/>
                                  </p:stCondLst>
                                  <p:childTnLst>
                                    <p:animMotion origin="layout" path="M 2.65509E-7 -2.16069E-6 L 0.06433 -2.16069E-6 " pathEditMode="relative" rAng="0" ptsTypes="AA">
                                      <p:cBhvr>
                                        <p:cTn id="9" dur="1000" spd="-100000" fill="hold"/>
                                        <p:tgtEl>
                                          <p:spTgt spid="20"/>
                                        </p:tgtEl>
                                        <p:attrNameLst>
                                          <p:attrName>ppt_x</p:attrName>
                                          <p:attrName>ppt_y</p:attrName>
                                        </p:attrNameLst>
                                      </p:cBhvr>
                                      <p:rCtr x="3217" y="0"/>
                                    </p:animMotion>
                                  </p:childTnLst>
                                </p:cTn>
                              </p:par>
                              <p:par>
                                <p:cTn id="10" presetID="2" presetClass="entr" presetSubtype="1" decel="100000" fill="hold" nodeType="withEffect">
                                  <p:stCondLst>
                                    <p:cond delay="8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0-#ppt_h/2"/>
                                          </p:val>
                                        </p:tav>
                                        <p:tav tm="100000">
                                          <p:val>
                                            <p:strVal val="#ppt_y"/>
                                          </p:val>
                                        </p:tav>
                                      </p:tavLst>
                                    </p:anim>
                                  </p:childTnLst>
                                </p:cTn>
                              </p:par>
                              <p:par>
                                <p:cTn id="14" presetID="10" presetClass="entr" presetSubtype="0" fill="hold" grpId="0" nodeType="withEffect">
                                  <p:stCondLst>
                                    <p:cond delay="8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2" presetClass="entr" presetSubtype="1" decel="100000" fill="hold" nodeType="withEffect">
                                  <p:stCondLst>
                                    <p:cond delay="95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95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2" presetClass="entr" presetSubtype="1" decel="100000" fill="hold" nodeType="withEffect">
                                  <p:stCondLst>
                                    <p:cond delay="11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par>
                                <p:cTn id="28" presetID="10" presetClass="entr" presetSubtype="0" fill="hold" grpId="0" nodeType="withEffect">
                                  <p:stCondLst>
                                    <p:cond delay="110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3" presetClass="emph" presetSubtype="2" fill="hold" grpId="1" nodeType="withEffect">
                                  <p:stCondLst>
                                    <p:cond delay="0"/>
                                  </p:stCondLst>
                                  <p:childTnLst>
                                    <p:animClr clrSpc="rgb" dir="cw">
                                      <p:cBhvr override="childStyle">
                                        <p:cTn id="40" dur="500" fill="hold"/>
                                        <p:tgtEl>
                                          <p:spTgt spid="21"/>
                                        </p:tgtEl>
                                        <p:attrNameLst>
                                          <p:attrName>style.color</p:attrName>
                                        </p:attrNameLst>
                                      </p:cBhvr>
                                      <p:to>
                                        <a:srgbClr val="8A8A8A"/>
                                      </p:to>
                                    </p:animClr>
                                  </p:childTnLst>
                                </p:cTn>
                              </p:par>
                              <p:par>
                                <p:cTn id="41" presetID="3" presetClass="emph" presetSubtype="2" fill="hold" grpId="1" nodeType="withEffect">
                                  <p:stCondLst>
                                    <p:cond delay="0"/>
                                  </p:stCondLst>
                                  <p:childTnLst>
                                    <p:animClr clrSpc="rgb" dir="cw">
                                      <p:cBhvr override="childStyle">
                                        <p:cTn id="42" dur="500" fill="hold"/>
                                        <p:tgtEl>
                                          <p:spTgt spid="34"/>
                                        </p:tgtEl>
                                        <p:attrNameLst>
                                          <p:attrName>style.color</p:attrName>
                                        </p:attrNameLst>
                                      </p:cBhvr>
                                      <p:to>
                                        <a:srgbClr val="8A8A8A"/>
                                      </p:to>
                                    </p:animClr>
                                  </p:childTnLst>
                                </p:cTn>
                              </p:par>
                              <p:par>
                                <p:cTn id="43" presetID="10" presetClass="exit" presetSubtype="0" fill="hold" grpId="1" nodeType="withEffect">
                                  <p:stCondLst>
                                    <p:cond delay="0"/>
                                  </p:stCondLst>
                                  <p:childTnLst>
                                    <p:animEffect transition="out" filter="fade">
                                      <p:cBhvr>
                                        <p:cTn id="44" dur="500"/>
                                        <p:tgtEl>
                                          <p:spTgt spid="26"/>
                                        </p:tgtEl>
                                      </p:cBhvr>
                                    </p:animEffect>
                                    <p:set>
                                      <p:cBhvr>
                                        <p:cTn id="45" dur="1" fill="hold">
                                          <p:stCondLst>
                                            <p:cond delay="499"/>
                                          </p:stCondLst>
                                        </p:cTn>
                                        <p:tgtEl>
                                          <p:spTgt spid="26"/>
                                        </p:tgtEl>
                                        <p:attrNameLst>
                                          <p:attrName>style.visibility</p:attrName>
                                        </p:attrNameLst>
                                      </p:cBhvr>
                                      <p:to>
                                        <p:strVal val="hidden"/>
                                      </p:to>
                                    </p:set>
                                  </p:childTnLst>
                                </p:cTn>
                              </p:par>
                              <p:par>
                                <p:cTn id="46" presetID="10" presetClass="entr" presetSubtype="0" fill="hold" grpId="0" nodeType="withEffect">
                                  <p:stCondLst>
                                    <p:cond delay="65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bldP spid="21" grpId="1"/>
      <p:bldP spid="26" grpId="0"/>
      <p:bldP spid="26" grpId="1"/>
      <p:bldP spid="34" grpId="0"/>
      <p:bldP spid="34" grpId="1"/>
      <p:bldP spid="3" grpId="0" animBg="1"/>
      <p:bldP spid="28" grpId="0" animBg="1"/>
      <p:bldP spid="41"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Redis Cache</a:t>
            </a:r>
          </a:p>
        </p:txBody>
      </p:sp>
    </p:spTree>
    <p:extLst>
      <p:ext uri="{BB962C8B-B14F-4D97-AF65-F5344CB8AC3E}">
        <p14:creationId xmlns:p14="http://schemas.microsoft.com/office/powerpoint/2010/main" val="1608330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5363776"/>
          </a:xfrm>
        </p:spPr>
        <p:txBody>
          <a:bodyPr/>
          <a:lstStyle/>
          <a:p>
            <a:pPr marL="0" indent="0">
              <a:buNone/>
            </a:pPr>
            <a:r>
              <a:rPr lang="en-US" dirty="0"/>
              <a:t>Low latency, high throughput key-value store</a:t>
            </a:r>
          </a:p>
          <a:p>
            <a:endParaRPr lang="en-US" sz="1050" dirty="0">
              <a:solidFill>
                <a:schemeClr val="tx1"/>
              </a:solidFill>
            </a:endParaRPr>
          </a:p>
          <a:p>
            <a:r>
              <a:rPr lang="en-US" sz="2000" dirty="0">
                <a:gradFill>
                  <a:gsLst>
                    <a:gs pos="1250">
                      <a:schemeClr val="tx1"/>
                    </a:gs>
                    <a:gs pos="100000">
                      <a:schemeClr val="tx1"/>
                    </a:gs>
                  </a:gsLst>
                  <a:lin ang="5400000" scaled="0"/>
                </a:gradFill>
                <a:latin typeface="+mn-lt"/>
              </a:rPr>
              <a:t>Per Key expiry, choice of eviction policies</a:t>
            </a:r>
          </a:p>
          <a:p>
            <a:pPr marL="0" indent="0">
              <a:buNone/>
            </a:pPr>
            <a:r>
              <a:rPr lang="en-US" dirty="0"/>
              <a:t>Atomic operations on data types</a:t>
            </a:r>
          </a:p>
          <a:p>
            <a:endParaRPr lang="en-US" sz="1000" dirty="0">
              <a:solidFill>
                <a:schemeClr val="tx1"/>
              </a:solidFill>
            </a:endParaRPr>
          </a:p>
          <a:p>
            <a:pPr marL="342900" lvl="1" indent="-342900"/>
            <a:r>
              <a:rPr lang="en-US" dirty="0"/>
              <a:t>Strings, hashes, lists, sets, sorted sets, bitmaps and </a:t>
            </a:r>
            <a:r>
              <a:rPr lang="en-US" dirty="0" err="1"/>
              <a:t>hyperloglogs</a:t>
            </a:r>
            <a:endParaRPr lang="en-US" dirty="0"/>
          </a:p>
          <a:p>
            <a:pPr marL="0" indent="0">
              <a:buNone/>
            </a:pPr>
            <a:r>
              <a:rPr lang="en-US" dirty="0"/>
              <a:t>Transactions</a:t>
            </a:r>
          </a:p>
          <a:p>
            <a:pPr marL="0" indent="0">
              <a:buNone/>
            </a:pPr>
            <a:r>
              <a:rPr lang="en-US" dirty="0"/>
              <a:t>Publisher-subscriber pattern</a:t>
            </a:r>
          </a:p>
          <a:p>
            <a:pPr marL="0" indent="0">
              <a:buNone/>
            </a:pPr>
            <a:r>
              <a:rPr lang="en-US" dirty="0"/>
              <a:t>LUA scripting</a:t>
            </a:r>
          </a:p>
          <a:p>
            <a:pPr marL="0" indent="0">
              <a:buNone/>
            </a:pPr>
            <a:r>
              <a:rPr lang="en-US" dirty="0"/>
              <a:t>Pipelining</a:t>
            </a:r>
          </a:p>
          <a:p>
            <a:pPr marL="0" indent="0">
              <a:buNone/>
            </a:pPr>
            <a:r>
              <a:rPr lang="en-US" dirty="0"/>
              <a:t>Client libraries in multiple languages</a:t>
            </a:r>
            <a:endParaRPr lang="en-US" sz="3200" dirty="0"/>
          </a:p>
        </p:txBody>
      </p:sp>
      <p:sp>
        <p:nvSpPr>
          <p:cNvPr id="2" name="Title 1"/>
          <p:cNvSpPr>
            <a:spLocks noGrp="1"/>
          </p:cNvSpPr>
          <p:nvPr>
            <p:ph type="title"/>
          </p:nvPr>
        </p:nvSpPr>
        <p:spPr/>
        <p:txBody>
          <a:bodyPr/>
          <a:lstStyle/>
          <a:p>
            <a:r>
              <a:rPr lang="en-US" altLang="en-US" dirty="0"/>
              <a:t>Redis Cache features</a:t>
            </a:r>
            <a:endParaRPr lang="en-US" dirty="0"/>
          </a:p>
        </p:txBody>
      </p:sp>
    </p:spTree>
    <p:extLst>
      <p:ext uri="{BB962C8B-B14F-4D97-AF65-F5344CB8AC3E}">
        <p14:creationId xmlns:p14="http://schemas.microsoft.com/office/powerpoint/2010/main" val="401690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6666440"/>
          </a:xfrm>
        </p:spPr>
        <p:txBody>
          <a:bodyPr/>
          <a:lstStyle/>
          <a:p>
            <a:r>
              <a:rPr lang="en-US" dirty="0"/>
              <a:t>Open source </a:t>
            </a:r>
            <a:r>
              <a:rPr lang="en-US" dirty="0" err="1"/>
              <a:t>Redis</a:t>
            </a:r>
            <a:r>
              <a:rPr lang="en-US" dirty="0"/>
              <a:t> hosted and managed by Microsoft</a:t>
            </a:r>
          </a:p>
          <a:p>
            <a:r>
              <a:rPr lang="en-US" dirty="0"/>
              <a:t>Dedicated Virtual Machine per cache</a:t>
            </a:r>
          </a:p>
          <a:p>
            <a:r>
              <a:rPr lang="en-US" dirty="0"/>
              <a:t>Sizes – 256 MB-530 GB (contact us for more)</a:t>
            </a:r>
          </a:p>
          <a:p>
            <a:r>
              <a:rPr lang="en-US" dirty="0"/>
              <a:t>Available in all Azure Regions – China and US Govt.</a:t>
            </a:r>
          </a:p>
          <a:p>
            <a:r>
              <a:rPr lang="en-US" dirty="0"/>
              <a:t>SSL</a:t>
            </a:r>
          </a:p>
          <a:p>
            <a:r>
              <a:rPr lang="en-US" dirty="0"/>
              <a:t>Basic SKU – Single cache node</a:t>
            </a:r>
          </a:p>
          <a:p>
            <a:r>
              <a:rPr lang="en-US" dirty="0"/>
              <a:t>Standard SKU – Cache node + one replica (SLA 99.9%)</a:t>
            </a:r>
          </a:p>
          <a:p>
            <a:r>
              <a:rPr lang="en-US" dirty="0"/>
              <a:t>Premium tier – Highest performance, </a:t>
            </a:r>
            <a:r>
              <a:rPr lang="en-US" dirty="0" err="1"/>
              <a:t>Redis</a:t>
            </a:r>
            <a:r>
              <a:rPr lang="en-US" dirty="0"/>
              <a:t> data persistence, </a:t>
            </a:r>
            <a:r>
              <a:rPr lang="en-US" dirty="0" err="1"/>
              <a:t>Redis</a:t>
            </a:r>
            <a:r>
              <a:rPr lang="en-US" dirty="0"/>
              <a:t> cluster, Azure Virtual Network support</a:t>
            </a:r>
          </a:p>
          <a:p>
            <a:endParaRPr lang="en-US" dirty="0"/>
          </a:p>
          <a:p>
            <a:endParaRPr lang="en-US" dirty="0"/>
          </a:p>
        </p:txBody>
      </p:sp>
      <p:sp>
        <p:nvSpPr>
          <p:cNvPr id="2" name="Title 1"/>
          <p:cNvSpPr>
            <a:spLocks noGrp="1"/>
          </p:cNvSpPr>
          <p:nvPr>
            <p:ph type="title"/>
          </p:nvPr>
        </p:nvSpPr>
        <p:spPr/>
        <p:txBody>
          <a:bodyPr/>
          <a:lstStyle/>
          <a:p>
            <a:r>
              <a:rPr lang="en-US" altLang="en-US" dirty="0"/>
              <a:t>Azure Redis Cache</a:t>
            </a:r>
            <a:endParaRPr lang="en-US" dirty="0"/>
          </a:p>
        </p:txBody>
      </p:sp>
    </p:spTree>
    <p:extLst>
      <p:ext uri="{BB962C8B-B14F-4D97-AF65-F5344CB8AC3E}">
        <p14:creationId xmlns:p14="http://schemas.microsoft.com/office/powerpoint/2010/main" val="3689718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7"/>
          <p:cNvSpPr txBox="1">
            <a:spLocks/>
          </p:cNvSpPr>
          <p:nvPr/>
        </p:nvSpPr>
        <p:spPr>
          <a:xfrm>
            <a:off x="6461209" y="1211287"/>
            <a:ext cx="4617917" cy="2960811"/>
          </a:xfrm>
          <a:prstGeom prst="rect">
            <a:avLst/>
          </a:prstGeom>
        </p:spPr>
        <p:txBody>
          <a:bodyPr vert="horz" wrap="square" lIns="146304" tIns="91440" rIns="146304" bIns="91440" rtlCol="0">
            <a:spAutoFit/>
          </a:bodyPr>
          <a:lstStyle>
            <a:lvl1pPr marL="287293" marR="0" indent="-287293" algn="l" defTabSz="932594" rtl="0" eaLnBrk="1" fontAlgn="auto" latinLnBrk="0" hangingPunct="1">
              <a:lnSpc>
                <a:spcPct val="90000"/>
              </a:lnSpc>
              <a:spcBef>
                <a:spcPts val="1224"/>
              </a:spcBef>
              <a:spcAft>
                <a:spcPts val="0"/>
              </a:spcAft>
              <a:buClr>
                <a:schemeClr val="tx2"/>
              </a:buClr>
              <a:buSzPct val="90000"/>
              <a:buFont typeface="Arial" pitchFamily="34" charset="0"/>
              <a:buChar char="•"/>
              <a:tabLst/>
              <a:defRPr sz="3200" kern="1200" spc="0" baseline="0">
                <a:gradFill>
                  <a:gsLst>
                    <a:gs pos="1250">
                      <a:schemeClr val="tx2"/>
                    </a:gs>
                    <a:gs pos="99000">
                      <a:schemeClr val="tx2"/>
                    </a:gs>
                  </a:gsLst>
                  <a:lin ang="5400000" scaled="0"/>
                </a:gradFill>
                <a:latin typeface="+mj-lt"/>
                <a:ea typeface="+mn-ea"/>
                <a:cs typeface="+mn-cs"/>
              </a:defRPr>
            </a:lvl1pPr>
            <a:lvl2pPr marL="531081" marR="0" indent="-23315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699475"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880818" marR="0" indent="-181345"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049211" marR="0" indent="-168392"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2920">
                      <a:schemeClr val="tx2"/>
                    </a:gs>
                    <a:gs pos="39000">
                      <a:schemeClr val="tx2"/>
                    </a:gs>
                  </a:gsLst>
                  <a:lin ang="5400000" scaled="0"/>
                </a:gradFill>
                <a:latin typeface="Segoe UI Light" panose="020B0502040204020203" pitchFamily="34" charset="0"/>
                <a:cs typeface="Segoe UI Light" panose="020B0502040204020203" pitchFamily="34" charset="0"/>
              </a:rPr>
              <a:t>Scale out – AKA horizontal scaling </a:t>
            </a:r>
          </a:p>
          <a:p>
            <a:pPr marL="342900" lvl="1" indent="-342900"/>
            <a:r>
              <a:rPr lang="en-US" sz="2000" dirty="0"/>
              <a:t>Increased Cache size, bandwidth, CPU</a:t>
            </a:r>
          </a:p>
          <a:p>
            <a:pPr marL="342900" lvl="1" indent="-342900"/>
            <a:r>
              <a:rPr lang="en-US" sz="2000" dirty="0"/>
              <a:t>Improved availability</a:t>
            </a:r>
          </a:p>
          <a:p>
            <a:pPr marL="342900" lvl="1" indent="-342900"/>
            <a:r>
              <a:rPr lang="en-US" sz="2000" dirty="0" err="1"/>
              <a:t>Sharding</a:t>
            </a:r>
            <a:r>
              <a:rPr lang="en-US" sz="2000" dirty="0"/>
              <a:t> available in Premium SKU</a:t>
            </a:r>
          </a:p>
          <a:p>
            <a:endParaRPr lang="en-US" dirty="0"/>
          </a:p>
        </p:txBody>
      </p:sp>
      <p:sp>
        <p:nvSpPr>
          <p:cNvPr id="7" name="Title 6"/>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Scaling Azure Redis Cache</a:t>
            </a:r>
            <a:endParaRPr lang="en-US" dirty="0"/>
          </a:p>
        </p:txBody>
      </p:sp>
      <p:sp>
        <p:nvSpPr>
          <p:cNvPr id="8" name="Text Placeholder 7"/>
          <p:cNvSpPr>
            <a:spLocks noGrp="1"/>
          </p:cNvSpPr>
          <p:nvPr>
            <p:ph type="body" sz="quarter" idx="10"/>
          </p:nvPr>
        </p:nvSpPr>
        <p:spPr>
          <a:xfrm>
            <a:off x="365597" y="1211287"/>
            <a:ext cx="5687873" cy="2240613"/>
          </a:xfrm>
        </p:spPr>
        <p:txBody>
          <a:bodyPr/>
          <a:lstStyle/>
          <a:p>
            <a:pPr marL="0" indent="0">
              <a:buNone/>
            </a:pPr>
            <a:r>
              <a:rPr lang="en-US" dirty="0">
                <a:gradFill>
                  <a:gsLst>
                    <a:gs pos="2920">
                      <a:schemeClr val="tx2"/>
                    </a:gs>
                    <a:gs pos="39000">
                      <a:schemeClr val="tx2"/>
                    </a:gs>
                  </a:gsLst>
                  <a:lin ang="5400000" scaled="0"/>
                </a:gradFill>
                <a:latin typeface="Segoe UI Light" panose="020B0502040204020203" pitchFamily="34" charset="0"/>
                <a:cs typeface="Segoe UI Light" panose="020B0502040204020203" pitchFamily="34" charset="0"/>
              </a:rPr>
              <a:t>Scale up – AKA vertical scaling</a:t>
            </a:r>
          </a:p>
          <a:p>
            <a:pPr marL="342900" lvl="1" indent="-342900"/>
            <a:r>
              <a:rPr lang="en-US" sz="2000" dirty="0"/>
              <a:t>Increased Cache size (memory)</a:t>
            </a:r>
          </a:p>
          <a:p>
            <a:pPr marL="342900" lvl="1" indent="-342900"/>
            <a:r>
              <a:rPr lang="en-US" sz="2000" dirty="0"/>
              <a:t>Increased bandwidth </a:t>
            </a:r>
          </a:p>
          <a:p>
            <a:pPr marL="342900" lvl="1" indent="-342900"/>
            <a:r>
              <a:rPr lang="en-US" sz="2000" dirty="0"/>
              <a:t>Single CPU </a:t>
            </a:r>
          </a:p>
          <a:p>
            <a:endParaRPr lang="en-US" dirty="0"/>
          </a:p>
        </p:txBody>
      </p:sp>
      <p:sp>
        <p:nvSpPr>
          <p:cNvPr id="13" name="hyperV2"/>
          <p:cNvSpPr>
            <a:spLocks noChangeAspect="1" noEditPoints="1"/>
          </p:cNvSpPr>
          <p:nvPr/>
        </p:nvSpPr>
        <p:spPr bwMode="auto">
          <a:xfrm>
            <a:off x="2815940" y="3137252"/>
            <a:ext cx="1371265" cy="2285979"/>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3"/>
          </a:solidFill>
          <a:ln>
            <a:noFill/>
          </a:ln>
          <a:extLst/>
        </p:spPr>
        <p:txBody>
          <a:bodyPr lIns="68564" tIns="34282" rIns="68564" bIns="34282"/>
          <a:lstStyle/>
          <a:p>
            <a:pPr defTabSz="699406">
              <a:defRPr/>
            </a:pPr>
            <a:endParaRPr lang="en-US" sz="1836">
              <a:solidFill>
                <a:srgbClr val="000000"/>
              </a:solidFill>
            </a:endParaRPr>
          </a:p>
        </p:txBody>
      </p:sp>
      <p:sp>
        <p:nvSpPr>
          <p:cNvPr id="14" name="hyperV2"/>
          <p:cNvSpPr>
            <a:spLocks noChangeAspect="1" noEditPoints="1"/>
          </p:cNvSpPr>
          <p:nvPr/>
        </p:nvSpPr>
        <p:spPr bwMode="auto">
          <a:xfrm>
            <a:off x="2271156" y="4490617"/>
            <a:ext cx="969761" cy="161572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68564" tIns="34282" rIns="68564" bIns="34282"/>
          <a:lstStyle/>
          <a:p>
            <a:pPr defTabSz="699406">
              <a:defRPr/>
            </a:pPr>
            <a:endParaRPr lang="en-US" sz="1836">
              <a:solidFill>
                <a:srgbClr val="000000"/>
              </a:solidFill>
            </a:endParaRPr>
          </a:p>
        </p:txBody>
      </p:sp>
      <p:sp>
        <p:nvSpPr>
          <p:cNvPr id="15" name="hyperV2"/>
          <p:cNvSpPr>
            <a:spLocks noChangeAspect="1" noEditPoints="1"/>
          </p:cNvSpPr>
          <p:nvPr/>
        </p:nvSpPr>
        <p:spPr bwMode="auto">
          <a:xfrm>
            <a:off x="1948982" y="5619034"/>
            <a:ext cx="584447" cy="97461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5"/>
          </a:solidFill>
          <a:ln>
            <a:noFill/>
          </a:ln>
          <a:extLst/>
        </p:spPr>
        <p:txBody>
          <a:bodyPr lIns="68564" tIns="34282" rIns="68564" bIns="34282"/>
          <a:lstStyle/>
          <a:p>
            <a:pPr defTabSz="699406">
              <a:defRPr/>
            </a:pPr>
            <a:endParaRPr lang="en-US" sz="1836">
              <a:solidFill>
                <a:srgbClr val="000000"/>
              </a:solidFill>
            </a:endParaRPr>
          </a:p>
        </p:txBody>
      </p:sp>
      <p:sp>
        <p:nvSpPr>
          <p:cNvPr id="16" name="hyperV2"/>
          <p:cNvSpPr>
            <a:spLocks noChangeAspect="1" noEditPoints="1"/>
          </p:cNvSpPr>
          <p:nvPr/>
        </p:nvSpPr>
        <p:spPr bwMode="auto">
          <a:xfrm>
            <a:off x="6688553" y="4984268"/>
            <a:ext cx="969760" cy="161572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68564" tIns="34282" rIns="68564" bIns="34282"/>
          <a:lstStyle/>
          <a:p>
            <a:pPr defTabSz="699406">
              <a:defRPr/>
            </a:pPr>
            <a:endParaRPr lang="en-US" sz="1836">
              <a:solidFill>
                <a:srgbClr val="000000"/>
              </a:solidFill>
            </a:endParaRPr>
          </a:p>
        </p:txBody>
      </p:sp>
      <p:sp>
        <p:nvSpPr>
          <p:cNvPr id="17" name="hyperV2"/>
          <p:cNvSpPr>
            <a:spLocks noChangeAspect="1" noEditPoints="1"/>
          </p:cNvSpPr>
          <p:nvPr/>
        </p:nvSpPr>
        <p:spPr bwMode="auto">
          <a:xfrm>
            <a:off x="7718215" y="4869323"/>
            <a:ext cx="969760" cy="161572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68564" tIns="34282" rIns="68564" bIns="34282"/>
          <a:lstStyle/>
          <a:p>
            <a:pPr defTabSz="699406">
              <a:defRPr/>
            </a:pPr>
            <a:endParaRPr lang="en-US" sz="1836">
              <a:solidFill>
                <a:srgbClr val="000000"/>
              </a:solidFill>
            </a:endParaRPr>
          </a:p>
        </p:txBody>
      </p:sp>
      <p:sp>
        <p:nvSpPr>
          <p:cNvPr id="18" name="hyperV2"/>
          <p:cNvSpPr>
            <a:spLocks noChangeAspect="1" noEditPoints="1"/>
          </p:cNvSpPr>
          <p:nvPr/>
        </p:nvSpPr>
        <p:spPr bwMode="auto">
          <a:xfrm>
            <a:off x="8746262" y="4984268"/>
            <a:ext cx="968141" cy="161572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68564" tIns="34282" rIns="68564" bIns="34282"/>
          <a:lstStyle/>
          <a:p>
            <a:pPr defTabSz="699406">
              <a:defRPr/>
            </a:pPr>
            <a:endParaRPr lang="en-US" sz="1836">
              <a:solidFill>
                <a:srgbClr val="000000"/>
              </a:solidFill>
            </a:endParaRPr>
          </a:p>
        </p:txBody>
      </p:sp>
      <p:sp>
        <p:nvSpPr>
          <p:cNvPr id="19" name="hyperV2"/>
          <p:cNvSpPr>
            <a:spLocks noChangeAspect="1" noEditPoints="1"/>
          </p:cNvSpPr>
          <p:nvPr/>
        </p:nvSpPr>
        <p:spPr bwMode="auto">
          <a:xfrm>
            <a:off x="9774299" y="4799707"/>
            <a:ext cx="969760" cy="1615727"/>
          </a:xfrm>
          <a:custGeom>
            <a:avLst/>
            <a:gdLst>
              <a:gd name="T0" fmla="*/ 625 w 625"/>
              <a:gd name="T1" fmla="*/ 132 h 1044"/>
              <a:gd name="T2" fmla="*/ 393 w 625"/>
              <a:gd name="T3" fmla="*/ 0 h 1044"/>
              <a:gd name="T4" fmla="*/ 383 w 625"/>
              <a:gd name="T5" fmla="*/ 0 h 1044"/>
              <a:gd name="T6" fmla="*/ 5 w 625"/>
              <a:gd name="T7" fmla="*/ 218 h 1044"/>
              <a:gd name="T8" fmla="*/ 5 w 625"/>
              <a:gd name="T9" fmla="*/ 220 h 1044"/>
              <a:gd name="T10" fmla="*/ 0 w 625"/>
              <a:gd name="T11" fmla="*/ 223 h 1044"/>
              <a:gd name="T12" fmla="*/ 0 w 625"/>
              <a:gd name="T13" fmla="*/ 893 h 1044"/>
              <a:gd name="T14" fmla="*/ 5 w 625"/>
              <a:gd name="T15" fmla="*/ 902 h 1044"/>
              <a:gd name="T16" fmla="*/ 237 w 625"/>
              <a:gd name="T17" fmla="*/ 1044 h 1044"/>
              <a:gd name="T18" fmla="*/ 252 w 625"/>
              <a:gd name="T19" fmla="*/ 1035 h 1044"/>
              <a:gd name="T20" fmla="*/ 252 w 625"/>
              <a:gd name="T21" fmla="*/ 1034 h 1044"/>
              <a:gd name="T22" fmla="*/ 624 w 625"/>
              <a:gd name="T23" fmla="*/ 811 h 1044"/>
              <a:gd name="T24" fmla="*/ 624 w 625"/>
              <a:gd name="T25" fmla="*/ 150 h 1044"/>
              <a:gd name="T26" fmla="*/ 625 w 625"/>
              <a:gd name="T27" fmla="*/ 150 h 1044"/>
              <a:gd name="T28" fmla="*/ 625 w 625"/>
              <a:gd name="T29" fmla="*/ 132 h 1044"/>
              <a:gd name="T30" fmla="*/ 388 w 625"/>
              <a:gd name="T31" fmla="*/ 21 h 1044"/>
              <a:gd name="T32" fmla="*/ 600 w 625"/>
              <a:gd name="T33" fmla="*/ 141 h 1044"/>
              <a:gd name="T34" fmla="*/ 244 w 625"/>
              <a:gd name="T35" fmla="*/ 340 h 1044"/>
              <a:gd name="T36" fmla="*/ 165 w 625"/>
              <a:gd name="T37" fmla="*/ 298 h 1044"/>
              <a:gd name="T38" fmla="*/ 34 w 625"/>
              <a:gd name="T39" fmla="*/ 225 h 1044"/>
              <a:gd name="T40" fmla="*/ 388 w 625"/>
              <a:gd name="T41" fmla="*/ 21 h 1044"/>
              <a:gd name="T42" fmla="*/ 156 w 625"/>
              <a:gd name="T43" fmla="*/ 315 h 1044"/>
              <a:gd name="T44" fmla="*/ 230 w 625"/>
              <a:gd name="T45" fmla="*/ 357 h 1044"/>
              <a:gd name="T46" fmla="*/ 231 w 625"/>
              <a:gd name="T47" fmla="*/ 541 h 1044"/>
              <a:gd name="T48" fmla="*/ 20 w 625"/>
              <a:gd name="T49" fmla="*/ 423 h 1044"/>
              <a:gd name="T50" fmla="*/ 20 w 625"/>
              <a:gd name="T51" fmla="*/ 244 h 1044"/>
              <a:gd name="T52" fmla="*/ 156 w 625"/>
              <a:gd name="T53" fmla="*/ 315 h 1044"/>
              <a:gd name="T54" fmla="*/ 20 w 625"/>
              <a:gd name="T55" fmla="*/ 446 h 1044"/>
              <a:gd name="T56" fmla="*/ 231 w 625"/>
              <a:gd name="T57" fmla="*/ 563 h 1044"/>
              <a:gd name="T58" fmla="*/ 231 w 625"/>
              <a:gd name="T59" fmla="*/ 593 h 1044"/>
              <a:gd name="T60" fmla="*/ 20 w 625"/>
              <a:gd name="T61" fmla="*/ 475 h 1044"/>
              <a:gd name="T62" fmla="*/ 20 w 625"/>
              <a:gd name="T63" fmla="*/ 446 h 1044"/>
              <a:gd name="T64" fmla="*/ 20 w 625"/>
              <a:gd name="T65" fmla="*/ 498 h 1044"/>
              <a:gd name="T66" fmla="*/ 231 w 625"/>
              <a:gd name="T67" fmla="*/ 616 h 1044"/>
              <a:gd name="T68" fmla="*/ 231 w 625"/>
              <a:gd name="T69" fmla="*/ 637 h 1044"/>
              <a:gd name="T70" fmla="*/ 20 w 625"/>
              <a:gd name="T71" fmla="*/ 519 h 1044"/>
              <a:gd name="T72" fmla="*/ 20 w 625"/>
              <a:gd name="T73" fmla="*/ 498 h 1044"/>
              <a:gd name="T74" fmla="*/ 20 w 625"/>
              <a:gd name="T75" fmla="*/ 887 h 1044"/>
              <a:gd name="T76" fmla="*/ 20 w 625"/>
              <a:gd name="T77" fmla="*/ 542 h 1044"/>
              <a:gd name="T78" fmla="*/ 231 w 625"/>
              <a:gd name="T79" fmla="*/ 660 h 1044"/>
              <a:gd name="T80" fmla="*/ 232 w 625"/>
              <a:gd name="T81" fmla="*/ 1017 h 1044"/>
              <a:gd name="T82" fmla="*/ 20 w 625"/>
              <a:gd name="T83" fmla="*/ 887 h 1044"/>
              <a:gd name="T84" fmla="*/ 160 w 625"/>
              <a:gd name="T85" fmla="*/ 746 h 1044"/>
              <a:gd name="T86" fmla="*/ 110 w 625"/>
              <a:gd name="T87" fmla="*/ 770 h 1044"/>
              <a:gd name="T88" fmla="*/ 84 w 625"/>
              <a:gd name="T89" fmla="*/ 712 h 1044"/>
              <a:gd name="T90" fmla="*/ 134 w 625"/>
              <a:gd name="T91" fmla="*/ 688 h 1044"/>
              <a:gd name="T92" fmla="*/ 160 w 625"/>
              <a:gd name="T93" fmla="*/ 746 h 1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25" h="1044">
                <a:moveTo>
                  <a:pt x="625" y="132"/>
                </a:moveTo>
                <a:cubicBezTo>
                  <a:pt x="393" y="0"/>
                  <a:pt x="393" y="0"/>
                  <a:pt x="393" y="0"/>
                </a:cubicBezTo>
                <a:cubicBezTo>
                  <a:pt x="383" y="0"/>
                  <a:pt x="383" y="0"/>
                  <a:pt x="383" y="0"/>
                </a:cubicBezTo>
                <a:cubicBezTo>
                  <a:pt x="5" y="218"/>
                  <a:pt x="5" y="218"/>
                  <a:pt x="5" y="218"/>
                </a:cubicBezTo>
                <a:cubicBezTo>
                  <a:pt x="5" y="220"/>
                  <a:pt x="5" y="220"/>
                  <a:pt x="5" y="220"/>
                </a:cubicBezTo>
                <a:cubicBezTo>
                  <a:pt x="0" y="223"/>
                  <a:pt x="0" y="223"/>
                  <a:pt x="0" y="223"/>
                </a:cubicBezTo>
                <a:cubicBezTo>
                  <a:pt x="0" y="893"/>
                  <a:pt x="0" y="893"/>
                  <a:pt x="0" y="893"/>
                </a:cubicBezTo>
                <a:cubicBezTo>
                  <a:pt x="5" y="902"/>
                  <a:pt x="5" y="902"/>
                  <a:pt x="5" y="902"/>
                </a:cubicBezTo>
                <a:cubicBezTo>
                  <a:pt x="237" y="1044"/>
                  <a:pt x="237" y="1044"/>
                  <a:pt x="237" y="1044"/>
                </a:cubicBezTo>
                <a:cubicBezTo>
                  <a:pt x="252" y="1035"/>
                  <a:pt x="252" y="1035"/>
                  <a:pt x="252" y="1035"/>
                </a:cubicBezTo>
                <a:cubicBezTo>
                  <a:pt x="252" y="1034"/>
                  <a:pt x="252" y="1034"/>
                  <a:pt x="252" y="1034"/>
                </a:cubicBezTo>
                <a:cubicBezTo>
                  <a:pt x="624" y="811"/>
                  <a:pt x="624" y="811"/>
                  <a:pt x="624" y="811"/>
                </a:cubicBezTo>
                <a:cubicBezTo>
                  <a:pt x="624" y="150"/>
                  <a:pt x="624" y="150"/>
                  <a:pt x="624" y="150"/>
                </a:cubicBezTo>
                <a:cubicBezTo>
                  <a:pt x="625" y="150"/>
                  <a:pt x="625" y="150"/>
                  <a:pt x="625" y="150"/>
                </a:cubicBezTo>
                <a:lnTo>
                  <a:pt x="625" y="132"/>
                </a:lnTo>
                <a:close/>
                <a:moveTo>
                  <a:pt x="388" y="21"/>
                </a:moveTo>
                <a:cubicBezTo>
                  <a:pt x="600" y="141"/>
                  <a:pt x="600" y="141"/>
                  <a:pt x="600" y="141"/>
                </a:cubicBezTo>
                <a:cubicBezTo>
                  <a:pt x="244" y="340"/>
                  <a:pt x="244" y="340"/>
                  <a:pt x="244" y="340"/>
                </a:cubicBezTo>
                <a:cubicBezTo>
                  <a:pt x="165" y="298"/>
                  <a:pt x="165" y="298"/>
                  <a:pt x="165" y="298"/>
                </a:cubicBezTo>
                <a:cubicBezTo>
                  <a:pt x="34" y="225"/>
                  <a:pt x="34" y="225"/>
                  <a:pt x="34" y="225"/>
                </a:cubicBezTo>
                <a:lnTo>
                  <a:pt x="388" y="21"/>
                </a:lnTo>
                <a:close/>
                <a:moveTo>
                  <a:pt x="156" y="315"/>
                </a:moveTo>
                <a:cubicBezTo>
                  <a:pt x="230" y="357"/>
                  <a:pt x="230" y="357"/>
                  <a:pt x="230" y="357"/>
                </a:cubicBezTo>
                <a:cubicBezTo>
                  <a:pt x="231" y="541"/>
                  <a:pt x="231" y="541"/>
                  <a:pt x="231" y="541"/>
                </a:cubicBezTo>
                <a:cubicBezTo>
                  <a:pt x="20" y="423"/>
                  <a:pt x="20" y="423"/>
                  <a:pt x="20" y="423"/>
                </a:cubicBezTo>
                <a:cubicBezTo>
                  <a:pt x="20" y="244"/>
                  <a:pt x="20" y="244"/>
                  <a:pt x="20" y="244"/>
                </a:cubicBezTo>
                <a:lnTo>
                  <a:pt x="156" y="315"/>
                </a:lnTo>
                <a:close/>
                <a:moveTo>
                  <a:pt x="20" y="446"/>
                </a:moveTo>
                <a:cubicBezTo>
                  <a:pt x="231" y="563"/>
                  <a:pt x="231" y="563"/>
                  <a:pt x="231" y="563"/>
                </a:cubicBezTo>
                <a:cubicBezTo>
                  <a:pt x="231" y="593"/>
                  <a:pt x="231" y="593"/>
                  <a:pt x="231" y="593"/>
                </a:cubicBezTo>
                <a:cubicBezTo>
                  <a:pt x="20" y="475"/>
                  <a:pt x="20" y="475"/>
                  <a:pt x="20" y="475"/>
                </a:cubicBezTo>
                <a:lnTo>
                  <a:pt x="20" y="446"/>
                </a:lnTo>
                <a:close/>
                <a:moveTo>
                  <a:pt x="20" y="498"/>
                </a:moveTo>
                <a:cubicBezTo>
                  <a:pt x="231" y="616"/>
                  <a:pt x="231" y="616"/>
                  <a:pt x="231" y="616"/>
                </a:cubicBezTo>
                <a:cubicBezTo>
                  <a:pt x="231" y="637"/>
                  <a:pt x="231" y="637"/>
                  <a:pt x="231" y="637"/>
                </a:cubicBezTo>
                <a:cubicBezTo>
                  <a:pt x="20" y="519"/>
                  <a:pt x="20" y="519"/>
                  <a:pt x="20" y="519"/>
                </a:cubicBezTo>
                <a:lnTo>
                  <a:pt x="20" y="498"/>
                </a:lnTo>
                <a:close/>
                <a:moveTo>
                  <a:pt x="20" y="887"/>
                </a:moveTo>
                <a:cubicBezTo>
                  <a:pt x="20" y="542"/>
                  <a:pt x="20" y="542"/>
                  <a:pt x="20" y="542"/>
                </a:cubicBezTo>
                <a:cubicBezTo>
                  <a:pt x="231" y="660"/>
                  <a:pt x="231" y="660"/>
                  <a:pt x="231" y="660"/>
                </a:cubicBezTo>
                <a:cubicBezTo>
                  <a:pt x="232" y="1017"/>
                  <a:pt x="232" y="1017"/>
                  <a:pt x="232" y="1017"/>
                </a:cubicBezTo>
                <a:lnTo>
                  <a:pt x="20" y="887"/>
                </a:lnTo>
                <a:close/>
                <a:moveTo>
                  <a:pt x="160" y="746"/>
                </a:moveTo>
                <a:cubicBezTo>
                  <a:pt x="154" y="769"/>
                  <a:pt x="132" y="779"/>
                  <a:pt x="110" y="770"/>
                </a:cubicBezTo>
                <a:cubicBezTo>
                  <a:pt x="89" y="760"/>
                  <a:pt x="77" y="734"/>
                  <a:pt x="84" y="712"/>
                </a:cubicBezTo>
                <a:cubicBezTo>
                  <a:pt x="90" y="689"/>
                  <a:pt x="112" y="679"/>
                  <a:pt x="134" y="688"/>
                </a:cubicBezTo>
                <a:cubicBezTo>
                  <a:pt x="155" y="698"/>
                  <a:pt x="167" y="724"/>
                  <a:pt x="160" y="746"/>
                </a:cubicBezTo>
                <a:close/>
              </a:path>
            </a:pathLst>
          </a:custGeom>
          <a:solidFill>
            <a:schemeClr val="accent1"/>
          </a:solidFill>
          <a:ln>
            <a:noFill/>
          </a:ln>
          <a:extLst/>
        </p:spPr>
        <p:txBody>
          <a:bodyPr lIns="68564" tIns="34282" rIns="68564" bIns="34282"/>
          <a:lstStyle/>
          <a:p>
            <a:pPr defTabSz="699406">
              <a:defRPr/>
            </a:pPr>
            <a:endParaRPr lang="en-US" sz="1836">
              <a:solidFill>
                <a:srgbClr val="000000"/>
              </a:solidFill>
            </a:endParaRPr>
          </a:p>
        </p:txBody>
      </p:sp>
    </p:spTree>
    <p:extLst>
      <p:ext uri="{BB962C8B-B14F-4D97-AF65-F5344CB8AC3E}">
        <p14:creationId xmlns:p14="http://schemas.microsoft.com/office/powerpoint/2010/main" val="25127391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nodeType="afterEffect">
                                  <p:stCondLst>
                                    <p:cond delay="1000"/>
                                  </p:stCondLst>
                                  <p:childTnLst>
                                    <p:set>
                                      <p:cBhvr>
                                        <p:cTn id="9" dur="1" fill="hold">
                                          <p:stCondLst>
                                            <p:cond delay="0"/>
                                          </p:stCondLst>
                                        </p:cTn>
                                        <p:tgtEl>
                                          <p:spTgt spid="15"/>
                                        </p:tgtEl>
                                        <p:attrNameLst>
                                          <p:attrName>style.visibility</p:attrName>
                                        </p:attrNameLst>
                                      </p:cBhvr>
                                      <p:to>
                                        <p:strVal val="hidden"/>
                                      </p:to>
                                    </p:set>
                                  </p:childTnLst>
                                </p:cTn>
                              </p:par>
                            </p:childTnLst>
                          </p:cTn>
                        </p:par>
                        <p:par>
                          <p:cTn id="10" fill="hold">
                            <p:stCondLst>
                              <p:cond delay="1500"/>
                            </p:stCondLst>
                            <p:childTnLst>
                              <p:par>
                                <p:cTn id="11" presetID="1"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nodeType="afterEffect">
                                  <p:stCondLst>
                                    <p:cond delay="1000"/>
                                  </p:stCondLst>
                                  <p:childTnLst>
                                    <p:set>
                                      <p:cBhvr>
                                        <p:cTn id="15" dur="1" fill="hold">
                                          <p:stCondLst>
                                            <p:cond delay="0"/>
                                          </p:stCondLst>
                                        </p:cTn>
                                        <p:tgtEl>
                                          <p:spTgt spid="14"/>
                                        </p:tgtEl>
                                        <p:attrNameLst>
                                          <p:attrName>style.visibility</p:attrName>
                                        </p:attrNameLst>
                                      </p:cBhvr>
                                      <p:to>
                                        <p:strVal val="hidden"/>
                                      </p:to>
                                    </p:set>
                                  </p:childTnLst>
                                </p:cTn>
                              </p:par>
                              <p:par>
                                <p:cTn id="16" presetID="1" presetClass="entr" presetSubtype="0" fill="hold" nodeType="withEffect">
                                  <p:stCondLst>
                                    <p:cond delay="100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2500"/>
                            </p:stCondLst>
                            <p:childTnLst>
                              <p:par>
                                <p:cTn id="19" presetID="1" presetClass="entr" presetSubtype="0" fill="hold" nodeType="afterEffect">
                                  <p:stCondLst>
                                    <p:cond delay="500"/>
                                  </p:stCondLst>
                                  <p:childTnLst>
                                    <p:set>
                                      <p:cBhvr>
                                        <p:cTn id="20" dur="1" fill="hold">
                                          <p:stCondLst>
                                            <p:cond delay="0"/>
                                          </p:stCondLst>
                                        </p:cTn>
                                        <p:tgtEl>
                                          <p:spTgt spid="16"/>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nodeType="afterEffect">
                                  <p:stCondLst>
                                    <p:cond delay="500"/>
                                  </p:stCondLst>
                                  <p:childTnLst>
                                    <p:set>
                                      <p:cBhvr>
                                        <p:cTn id="23" dur="1" fill="hold">
                                          <p:stCondLst>
                                            <p:cond delay="0"/>
                                          </p:stCondLst>
                                        </p:cTn>
                                        <p:tgtEl>
                                          <p:spTgt spid="17"/>
                                        </p:tgtEl>
                                        <p:attrNameLst>
                                          <p:attrName>style.visibility</p:attrName>
                                        </p:attrNameLst>
                                      </p:cBhvr>
                                      <p:to>
                                        <p:strVal val="visible"/>
                                      </p:to>
                                    </p:set>
                                  </p:childTnLst>
                                </p:cTn>
                              </p:par>
                            </p:childTnLst>
                          </p:cTn>
                        </p:par>
                        <p:par>
                          <p:cTn id="24" fill="hold">
                            <p:stCondLst>
                              <p:cond delay="3500"/>
                            </p:stCondLst>
                            <p:childTnLst>
                              <p:par>
                                <p:cTn id="25" presetID="1" presetClass="entr" presetSubtype="0" fill="hold" nodeType="afterEffect">
                                  <p:stCondLst>
                                    <p:cond delay="500"/>
                                  </p:stCondLst>
                                  <p:childTnLst>
                                    <p:set>
                                      <p:cBhvr>
                                        <p:cTn id="26" dur="1" fill="hold">
                                          <p:stCondLst>
                                            <p:cond delay="0"/>
                                          </p:stCondLst>
                                        </p:cTn>
                                        <p:tgtEl>
                                          <p:spTgt spid="18"/>
                                        </p:tgtEl>
                                        <p:attrNameLst>
                                          <p:attrName>style.visibility</p:attrName>
                                        </p:attrNameLst>
                                      </p:cBhvr>
                                      <p:to>
                                        <p:strVal val="visible"/>
                                      </p:to>
                                    </p:set>
                                  </p:childTnLst>
                                </p:cTn>
                              </p:par>
                            </p:childTnLst>
                          </p:cTn>
                        </p:par>
                        <p:par>
                          <p:cTn id="27" fill="hold">
                            <p:stCondLst>
                              <p:cond delay="4000"/>
                            </p:stCondLst>
                            <p:childTnLst>
                              <p:par>
                                <p:cTn id="28" presetID="1" presetClass="entr" presetSubtype="0" fill="hold" nodeType="afterEffect">
                                  <p:stCondLst>
                                    <p:cond delay="500"/>
                                  </p:stCondLst>
                                  <p:childTnLst>
                                    <p:set>
                                      <p:cBhvr>
                                        <p:cTn id="2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Cosmos DB</a:t>
            </a:r>
          </a:p>
        </p:txBody>
      </p:sp>
      <p:sp>
        <p:nvSpPr>
          <p:cNvPr id="3" name="Rectangle 2">
            <a:extLst>
              <a:ext uri="{FF2B5EF4-FFF2-40B4-BE49-F238E27FC236}">
                <a16:creationId xmlns:a16="http://schemas.microsoft.com/office/drawing/2014/main" id="{687B3ED9-BEB0-4756-87A9-A34B6446FDD4}"/>
              </a:ext>
            </a:extLst>
          </p:cNvPr>
          <p:cNvSpPr/>
          <p:nvPr/>
        </p:nvSpPr>
        <p:spPr>
          <a:xfrm>
            <a:off x="429152" y="6423120"/>
            <a:ext cx="2509213" cy="369332"/>
          </a:xfrm>
          <a:prstGeom prst="rect">
            <a:avLst/>
          </a:prstGeom>
        </p:spPr>
        <p:txBody>
          <a:bodyPr wrap="none">
            <a:spAutoFit/>
          </a:bodyPr>
          <a:lstStyle/>
          <a:p>
            <a:r>
              <a:rPr lang="en-US" dirty="0"/>
              <a:t>aka.ms/Azure/Cosmos </a:t>
            </a:r>
          </a:p>
        </p:txBody>
      </p:sp>
    </p:spTree>
    <p:extLst>
      <p:ext uri="{BB962C8B-B14F-4D97-AF65-F5344CB8AC3E}">
        <p14:creationId xmlns:p14="http://schemas.microsoft.com/office/powerpoint/2010/main" val="1138158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chemeClr val="bg1"/>
                </a:solidFill>
                <a:latin typeface="Segoe UI" charset="0"/>
                <a:ea typeface="Segoe UI" charset="0"/>
                <a:cs typeface="Segoe UI" charset="0"/>
              </a:rPr>
              <a:t>Global distribution</a:t>
            </a:r>
          </a:p>
        </p:txBody>
      </p:sp>
      <p:sp>
        <p:nvSpPr>
          <p:cNvPr id="262" name="TextBox 261"/>
          <p:cNvSpPr txBox="1"/>
          <p:nvPr/>
        </p:nvSpPr>
        <p:spPr>
          <a:xfrm>
            <a:off x="5082247" y="2162889"/>
            <a:ext cx="5179690" cy="542399"/>
          </a:xfrm>
          <a:prstGeom prst="rect">
            <a:avLst/>
          </a:prstGeom>
          <a:noFill/>
        </p:spPr>
        <p:txBody>
          <a:bodyPr wrap="square" rtlCol="0">
            <a:spAutoFit/>
          </a:bodyPr>
          <a:lstStyle/>
          <a:p>
            <a:r>
              <a:rPr lang="en-US" sz="1428" b="1">
                <a:solidFill>
                  <a:schemeClr val="accent3"/>
                </a:solidFill>
                <a:latin typeface="Segoe UI Semibold" charset="0"/>
                <a:ea typeface="Segoe UI Semibold" charset="0"/>
                <a:cs typeface="Segoe UI Semibold" charset="0"/>
              </a:rPr>
              <a:t>Automatically replicate all your data around the world – across more regions than Amazon and Google combined</a:t>
            </a:r>
          </a:p>
        </p:txBody>
      </p:sp>
      <p:grpSp>
        <p:nvGrpSpPr>
          <p:cNvPr id="2" name="Group 1"/>
          <p:cNvGrpSpPr/>
          <p:nvPr/>
        </p:nvGrpSpPr>
        <p:grpSpPr>
          <a:xfrm>
            <a:off x="7029711" y="2992832"/>
            <a:ext cx="3309569" cy="3309569"/>
            <a:chOff x="6423232" y="2630244"/>
            <a:chExt cx="3987098" cy="3987098"/>
          </a:xfrm>
        </p:grpSpPr>
        <p:sp>
          <p:nvSpPr>
            <p:cNvPr id="435" name="Freeform: Shape 962"/>
            <p:cNvSpPr/>
            <p:nvPr/>
          </p:nvSpPr>
          <p:spPr>
            <a:xfrm>
              <a:off x="6423232" y="2630244"/>
              <a:ext cx="3987098" cy="3987098"/>
            </a:xfrm>
            <a:prstGeom prst="ellipse">
              <a:avLst/>
            </a:prstGeom>
            <a:solidFill>
              <a:srgbClr val="E8F6FA"/>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436" name="Freeform: Shape 260"/>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37" name="Freeform: Shape 262"/>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38" name="Freeform: Shape 263"/>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39" name="Freeform: Shape 264"/>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0" name="Freeform: Shape 265"/>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1" name="Freeform: Shape 266"/>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2" name="Freeform: Shape 267"/>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3" name="Freeform: Shape 268"/>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4" name="Freeform: Shape 269"/>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5" name="Freeform: Shape 270"/>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6" name="Freeform: Shape 271"/>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7" name="Freeform: Shape 272"/>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8" name="Freeform: Shape 273"/>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49" name="Freeform: Shape 274"/>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0" name="Freeform: Shape 275"/>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1" name="Freeform: Shape 276"/>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2" name="Freeform: Shape 277"/>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3" name="Freeform: Shape 278"/>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4" name="Freeform: Shape 279"/>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5" name="Freeform: Shape 280"/>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6" name="Freeform: Shape 281"/>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7" name="Freeform: Shape 282"/>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8" name="Freeform: Shape 283"/>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59" name="Freeform: Shape 284"/>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0" name="Freeform: Shape 285"/>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1" name="Freeform: Shape 286"/>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2" name="Freeform: Shape 287"/>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3" name="Freeform: Shape 288"/>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4" name="Freeform: Shape 289"/>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5" name="Freeform: Shape 290"/>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6" name="Freeform: Shape 291"/>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7" name="Freeform: Shape 292"/>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8" name="Freeform: Shape 293"/>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69" name="Freeform: Shape 294"/>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0" name="Freeform: Shape 295"/>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1" name="Freeform: Shape 296"/>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2" name="Freeform: Shape 297"/>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3" name="Freeform: Shape 298"/>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4" name="Freeform: Shape 299"/>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5" name="Freeform: Shape 300"/>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6" name="Freeform: Shape 301"/>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7" name="Freeform: Shape 302"/>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8" name="Freeform: Shape 303"/>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79" name="Freeform: Shape 304"/>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0" name="Freeform: Shape 305"/>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1" name="Freeform: Shape 306"/>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2" name="Freeform: Shape 307"/>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3" name="Freeform: Shape 308"/>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4" name="Freeform: Shape 309"/>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5" name="Freeform: Shape 310"/>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6" name="Freeform: Shape 311"/>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7" name="Freeform: Shape 312"/>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8" name="Freeform: Shape 313"/>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89" name="Freeform: Shape 314"/>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0" name="Freeform: Shape 315"/>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1" name="Freeform: Shape 316"/>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2" name="Freeform: Shape 317"/>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3" name="Freeform: Shape 318"/>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4" name="Freeform: Shape 319"/>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5" name="Freeform: Shape 320"/>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6" name="Freeform: Shape 321"/>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7" name="Freeform: Shape 322"/>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8" name="Freeform: Shape 323"/>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499" name="Freeform: Shape 324"/>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0" name="Freeform: Shape 325"/>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1" name="Freeform: Shape 326"/>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2" name="Freeform: Shape 327"/>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3" name="Freeform: Shape 328"/>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4" name="Freeform: Shape 329"/>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5" name="Freeform: Shape 330"/>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6" name="Freeform: Shape 331"/>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7" name="Freeform: Shape 332"/>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8" name="Freeform: Shape 333"/>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09" name="Freeform: Shape 334"/>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0" name="Freeform: Shape 335"/>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1" name="Freeform: Shape 336"/>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2" name="Freeform: Shape 337"/>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3" name="Freeform: Shape 338"/>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4" name="Freeform: Shape 339"/>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5" name="Freeform: Shape 340"/>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6" name="Freeform: Shape 341"/>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7" name="Freeform: Shape 342"/>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8" name="Freeform: Shape 343"/>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19" name="Freeform: Shape 344"/>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0" name="Freeform: Shape 345"/>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1" name="Freeform: Shape 346"/>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2" name="Freeform: Shape 347"/>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3" name="Freeform: Shape 348"/>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4" name="Freeform: Shape 349"/>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5" name="Freeform: Shape 350"/>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6" name="Freeform: Shape 351"/>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7" name="Freeform: Shape 352"/>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8" name="Freeform: Shape 353"/>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29" name="Freeform: Shape 354"/>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0" name="Freeform: Shape 355"/>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1" name="Freeform: Shape 356"/>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2" name="Freeform: Shape 357"/>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3" name="Freeform: Shape 358"/>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4" name="Freeform: Shape 359"/>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5" name="Freeform: Shape 360"/>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6" name="Freeform: Shape 361"/>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7" name="Freeform: Shape 362"/>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8" name="Freeform: Shape 363"/>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39" name="Freeform: Shape 364"/>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0" name="Freeform: Shape 365"/>
            <p:cNvSpPr>
              <a:spLocks/>
            </p:cNvSpPr>
            <p:nvPr/>
          </p:nvSpPr>
          <p:spPr bwMode="auto">
            <a:xfrm>
              <a:off x="6991713"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1" name="Freeform: Shape 366"/>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2" name="Freeform: Shape 367"/>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3" name="Freeform: Shape 368"/>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4" name="Freeform: Shape 369"/>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5" name="Freeform: Shape 370"/>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6" name="Freeform: Shape 371"/>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7" name="Freeform: Shape 372"/>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8" name="Freeform: Shape 373"/>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49" name="Freeform: Shape 374"/>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0" name="Freeform: Shape 375"/>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1" name="Freeform: Shape 376"/>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2" name="Freeform: Shape 377"/>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3" name="Freeform: Shape 378"/>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4" name="Freeform: Shape 379"/>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5" name="Freeform: Shape 380"/>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6" name="Freeform: Shape 381"/>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7" name="Freeform: Shape 382"/>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8" name="Freeform: Shape 383"/>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59" name="Freeform: Shape 384"/>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0" name="Freeform: Shape 385"/>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1" name="Freeform: Shape 386"/>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2" name="Freeform: Shape 387"/>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3" name="Freeform: Shape 388"/>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4" name="Freeform: Shape 389"/>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5" name="Freeform: Shape 390"/>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6" name="Freeform: Shape 391"/>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7" name="Freeform: Shape 392"/>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8" name="Freeform: Shape 393"/>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69" name="Freeform: Shape 394"/>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0" name="Freeform: Shape 395"/>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1" name="Freeform: Shape 396"/>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2" name="Freeform: Shape 397"/>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3" name="Freeform: Shape 398"/>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4" name="Freeform: Shape 399"/>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5" name="Freeform: Shape 400"/>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6" name="Freeform: Shape 401"/>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7" name="Freeform: Shape 402"/>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8" name="Freeform: Shape 403"/>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79" name="Freeform: Shape 404"/>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0" name="Freeform: Shape 405"/>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1" name="Freeform: Shape 406"/>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2" name="Freeform: Shape 407"/>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3" name="Freeform: Shape 408"/>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4" name="Freeform: Shape 409"/>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5" name="Freeform: Shape 410"/>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6" name="Freeform: Shape 411"/>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7" name="Freeform: Shape 412"/>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8" name="Freeform: Shape 413"/>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89" name="Freeform: Shape 414"/>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0" name="Freeform: Shape 415"/>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1" name="Freeform: Shape 416"/>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2" name="Freeform: Shape 417"/>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3" name="Freeform: Shape 418"/>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4" name="Freeform: Shape 419"/>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5" name="Freeform: Shape 420"/>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6" name="Freeform: Shape 421"/>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7" name="Freeform: Shape 422"/>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8" name="Freeform: Shape 423"/>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599" name="Freeform: Shape 424"/>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0" name="Freeform: Shape 425"/>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1" name="Freeform: Shape 426"/>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2" name="Freeform: Shape 427"/>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3" name="Freeform: Shape 428"/>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4" name="Freeform: Shape 429"/>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5" name="Freeform: Shape 430"/>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6" name="Freeform: Shape 431"/>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7" name="Freeform: Shape 432"/>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sp>
          <p:nvSpPr>
            <p:cNvPr id="608" name="Freeform: Shape 433"/>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solidFill>
              <a:schemeClr val="accent3"/>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grpSp>
      <p:grpSp>
        <p:nvGrpSpPr>
          <p:cNvPr id="323" name="Group 322"/>
          <p:cNvGrpSpPr/>
          <p:nvPr/>
        </p:nvGrpSpPr>
        <p:grpSpPr>
          <a:xfrm>
            <a:off x="-3919" y="2526364"/>
            <a:ext cx="450812" cy="305337"/>
            <a:chOff x="6082249" y="5559189"/>
            <a:chExt cx="564210" cy="382141"/>
          </a:xfrm>
          <a:solidFill>
            <a:schemeClr val="accent2"/>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983996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23"/>
                                        </p:tgtEl>
                                        <p:attrNameLst>
                                          <p:attrName>style.visibility</p:attrName>
                                        </p:attrNameLst>
                                      </p:cBhvr>
                                      <p:to>
                                        <p:strVal val="visible"/>
                                      </p:to>
                                    </p:set>
                                    <p:animEffect transition="in" filter="fade">
                                      <p:cBhvr>
                                        <p:cTn id="10" dur="500"/>
                                        <p:tgtEl>
                                          <p:spTgt spid="3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rgbClr val="59B4D9"/>
                </a:solidFill>
                <a:latin typeface="Segoe UI" charset="0"/>
                <a:ea typeface="Segoe UI" charset="0"/>
                <a:cs typeface="Segoe UI" charset="0"/>
              </a:rPr>
              <a:t>Global distribution</a:t>
            </a:r>
          </a:p>
        </p:txBody>
      </p:sp>
      <p:grpSp>
        <p:nvGrpSpPr>
          <p:cNvPr id="323" name="Group 322"/>
          <p:cNvGrpSpPr/>
          <p:nvPr/>
        </p:nvGrpSpPr>
        <p:grpSpPr>
          <a:xfrm>
            <a:off x="-3919" y="2526364"/>
            <a:ext cx="450812" cy="30533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solidFill>
                  <a:schemeClr val="accent6"/>
                </a:soli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accent6"/>
                </a:solidFill>
                <a:ea typeface="Segoe UI" pitchFamily="34" charset="0"/>
                <a:cs typeface="Segoe UI" pitchFamily="34" charset="0"/>
              </a:endParaRPr>
            </a:p>
          </p:txBody>
        </p:sp>
      </p:grpSp>
      <p:sp>
        <p:nvSpPr>
          <p:cNvPr id="184" name="Content Placeholder 2"/>
          <p:cNvSpPr txBox="1">
            <a:spLocks/>
          </p:cNvSpPr>
          <p:nvPr/>
        </p:nvSpPr>
        <p:spPr>
          <a:xfrm>
            <a:off x="446892" y="3218776"/>
            <a:ext cx="339526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chemeClr val="bg1"/>
                </a:solidFill>
                <a:latin typeface="Segoe UI" charset="0"/>
                <a:ea typeface="Segoe UI" charset="0"/>
                <a:cs typeface="Segoe UI" charset="0"/>
              </a:rPr>
              <a:t>Multi-model + multi API</a:t>
            </a:r>
          </a:p>
        </p:txBody>
      </p:sp>
      <p:grpSp>
        <p:nvGrpSpPr>
          <p:cNvPr id="185" name="Group 184"/>
          <p:cNvGrpSpPr/>
          <p:nvPr/>
        </p:nvGrpSpPr>
        <p:grpSpPr>
          <a:xfrm>
            <a:off x="-3919" y="3252560"/>
            <a:ext cx="450812" cy="305337"/>
            <a:chOff x="6082249" y="5559189"/>
            <a:chExt cx="564210" cy="382141"/>
          </a:xfrm>
          <a:solidFill>
            <a:schemeClr val="accent2"/>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89" name="TextBox 188"/>
          <p:cNvSpPr txBox="1"/>
          <p:nvPr/>
        </p:nvSpPr>
        <p:spPr>
          <a:xfrm>
            <a:off x="5082246" y="2162889"/>
            <a:ext cx="5393660" cy="542399"/>
          </a:xfrm>
          <a:prstGeom prst="rect">
            <a:avLst/>
          </a:prstGeom>
          <a:noFill/>
        </p:spPr>
        <p:txBody>
          <a:bodyPr wrap="square" rtlCol="0">
            <a:spAutoFit/>
          </a:bodyPr>
          <a:lstStyle/>
          <a:p>
            <a:r>
              <a:rPr lang="en-US" sz="1428" b="1">
                <a:solidFill>
                  <a:schemeClr val="accent3"/>
                </a:solidFill>
                <a:latin typeface="Segoe UI Semibold" charset="0"/>
                <a:ea typeface="Segoe UI Semibold" charset="0"/>
                <a:cs typeface="Segoe UI Semibold" charset="0"/>
              </a:rPr>
              <a:t>Use key-value, graph, and document with a schema-agnostic service that doesn’t require any schema or secondary indexes</a:t>
            </a:r>
          </a:p>
        </p:txBody>
      </p:sp>
      <p:grpSp>
        <p:nvGrpSpPr>
          <p:cNvPr id="9" name="Group 8"/>
          <p:cNvGrpSpPr/>
          <p:nvPr/>
        </p:nvGrpSpPr>
        <p:grpSpPr>
          <a:xfrm>
            <a:off x="6808570" y="3165877"/>
            <a:ext cx="1448397" cy="1356434"/>
            <a:chOff x="6320820" y="3015862"/>
            <a:chExt cx="1420126" cy="1329958"/>
          </a:xfrm>
        </p:grpSpPr>
        <p:cxnSp>
          <p:nvCxnSpPr>
            <p:cNvPr id="224" name="Straight Connector 223"/>
            <p:cNvCxnSpPr>
              <a:cxnSpLocks/>
            </p:cNvCxnSpPr>
            <p:nvPr/>
          </p:nvCxnSpPr>
          <p:spPr>
            <a:xfrm>
              <a:off x="6572187" y="3141543"/>
              <a:ext cx="928793" cy="0"/>
            </a:xfrm>
            <a:prstGeom prst="line">
              <a:avLst/>
            </a:prstGeom>
            <a:noFill/>
            <a:ln w="38100" cap="flat" cmpd="sng" algn="ctr">
              <a:solidFill>
                <a:srgbClr val="59B4D9"/>
              </a:solidFill>
              <a:prstDash val="sysDot"/>
              <a:miter lim="800000"/>
              <a:headEnd type="none"/>
              <a:tailEnd type="none"/>
            </a:ln>
            <a:effectLst/>
          </p:spPr>
        </p:cxnSp>
        <p:sp>
          <p:nvSpPr>
            <p:cNvPr id="225" name="Oval 224"/>
            <p:cNvSpPr/>
            <p:nvPr/>
          </p:nvSpPr>
          <p:spPr bwMode="auto">
            <a:xfrm>
              <a:off x="6320820" y="301586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6" name="Circle: Hollow 67"/>
            <p:cNvSpPr/>
            <p:nvPr/>
          </p:nvSpPr>
          <p:spPr bwMode="auto">
            <a:xfrm>
              <a:off x="7489581" y="3015862"/>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227" name="Straight Connector 226"/>
            <p:cNvCxnSpPr>
              <a:cxnSpLocks/>
            </p:cNvCxnSpPr>
            <p:nvPr/>
          </p:nvCxnSpPr>
          <p:spPr>
            <a:xfrm>
              <a:off x="6572187" y="3474055"/>
              <a:ext cx="928793" cy="0"/>
            </a:xfrm>
            <a:prstGeom prst="line">
              <a:avLst/>
            </a:prstGeom>
            <a:noFill/>
            <a:ln w="38100" cap="flat" cmpd="sng" algn="ctr">
              <a:solidFill>
                <a:srgbClr val="59B4D9"/>
              </a:solidFill>
              <a:prstDash val="sysDot"/>
              <a:miter lim="800000"/>
              <a:headEnd type="none"/>
              <a:tailEnd type="none"/>
            </a:ln>
            <a:effectLst/>
          </p:spPr>
        </p:cxnSp>
        <p:sp>
          <p:nvSpPr>
            <p:cNvPr id="228" name="Oval 227"/>
            <p:cNvSpPr/>
            <p:nvPr/>
          </p:nvSpPr>
          <p:spPr bwMode="auto">
            <a:xfrm>
              <a:off x="6320820" y="3348374"/>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9" name="Circle: Hollow 70"/>
            <p:cNvSpPr/>
            <p:nvPr/>
          </p:nvSpPr>
          <p:spPr bwMode="auto">
            <a:xfrm>
              <a:off x="7489581" y="3348373"/>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230" name="Straight Connector 229"/>
            <p:cNvCxnSpPr>
              <a:cxnSpLocks/>
            </p:cNvCxnSpPr>
            <p:nvPr/>
          </p:nvCxnSpPr>
          <p:spPr>
            <a:xfrm>
              <a:off x="6572187" y="3816580"/>
              <a:ext cx="928793" cy="0"/>
            </a:xfrm>
            <a:prstGeom prst="line">
              <a:avLst/>
            </a:prstGeom>
            <a:noFill/>
            <a:ln w="38100" cap="flat" cmpd="sng" algn="ctr">
              <a:solidFill>
                <a:srgbClr val="59B4D9"/>
              </a:solidFill>
              <a:prstDash val="sysDot"/>
              <a:miter lim="800000"/>
              <a:headEnd type="none"/>
              <a:tailEnd type="none"/>
            </a:ln>
            <a:effectLst/>
          </p:spPr>
        </p:cxnSp>
        <p:sp>
          <p:nvSpPr>
            <p:cNvPr id="231" name="Oval 230"/>
            <p:cNvSpPr/>
            <p:nvPr/>
          </p:nvSpPr>
          <p:spPr bwMode="auto">
            <a:xfrm>
              <a:off x="6320820" y="3690898"/>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32" name="Circle: Hollow 73"/>
            <p:cNvSpPr/>
            <p:nvPr/>
          </p:nvSpPr>
          <p:spPr bwMode="auto">
            <a:xfrm>
              <a:off x="7489581" y="3690898"/>
              <a:ext cx="251365" cy="251365"/>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33" name="TextBox 232"/>
            <p:cNvSpPr txBox="1"/>
            <p:nvPr/>
          </p:nvSpPr>
          <p:spPr>
            <a:xfrm>
              <a:off x="6320820" y="4002328"/>
              <a:ext cx="1116203" cy="343492"/>
            </a:xfrm>
            <a:prstGeom prst="rect">
              <a:avLst/>
            </a:prstGeom>
            <a:noFill/>
          </p:spPr>
          <p:txBody>
            <a:bodyPr wrap="none" lIns="0" rtlCol="0">
              <a:spAutoFit/>
            </a:bodyPr>
            <a:lstStyle/>
            <a:p>
              <a:r>
                <a:rPr lang="en-US" sz="1632">
                  <a:solidFill>
                    <a:srgbClr val="59B4D9"/>
                  </a:solidFill>
                  <a:latin typeface="Segoe UI" charset="0"/>
                  <a:ea typeface="Segoe UI" charset="0"/>
                  <a:cs typeface="Segoe UI" charset="0"/>
                </a:rPr>
                <a:t>KEY-VALUE</a:t>
              </a:r>
            </a:p>
          </p:txBody>
        </p:sp>
      </p:grpSp>
      <p:grpSp>
        <p:nvGrpSpPr>
          <p:cNvPr id="6" name="Group 5"/>
          <p:cNvGrpSpPr/>
          <p:nvPr/>
        </p:nvGrpSpPr>
        <p:grpSpPr>
          <a:xfrm>
            <a:off x="8947881" y="3488842"/>
            <a:ext cx="1744978" cy="1033469"/>
            <a:chOff x="9255136" y="3332523"/>
            <a:chExt cx="1710918" cy="1013297"/>
          </a:xfrm>
        </p:grpSpPr>
        <p:cxnSp>
          <p:nvCxnSpPr>
            <p:cNvPr id="218" name="Straight Connector 217"/>
            <p:cNvCxnSpPr>
              <a:cxnSpLocks/>
            </p:cNvCxnSpPr>
            <p:nvPr/>
          </p:nvCxnSpPr>
          <p:spPr>
            <a:xfrm>
              <a:off x="9541821" y="3458204"/>
              <a:ext cx="377347" cy="0"/>
            </a:xfrm>
            <a:prstGeom prst="line">
              <a:avLst/>
            </a:prstGeom>
            <a:noFill/>
            <a:ln w="38100" cap="flat" cmpd="sng" algn="ctr">
              <a:solidFill>
                <a:srgbClr val="59B4D9"/>
              </a:solidFill>
              <a:prstDash val="sysDot"/>
              <a:miter lim="800000"/>
              <a:headEnd type="none"/>
              <a:tailEnd type="none"/>
            </a:ln>
            <a:effectLst/>
          </p:spPr>
        </p:cxnSp>
        <p:sp>
          <p:nvSpPr>
            <p:cNvPr id="219" name="Oval 218"/>
            <p:cNvSpPr/>
            <p:nvPr/>
          </p:nvSpPr>
          <p:spPr bwMode="auto">
            <a:xfrm>
              <a:off x="9255136" y="3332523"/>
              <a:ext cx="251367" cy="251363"/>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0" name="Circle: Hollow 61"/>
            <p:cNvSpPr/>
            <p:nvPr/>
          </p:nvSpPr>
          <p:spPr bwMode="auto">
            <a:xfrm>
              <a:off x="9907772"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1" name="Circle: Hollow 62"/>
            <p:cNvSpPr/>
            <p:nvPr/>
          </p:nvSpPr>
          <p:spPr bwMode="auto">
            <a:xfrm>
              <a:off x="101782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2" name="Circle: Hollow 63"/>
            <p:cNvSpPr/>
            <p:nvPr/>
          </p:nvSpPr>
          <p:spPr bwMode="auto">
            <a:xfrm>
              <a:off x="10448770" y="3332523"/>
              <a:ext cx="251365" cy="251363"/>
            </a:xfrm>
            <a:prstGeom prst="donut">
              <a:avLst/>
            </a:prstGeom>
            <a:solidFill>
              <a:srgbClr val="B8D43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3" name="TextBox 222"/>
            <p:cNvSpPr txBox="1"/>
            <p:nvPr/>
          </p:nvSpPr>
          <p:spPr>
            <a:xfrm>
              <a:off x="9255136" y="4002328"/>
              <a:ext cx="1710918" cy="343492"/>
            </a:xfrm>
            <a:prstGeom prst="rect">
              <a:avLst/>
            </a:prstGeom>
            <a:noFill/>
          </p:spPr>
          <p:txBody>
            <a:bodyPr wrap="none" lIns="0" rtlCol="0">
              <a:spAutoFit/>
            </a:bodyPr>
            <a:lstStyle/>
            <a:p>
              <a:r>
                <a:rPr lang="en-US" sz="1632">
                  <a:solidFill>
                    <a:srgbClr val="59B4D9"/>
                  </a:solidFill>
                  <a:latin typeface="Segoe UI" charset="0"/>
                  <a:ea typeface="Segoe UI" charset="0"/>
                  <a:cs typeface="Segoe UI" charset="0"/>
                </a:rPr>
                <a:t>COLUMN-FAMILY</a:t>
              </a:r>
            </a:p>
          </p:txBody>
        </p:sp>
      </p:grpSp>
      <p:grpSp>
        <p:nvGrpSpPr>
          <p:cNvPr id="8" name="Group 7"/>
          <p:cNvGrpSpPr/>
          <p:nvPr/>
        </p:nvGrpSpPr>
        <p:grpSpPr>
          <a:xfrm>
            <a:off x="6808571" y="4933946"/>
            <a:ext cx="1254960" cy="1511313"/>
            <a:chOff x="6320820" y="4918446"/>
            <a:chExt cx="1230465" cy="1481814"/>
          </a:xfrm>
        </p:grpSpPr>
        <p:cxnSp>
          <p:nvCxnSpPr>
            <p:cNvPr id="204" name="Straight Connector 203"/>
            <p:cNvCxnSpPr>
              <a:cxnSpLocks/>
            </p:cNvCxnSpPr>
            <p:nvPr/>
          </p:nvCxnSpPr>
          <p:spPr>
            <a:xfrm>
              <a:off x="6320820" y="5455959"/>
              <a:ext cx="448156" cy="136562"/>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5" name="Straight Connector 204"/>
            <p:cNvCxnSpPr>
              <a:cxnSpLocks/>
            </p:cNvCxnSpPr>
            <p:nvPr/>
          </p:nvCxnSpPr>
          <p:spPr>
            <a:xfrm flipV="1">
              <a:off x="6320820" y="5319397"/>
              <a:ext cx="440187" cy="136562"/>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6" name="Oval 205"/>
            <p:cNvSpPr/>
            <p:nvPr/>
          </p:nvSpPr>
          <p:spPr bwMode="auto">
            <a:xfrm>
              <a:off x="6320820" y="5326877"/>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207" name="Straight Connector 206"/>
            <p:cNvCxnSpPr>
              <a:cxnSpLocks/>
            </p:cNvCxnSpPr>
            <p:nvPr/>
          </p:nvCxnSpPr>
          <p:spPr>
            <a:xfrm>
              <a:off x="6768976" y="5592521"/>
              <a:ext cx="454413" cy="203966"/>
            </a:xfrm>
            <a:prstGeom prst="line">
              <a:avLst/>
            </a:prstGeom>
            <a:solidFill>
              <a:srgbClr val="B8D432"/>
            </a:solidFill>
            <a:ln w="38100" cap="flat" cmpd="sng" algn="ctr">
              <a:solidFill>
                <a:srgbClr val="59B4D9"/>
              </a:solidFill>
              <a:prstDash val="sysDot"/>
              <a:miter lim="800000"/>
              <a:headEnd type="none"/>
              <a:tailEnd type="none"/>
            </a:ln>
            <a:effectLst/>
          </p:spPr>
        </p:cxnSp>
        <p:cxnSp>
          <p:nvCxnSpPr>
            <p:cNvPr id="208" name="Straight Connector 207"/>
            <p:cNvCxnSpPr>
              <a:cxnSpLocks/>
            </p:cNvCxnSpPr>
            <p:nvPr/>
          </p:nvCxnSpPr>
          <p:spPr>
            <a:xfrm>
              <a:off x="6768976" y="5592521"/>
              <a:ext cx="432215" cy="2561"/>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09" name="Oval 208"/>
            <p:cNvSpPr/>
            <p:nvPr/>
          </p:nvSpPr>
          <p:spPr bwMode="auto">
            <a:xfrm rot="20946206">
              <a:off x="7201191" y="5739779"/>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210" name="Oval 209"/>
            <p:cNvSpPr/>
            <p:nvPr/>
          </p:nvSpPr>
          <p:spPr bwMode="auto">
            <a:xfrm>
              <a:off x="7201191" y="5466001"/>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211" name="Straight Connector 210"/>
            <p:cNvCxnSpPr>
              <a:cxnSpLocks/>
            </p:cNvCxnSpPr>
            <p:nvPr/>
          </p:nvCxnSpPr>
          <p:spPr>
            <a:xfrm>
              <a:off x="6761007" y="5319399"/>
              <a:ext cx="440184" cy="190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2" name="Oval 211"/>
            <p:cNvSpPr/>
            <p:nvPr/>
          </p:nvSpPr>
          <p:spPr bwMode="auto">
            <a:xfrm>
              <a:off x="6768976" y="5463438"/>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cxnSp>
          <p:nvCxnSpPr>
            <p:cNvPr id="213" name="Straight Connector 212"/>
            <p:cNvCxnSpPr>
              <a:cxnSpLocks/>
            </p:cNvCxnSpPr>
            <p:nvPr/>
          </p:nvCxnSpPr>
          <p:spPr>
            <a:xfrm flipV="1">
              <a:off x="6761007" y="5128243"/>
              <a:ext cx="468533" cy="191156"/>
            </a:xfrm>
            <a:prstGeom prst="line">
              <a:avLst/>
            </a:prstGeom>
            <a:solidFill>
              <a:srgbClr val="B8D432"/>
            </a:solidFill>
            <a:ln w="38100" cap="flat" cmpd="sng" algn="ctr">
              <a:solidFill>
                <a:srgbClr val="59B4D9"/>
              </a:solidFill>
              <a:prstDash val="sysDot"/>
              <a:miter lim="800000"/>
              <a:headEnd type="none"/>
              <a:tailEnd type="none"/>
            </a:ln>
            <a:effectLst/>
          </p:spPr>
        </p:cxnSp>
        <p:sp>
          <p:nvSpPr>
            <p:cNvPr id="214" name="Oval 213"/>
            <p:cNvSpPr/>
            <p:nvPr/>
          </p:nvSpPr>
          <p:spPr bwMode="auto">
            <a:xfrm>
              <a:off x="6761007" y="519031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215" name="Oval 214"/>
            <p:cNvSpPr/>
            <p:nvPr/>
          </p:nvSpPr>
          <p:spPr bwMode="auto">
            <a:xfrm>
              <a:off x="7201191" y="5192224"/>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216" name="Oval 215"/>
            <p:cNvSpPr/>
            <p:nvPr/>
          </p:nvSpPr>
          <p:spPr bwMode="auto">
            <a:xfrm rot="377738">
              <a:off x="7201191" y="4918446"/>
              <a:ext cx="258162" cy="258162"/>
            </a:xfrm>
            <a:prstGeom prst="ellipse">
              <a:avLst/>
            </a:prstGeom>
            <a:solidFill>
              <a:srgbClr val="B8D43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solidFill>
                  <a:srgbClr val="FFFFFF"/>
                </a:solidFill>
                <a:latin typeface="Segoe UI"/>
              </a:endParaRPr>
            </a:p>
          </p:txBody>
        </p:sp>
        <p:sp>
          <p:nvSpPr>
            <p:cNvPr id="217" name="TextBox 216"/>
            <p:cNvSpPr txBox="1"/>
            <p:nvPr/>
          </p:nvSpPr>
          <p:spPr>
            <a:xfrm>
              <a:off x="6320820" y="6056768"/>
              <a:ext cx="1230465" cy="343492"/>
            </a:xfrm>
            <a:prstGeom prst="rect">
              <a:avLst/>
            </a:prstGeom>
            <a:noFill/>
          </p:spPr>
          <p:txBody>
            <a:bodyPr wrap="none" lIns="0" rtlCol="0">
              <a:spAutoFit/>
            </a:bodyPr>
            <a:lstStyle/>
            <a:p>
              <a:r>
                <a:rPr lang="en-US" sz="1632">
                  <a:solidFill>
                    <a:srgbClr val="59B4D9"/>
                  </a:solidFill>
                  <a:latin typeface="Segoe UI" charset="0"/>
                  <a:ea typeface="Segoe UI" charset="0"/>
                  <a:cs typeface="Segoe UI" charset="0"/>
                </a:rPr>
                <a:t>DOCUMENT</a:t>
              </a:r>
            </a:p>
          </p:txBody>
        </p:sp>
      </p:grpSp>
      <p:grpSp>
        <p:nvGrpSpPr>
          <p:cNvPr id="7" name="Group 6"/>
          <p:cNvGrpSpPr/>
          <p:nvPr/>
        </p:nvGrpSpPr>
        <p:grpSpPr>
          <a:xfrm>
            <a:off x="8977934" y="5053763"/>
            <a:ext cx="1387511" cy="1391497"/>
            <a:chOff x="9255136" y="5035923"/>
            <a:chExt cx="1360428" cy="1364337"/>
          </a:xfrm>
        </p:grpSpPr>
        <p:sp>
          <p:nvSpPr>
            <p:cNvPr id="195" name="Oval 194"/>
            <p:cNvSpPr/>
            <p:nvPr/>
          </p:nvSpPr>
          <p:spPr bwMode="auto">
            <a:xfrm rot="715722">
              <a:off x="9278401" y="5035923"/>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96" name="Oval 195"/>
            <p:cNvSpPr/>
            <p:nvPr/>
          </p:nvSpPr>
          <p:spPr bwMode="auto">
            <a:xfrm>
              <a:off x="10002267" y="5193250"/>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97" name="Oval 196"/>
            <p:cNvSpPr/>
            <p:nvPr/>
          </p:nvSpPr>
          <p:spPr bwMode="auto">
            <a:xfrm>
              <a:off x="9640334"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98" name="Oval 197"/>
            <p:cNvSpPr/>
            <p:nvPr/>
          </p:nvSpPr>
          <p:spPr bwMode="auto">
            <a:xfrm>
              <a:off x="10364197" y="5644746"/>
              <a:ext cx="251367" cy="251367"/>
            </a:xfrm>
            <a:prstGeom prst="ellipse">
              <a:avLst/>
            </a:prstGeom>
            <a:solidFill>
              <a:srgbClr val="FFFFFF"/>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cxnSp>
          <p:nvCxnSpPr>
            <p:cNvPr id="199" name="Straight Connector 198"/>
            <p:cNvCxnSpPr>
              <a:cxnSpLocks/>
            </p:cNvCxnSpPr>
            <p:nvPr/>
          </p:nvCxnSpPr>
          <p:spPr>
            <a:xfrm>
              <a:off x="9527053" y="5187586"/>
              <a:ext cx="475213" cy="131349"/>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0" name="Straight Connector 199"/>
            <p:cNvCxnSpPr>
              <a:cxnSpLocks/>
            </p:cNvCxnSpPr>
            <p:nvPr/>
          </p:nvCxnSpPr>
          <p:spPr>
            <a:xfrm>
              <a:off x="9891700" y="5770429"/>
              <a:ext cx="472496" cy="0"/>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1" name="Straight Connector 200"/>
            <p:cNvCxnSpPr>
              <a:cxnSpLocks/>
            </p:cNvCxnSpPr>
            <p:nvPr/>
          </p:nvCxnSpPr>
          <p:spPr>
            <a:xfrm>
              <a:off x="10216821" y="5407806"/>
              <a:ext cx="184188" cy="273752"/>
            </a:xfrm>
            <a:prstGeom prst="line">
              <a:avLst/>
            </a:prstGeom>
            <a:solidFill>
              <a:srgbClr val="59B4D9"/>
            </a:solidFill>
            <a:ln w="38100" cap="flat" cmpd="sng" algn="ctr">
              <a:solidFill>
                <a:srgbClr val="59B4D9"/>
              </a:solidFill>
              <a:prstDash val="sysDot"/>
              <a:miter lim="800000"/>
              <a:headEnd type="none"/>
              <a:tailEnd type="none"/>
            </a:ln>
            <a:effectLst/>
          </p:spPr>
        </p:cxnSp>
        <p:cxnSp>
          <p:nvCxnSpPr>
            <p:cNvPr id="202" name="Straight Connector 201"/>
            <p:cNvCxnSpPr>
              <a:cxnSpLocks/>
            </p:cNvCxnSpPr>
            <p:nvPr/>
          </p:nvCxnSpPr>
          <p:spPr>
            <a:xfrm flipV="1">
              <a:off x="9854889" y="5407806"/>
              <a:ext cx="184190" cy="273752"/>
            </a:xfrm>
            <a:prstGeom prst="line">
              <a:avLst/>
            </a:prstGeom>
            <a:solidFill>
              <a:srgbClr val="59B4D9"/>
            </a:solidFill>
            <a:ln w="38100" cap="flat" cmpd="sng" algn="ctr">
              <a:solidFill>
                <a:srgbClr val="59B4D9"/>
              </a:solidFill>
              <a:prstDash val="sysDot"/>
              <a:miter lim="800000"/>
              <a:headEnd type="none"/>
              <a:tailEnd type="none"/>
            </a:ln>
            <a:effectLst/>
          </p:spPr>
        </p:cxnSp>
        <p:sp>
          <p:nvSpPr>
            <p:cNvPr id="203" name="TextBox 202"/>
            <p:cNvSpPr txBox="1"/>
            <p:nvPr/>
          </p:nvSpPr>
          <p:spPr>
            <a:xfrm>
              <a:off x="9255136" y="6056768"/>
              <a:ext cx="762388" cy="343492"/>
            </a:xfrm>
            <a:prstGeom prst="rect">
              <a:avLst/>
            </a:prstGeom>
            <a:noFill/>
          </p:spPr>
          <p:txBody>
            <a:bodyPr wrap="none" lIns="0" rtlCol="0">
              <a:spAutoFit/>
            </a:bodyPr>
            <a:lstStyle/>
            <a:p>
              <a:r>
                <a:rPr lang="en-US" sz="1632">
                  <a:solidFill>
                    <a:srgbClr val="59B4D9"/>
                  </a:solidFill>
                  <a:latin typeface="Segoe UI" charset="0"/>
                  <a:ea typeface="Segoe UI" charset="0"/>
                  <a:cs typeface="Segoe UI" charset="0"/>
                </a:rPr>
                <a:t>GRAPH</a:t>
              </a:r>
            </a:p>
          </p:txBody>
        </p:sp>
      </p:grpSp>
    </p:spTree>
    <p:extLst>
      <p:ext uri="{BB962C8B-B14F-4D97-AF65-F5344CB8AC3E}">
        <p14:creationId xmlns:p14="http://schemas.microsoft.com/office/powerpoint/2010/main" val="24049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4">
                                            <p:txEl>
                                              <p:pRg st="0" end="0"/>
                                            </p:txEl>
                                          </p:spTgt>
                                        </p:tgtEl>
                                        <p:attrNameLst>
                                          <p:attrName>style.visibility</p:attrName>
                                        </p:attrNameLst>
                                      </p:cBhvr>
                                      <p:to>
                                        <p:strVal val="visible"/>
                                      </p:to>
                                    </p:set>
                                    <p:animEffect transition="in" filter="fade">
                                      <p:cBhvr>
                                        <p:cTn id="7" dur="500"/>
                                        <p:tgtEl>
                                          <p:spTgt spid="18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Effect transition="in" filter="fade">
                                      <p:cBhvr>
                                        <p:cTn id="10"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rgbClr val="59B4D9"/>
                </a:solidFill>
                <a:latin typeface="Segoe UI" charset="0"/>
                <a:ea typeface="Segoe UI" charset="0"/>
                <a:cs typeface="Segoe UI" charset="0"/>
              </a:rPr>
              <a:t>Global distribution</a:t>
            </a:r>
          </a:p>
        </p:txBody>
      </p:sp>
      <p:grpSp>
        <p:nvGrpSpPr>
          <p:cNvPr id="323" name="Group 322"/>
          <p:cNvGrpSpPr/>
          <p:nvPr/>
        </p:nvGrpSpPr>
        <p:grpSpPr>
          <a:xfrm>
            <a:off x="-3919" y="2526364"/>
            <a:ext cx="450812" cy="30533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46892" y="3218776"/>
            <a:ext cx="339526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Multi-model + multi API</a:t>
            </a:r>
          </a:p>
        </p:txBody>
      </p:sp>
      <p:grpSp>
        <p:nvGrpSpPr>
          <p:cNvPr id="185" name="Group 184"/>
          <p:cNvGrpSpPr/>
          <p:nvPr/>
        </p:nvGrpSpPr>
        <p:grpSpPr>
          <a:xfrm>
            <a:off x="-3919" y="3252560"/>
            <a:ext cx="450812" cy="30533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46893" y="3945754"/>
            <a:ext cx="241894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chemeClr val="bg1"/>
                </a:solidFill>
                <a:latin typeface="Segoe UI" charset="0"/>
                <a:ea typeface="Segoe UI" charset="0"/>
                <a:cs typeface="Segoe UI" charset="0"/>
              </a:rPr>
              <a:t>Elastic scale-out</a:t>
            </a:r>
          </a:p>
        </p:txBody>
      </p:sp>
      <p:grpSp>
        <p:nvGrpSpPr>
          <p:cNvPr id="59" name="Group 58"/>
          <p:cNvGrpSpPr/>
          <p:nvPr/>
        </p:nvGrpSpPr>
        <p:grpSpPr>
          <a:xfrm>
            <a:off x="-3919" y="3978757"/>
            <a:ext cx="450812" cy="305337"/>
            <a:chOff x="6082249" y="5559189"/>
            <a:chExt cx="564210" cy="382141"/>
          </a:xfrm>
          <a:solidFill>
            <a:schemeClr val="accent2"/>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TextBox 62"/>
          <p:cNvSpPr txBox="1"/>
          <p:nvPr/>
        </p:nvSpPr>
        <p:spPr>
          <a:xfrm>
            <a:off x="5082247" y="2162889"/>
            <a:ext cx="6508768" cy="318286"/>
          </a:xfrm>
          <a:prstGeom prst="rect">
            <a:avLst/>
          </a:prstGeom>
          <a:noFill/>
        </p:spPr>
        <p:txBody>
          <a:bodyPr wrap="square" rtlCol="0">
            <a:spAutoFit/>
          </a:bodyPr>
          <a:lstStyle/>
          <a:p>
            <a:r>
              <a:rPr lang="en-US" sz="1428" b="1">
                <a:solidFill>
                  <a:schemeClr val="accent3"/>
                </a:solidFill>
                <a:latin typeface="Segoe UI Semibold" charset="0"/>
                <a:ea typeface="Segoe UI Semibold" charset="0"/>
                <a:cs typeface="Segoe UI Semibold" charset="0"/>
              </a:rPr>
              <a:t>Independently and elastically scale storage and throughput across regions</a:t>
            </a:r>
          </a:p>
        </p:txBody>
      </p:sp>
      <p:sp>
        <p:nvSpPr>
          <p:cNvPr id="67" name="Freeform: Shape 83"/>
          <p:cNvSpPr/>
          <p:nvPr/>
        </p:nvSpPr>
        <p:spPr>
          <a:xfrm>
            <a:off x="5706534" y="3431230"/>
            <a:ext cx="1924508" cy="2822667"/>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8" name="Freeform 1490"/>
          <p:cNvSpPr/>
          <p:nvPr/>
        </p:nvSpPr>
        <p:spPr bwMode="auto">
          <a:xfrm>
            <a:off x="5632604" y="6000686"/>
            <a:ext cx="339370" cy="43526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p:nvSpPr>
        <p:spPr>
          <a:xfrm>
            <a:off x="7094535" y="3945754"/>
            <a:ext cx="503310" cy="165749"/>
          </a:xfrm>
          <a:prstGeom prst="ellipse">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69" name="Freeform 1490"/>
          <p:cNvSpPr/>
          <p:nvPr/>
        </p:nvSpPr>
        <p:spPr bwMode="auto">
          <a:xfrm>
            <a:off x="6449970" y="5172095"/>
            <a:ext cx="437636" cy="5612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1490"/>
          <p:cNvSpPr/>
          <p:nvPr/>
        </p:nvSpPr>
        <p:spPr bwMode="auto">
          <a:xfrm>
            <a:off x="7013795" y="3901012"/>
            <a:ext cx="658050" cy="84398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9B4D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82"/>
          <p:cNvSpPr/>
          <p:nvPr/>
        </p:nvSpPr>
        <p:spPr>
          <a:xfrm>
            <a:off x="7300503" y="2831700"/>
            <a:ext cx="742685" cy="39295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Freeform: Shape 83"/>
          <p:cNvSpPr/>
          <p:nvPr/>
        </p:nvSpPr>
        <p:spPr>
          <a:xfrm>
            <a:off x="6559317" y="4712661"/>
            <a:ext cx="4640224" cy="1731983"/>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57150">
            <a:solidFill>
              <a:srgbClr val="B8D432"/>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5" name="Freeform: Shape 82"/>
          <p:cNvSpPr/>
          <p:nvPr/>
        </p:nvSpPr>
        <p:spPr>
          <a:xfrm>
            <a:off x="11060617" y="4160409"/>
            <a:ext cx="742685" cy="392958"/>
          </a:xfrm>
          <a:custGeom>
            <a:avLst/>
            <a:gdLst>
              <a:gd name="connsiteX0" fmla="*/ 2109675 w 2202320"/>
              <a:gd name="connsiteY0" fmla="*/ 4552470 h 4684629"/>
              <a:gd name="connsiteX1" fmla="*/ 2055204 w 2202320"/>
              <a:gd name="connsiteY1" fmla="*/ 4595332 h 4684629"/>
              <a:gd name="connsiteX2" fmla="*/ 2110121 w 2202320"/>
              <a:gd name="connsiteY2" fmla="*/ 4637971 h 4684629"/>
              <a:gd name="connsiteX3" fmla="*/ 2139366 w 2202320"/>
              <a:gd name="connsiteY3" fmla="*/ 4625916 h 4684629"/>
              <a:gd name="connsiteX4" fmla="*/ 2150752 w 2202320"/>
              <a:gd name="connsiteY4" fmla="*/ 4595332 h 4684629"/>
              <a:gd name="connsiteX5" fmla="*/ 2139255 w 2202320"/>
              <a:gd name="connsiteY5" fmla="*/ 4564525 h 4684629"/>
              <a:gd name="connsiteX6" fmla="*/ 2109675 w 2202320"/>
              <a:gd name="connsiteY6" fmla="*/ 4552470 h 4684629"/>
              <a:gd name="connsiteX7" fmla="*/ 1953182 w 2202320"/>
              <a:gd name="connsiteY7" fmla="*/ 4550237 h 4684629"/>
              <a:gd name="connsiteX8" fmla="*/ 1923603 w 2202320"/>
              <a:gd name="connsiteY8" fmla="*/ 4562404 h 4684629"/>
              <a:gd name="connsiteX9" fmla="*/ 1912106 w 2202320"/>
              <a:gd name="connsiteY9" fmla="*/ 4593100 h 4684629"/>
              <a:gd name="connsiteX10" fmla="*/ 1923603 w 2202320"/>
              <a:gd name="connsiteY10" fmla="*/ 4623572 h 4684629"/>
              <a:gd name="connsiteX11" fmla="*/ 1953629 w 2202320"/>
              <a:gd name="connsiteY11" fmla="*/ 4635516 h 4684629"/>
              <a:gd name="connsiteX12" fmla="*/ 2008100 w 2202320"/>
              <a:gd name="connsiteY12" fmla="*/ 4593100 h 4684629"/>
              <a:gd name="connsiteX13" fmla="*/ 1953182 w 2202320"/>
              <a:gd name="connsiteY13" fmla="*/ 4550237 h 4684629"/>
              <a:gd name="connsiteX14" fmla="*/ 1946931 w 2202320"/>
              <a:gd name="connsiteY14" fmla="*/ 4504026 h 4684629"/>
              <a:gd name="connsiteX15" fmla="*/ 2031540 w 2202320"/>
              <a:gd name="connsiteY15" fmla="*/ 4560283 h 4684629"/>
              <a:gd name="connsiteX16" fmla="*/ 2116372 w 2202320"/>
              <a:gd name="connsiteY16" fmla="*/ 4506259 h 4684629"/>
              <a:gd name="connsiteX17" fmla="*/ 2178434 w 2202320"/>
              <a:gd name="connsiteY17" fmla="*/ 4531038 h 4684629"/>
              <a:gd name="connsiteX18" fmla="*/ 2202320 w 2202320"/>
              <a:gd name="connsiteY18" fmla="*/ 4595779 h 4684629"/>
              <a:gd name="connsiteX19" fmla="*/ 2177317 w 2202320"/>
              <a:gd name="connsiteY19" fmla="*/ 4658621 h 4684629"/>
              <a:gd name="connsiteX20" fmla="*/ 2115926 w 2202320"/>
              <a:gd name="connsiteY20" fmla="*/ 4684629 h 4684629"/>
              <a:gd name="connsiteX21" fmla="*/ 2031540 w 2202320"/>
              <a:gd name="connsiteY21" fmla="*/ 4628372 h 4684629"/>
              <a:gd name="connsiteX22" fmla="*/ 1946931 w 2202320"/>
              <a:gd name="connsiteY22" fmla="*/ 4682620 h 4684629"/>
              <a:gd name="connsiteX23" fmla="*/ 1884982 w 2202320"/>
              <a:gd name="connsiteY23" fmla="*/ 4657728 h 4684629"/>
              <a:gd name="connsiteX24" fmla="*/ 1860983 w 2202320"/>
              <a:gd name="connsiteY24" fmla="*/ 4592653 h 4684629"/>
              <a:gd name="connsiteX25" fmla="*/ 1885763 w 2202320"/>
              <a:gd name="connsiteY25" fmla="*/ 4529922 h 4684629"/>
              <a:gd name="connsiteX26" fmla="*/ 1946931 w 2202320"/>
              <a:gd name="connsiteY26" fmla="*/ 4504026 h 4684629"/>
              <a:gd name="connsiteX27" fmla="*/ 0 w 2202320"/>
              <a:gd name="connsiteY27" fmla="*/ 0 h 4684629"/>
              <a:gd name="connsiteX28" fmla="*/ 593271 w 2202320"/>
              <a:gd name="connsiteY28" fmla="*/ 1016455 h 4684629"/>
              <a:gd name="connsiteX29" fmla="*/ 0 w 2202320"/>
              <a:gd name="connsiteY29" fmla="*/ 0 h 4684629"/>
              <a:gd name="connsiteX0" fmla="*/ 248692 w 341337"/>
              <a:gd name="connsiteY0" fmla="*/ 48444 h 180603"/>
              <a:gd name="connsiteX1" fmla="*/ 194221 w 341337"/>
              <a:gd name="connsiteY1" fmla="*/ 91306 h 180603"/>
              <a:gd name="connsiteX2" fmla="*/ 249138 w 341337"/>
              <a:gd name="connsiteY2" fmla="*/ 133945 h 180603"/>
              <a:gd name="connsiteX3" fmla="*/ 278383 w 341337"/>
              <a:gd name="connsiteY3" fmla="*/ 121890 h 180603"/>
              <a:gd name="connsiteX4" fmla="*/ 289769 w 341337"/>
              <a:gd name="connsiteY4" fmla="*/ 91306 h 180603"/>
              <a:gd name="connsiteX5" fmla="*/ 278272 w 341337"/>
              <a:gd name="connsiteY5" fmla="*/ 60499 h 180603"/>
              <a:gd name="connsiteX6" fmla="*/ 248692 w 341337"/>
              <a:gd name="connsiteY6" fmla="*/ 48444 h 180603"/>
              <a:gd name="connsiteX7" fmla="*/ 92199 w 341337"/>
              <a:gd name="connsiteY7" fmla="*/ 46211 h 180603"/>
              <a:gd name="connsiteX8" fmla="*/ 62620 w 341337"/>
              <a:gd name="connsiteY8" fmla="*/ 58378 h 180603"/>
              <a:gd name="connsiteX9" fmla="*/ 51123 w 341337"/>
              <a:gd name="connsiteY9" fmla="*/ 89074 h 180603"/>
              <a:gd name="connsiteX10" fmla="*/ 62620 w 341337"/>
              <a:gd name="connsiteY10" fmla="*/ 119546 h 180603"/>
              <a:gd name="connsiteX11" fmla="*/ 92646 w 341337"/>
              <a:gd name="connsiteY11" fmla="*/ 131490 h 180603"/>
              <a:gd name="connsiteX12" fmla="*/ 147117 w 341337"/>
              <a:gd name="connsiteY12" fmla="*/ 89074 h 180603"/>
              <a:gd name="connsiteX13" fmla="*/ 92199 w 341337"/>
              <a:gd name="connsiteY13" fmla="*/ 46211 h 180603"/>
              <a:gd name="connsiteX14" fmla="*/ 85948 w 341337"/>
              <a:gd name="connsiteY14" fmla="*/ 0 h 180603"/>
              <a:gd name="connsiteX15" fmla="*/ 170557 w 341337"/>
              <a:gd name="connsiteY15" fmla="*/ 56257 h 180603"/>
              <a:gd name="connsiteX16" fmla="*/ 255389 w 341337"/>
              <a:gd name="connsiteY16" fmla="*/ 2233 h 180603"/>
              <a:gd name="connsiteX17" fmla="*/ 317451 w 341337"/>
              <a:gd name="connsiteY17" fmla="*/ 27012 h 180603"/>
              <a:gd name="connsiteX18" fmla="*/ 341337 w 341337"/>
              <a:gd name="connsiteY18" fmla="*/ 91753 h 180603"/>
              <a:gd name="connsiteX19" fmla="*/ 316334 w 341337"/>
              <a:gd name="connsiteY19" fmla="*/ 154595 h 180603"/>
              <a:gd name="connsiteX20" fmla="*/ 254943 w 341337"/>
              <a:gd name="connsiteY20" fmla="*/ 180603 h 180603"/>
              <a:gd name="connsiteX21" fmla="*/ 170557 w 341337"/>
              <a:gd name="connsiteY21" fmla="*/ 124346 h 180603"/>
              <a:gd name="connsiteX22" fmla="*/ 85948 w 341337"/>
              <a:gd name="connsiteY22" fmla="*/ 178594 h 180603"/>
              <a:gd name="connsiteX23" fmla="*/ 23999 w 341337"/>
              <a:gd name="connsiteY23" fmla="*/ 153702 h 180603"/>
              <a:gd name="connsiteX24" fmla="*/ 0 w 341337"/>
              <a:gd name="connsiteY24" fmla="*/ 88627 h 180603"/>
              <a:gd name="connsiteX25" fmla="*/ 24780 w 341337"/>
              <a:gd name="connsiteY25" fmla="*/ 25896 h 180603"/>
              <a:gd name="connsiteX26" fmla="*/ 85948 w 341337"/>
              <a:gd name="connsiteY26" fmla="*/ 0 h 180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1337" h="180603">
                <a:moveTo>
                  <a:pt x="248692" y="48444"/>
                </a:moveTo>
                <a:cubicBezTo>
                  <a:pt x="228749" y="48444"/>
                  <a:pt x="210592" y="62731"/>
                  <a:pt x="194221" y="91306"/>
                </a:cubicBezTo>
                <a:cubicBezTo>
                  <a:pt x="210294" y="119732"/>
                  <a:pt x="228600" y="133945"/>
                  <a:pt x="249138" y="133945"/>
                </a:cubicBezTo>
                <a:cubicBezTo>
                  <a:pt x="261045" y="133945"/>
                  <a:pt x="270793" y="129927"/>
                  <a:pt x="278383" y="121890"/>
                </a:cubicBezTo>
                <a:cubicBezTo>
                  <a:pt x="285973" y="113854"/>
                  <a:pt x="289769" y="103659"/>
                  <a:pt x="289769" y="91306"/>
                </a:cubicBezTo>
                <a:cubicBezTo>
                  <a:pt x="289769" y="78805"/>
                  <a:pt x="285936" y="68536"/>
                  <a:pt x="278272" y="60499"/>
                </a:cubicBezTo>
                <a:cubicBezTo>
                  <a:pt x="270607" y="52462"/>
                  <a:pt x="260747" y="48444"/>
                  <a:pt x="248692" y="48444"/>
                </a:cubicBezTo>
                <a:close/>
                <a:moveTo>
                  <a:pt x="92199" y="46211"/>
                </a:moveTo>
                <a:cubicBezTo>
                  <a:pt x="80144" y="46211"/>
                  <a:pt x="70284" y="50267"/>
                  <a:pt x="62620" y="58378"/>
                </a:cubicBezTo>
                <a:cubicBezTo>
                  <a:pt x="54955" y="66489"/>
                  <a:pt x="51123" y="76721"/>
                  <a:pt x="51123" y="89074"/>
                </a:cubicBezTo>
                <a:cubicBezTo>
                  <a:pt x="51123" y="101427"/>
                  <a:pt x="54955" y="111584"/>
                  <a:pt x="62620" y="119546"/>
                </a:cubicBezTo>
                <a:cubicBezTo>
                  <a:pt x="70284" y="127509"/>
                  <a:pt x="80293" y="131490"/>
                  <a:pt x="92646" y="131490"/>
                </a:cubicBezTo>
                <a:cubicBezTo>
                  <a:pt x="112886" y="131490"/>
                  <a:pt x="131043" y="117351"/>
                  <a:pt x="147117" y="89074"/>
                </a:cubicBezTo>
                <a:cubicBezTo>
                  <a:pt x="131043" y="60499"/>
                  <a:pt x="112738" y="46211"/>
                  <a:pt x="92199" y="46211"/>
                </a:cubicBezTo>
                <a:close/>
                <a:moveTo>
                  <a:pt x="85948" y="0"/>
                </a:moveTo>
                <a:cubicBezTo>
                  <a:pt x="121072" y="0"/>
                  <a:pt x="149275" y="18753"/>
                  <a:pt x="170557" y="56257"/>
                </a:cubicBezTo>
                <a:cubicBezTo>
                  <a:pt x="193179" y="20241"/>
                  <a:pt x="221456" y="2233"/>
                  <a:pt x="255389" y="2233"/>
                </a:cubicBezTo>
                <a:cubicBezTo>
                  <a:pt x="280839" y="2233"/>
                  <a:pt x="301526" y="10493"/>
                  <a:pt x="317451" y="27012"/>
                </a:cubicBezTo>
                <a:cubicBezTo>
                  <a:pt x="333375" y="43532"/>
                  <a:pt x="341337" y="65112"/>
                  <a:pt x="341337" y="91753"/>
                </a:cubicBezTo>
                <a:cubicBezTo>
                  <a:pt x="341337" y="116309"/>
                  <a:pt x="333003" y="137257"/>
                  <a:pt x="316334" y="154595"/>
                </a:cubicBezTo>
                <a:cubicBezTo>
                  <a:pt x="299666" y="171934"/>
                  <a:pt x="279202" y="180603"/>
                  <a:pt x="254943" y="180603"/>
                </a:cubicBezTo>
                <a:cubicBezTo>
                  <a:pt x="220563" y="180603"/>
                  <a:pt x="192435" y="161851"/>
                  <a:pt x="170557" y="124346"/>
                </a:cubicBezTo>
                <a:cubicBezTo>
                  <a:pt x="147787" y="160511"/>
                  <a:pt x="119584" y="178594"/>
                  <a:pt x="85948" y="178594"/>
                </a:cubicBezTo>
                <a:cubicBezTo>
                  <a:pt x="60648" y="178594"/>
                  <a:pt x="39998" y="170297"/>
                  <a:pt x="23999" y="153702"/>
                </a:cubicBezTo>
                <a:cubicBezTo>
                  <a:pt x="8000" y="137108"/>
                  <a:pt x="0" y="115416"/>
                  <a:pt x="0" y="88627"/>
                </a:cubicBezTo>
                <a:cubicBezTo>
                  <a:pt x="0" y="64071"/>
                  <a:pt x="8260" y="43160"/>
                  <a:pt x="24780" y="25896"/>
                </a:cubicBezTo>
                <a:cubicBezTo>
                  <a:pt x="41300" y="8632"/>
                  <a:pt x="61689" y="0"/>
                  <a:pt x="85948"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10" name="Group 9"/>
          <p:cNvGrpSpPr/>
          <p:nvPr/>
        </p:nvGrpSpPr>
        <p:grpSpPr>
          <a:xfrm>
            <a:off x="6223668" y="6221561"/>
            <a:ext cx="560809" cy="560809"/>
            <a:chOff x="7716623" y="4879378"/>
            <a:chExt cx="914400" cy="914400"/>
          </a:xfrm>
        </p:grpSpPr>
        <p:sp>
          <p:nvSpPr>
            <p:cNvPr id="9" name="Rectangle 8"/>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7" name="Group 6"/>
            <p:cNvGrpSpPr/>
            <p:nvPr/>
          </p:nvGrpSpPr>
          <p:grpSpPr>
            <a:xfrm>
              <a:off x="7716623" y="4879378"/>
              <a:ext cx="914400" cy="914400"/>
              <a:chOff x="7522013" y="6858000"/>
              <a:chExt cx="914400" cy="914400"/>
            </a:xfrm>
          </p:grpSpPr>
          <p:pic>
            <p:nvPicPr>
              <p:cNvPr id="4" name="Graphic 3"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6" name="Graphic 5"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4" name="Group 33"/>
          <p:cNvGrpSpPr/>
          <p:nvPr/>
        </p:nvGrpSpPr>
        <p:grpSpPr>
          <a:xfrm>
            <a:off x="8098452" y="5794845"/>
            <a:ext cx="770747" cy="770747"/>
            <a:chOff x="7716623" y="4879378"/>
            <a:chExt cx="914400" cy="914400"/>
          </a:xfrm>
        </p:grpSpPr>
        <p:sp>
          <p:nvSpPr>
            <p:cNvPr id="35" name="Rectangle 34"/>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36" name="Group 35"/>
            <p:cNvGrpSpPr/>
            <p:nvPr/>
          </p:nvGrpSpPr>
          <p:grpSpPr>
            <a:xfrm>
              <a:off x="7716623" y="4879378"/>
              <a:ext cx="914400" cy="914400"/>
              <a:chOff x="7522013" y="6858000"/>
              <a:chExt cx="914400" cy="914400"/>
            </a:xfrm>
          </p:grpSpPr>
          <p:pic>
            <p:nvPicPr>
              <p:cNvPr id="37" name="Graphic 36"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38" name="Graphic 37"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grpSp>
        <p:nvGrpSpPr>
          <p:cNvPr id="39" name="Group 38"/>
          <p:cNvGrpSpPr/>
          <p:nvPr/>
        </p:nvGrpSpPr>
        <p:grpSpPr>
          <a:xfrm>
            <a:off x="9891438" y="4775267"/>
            <a:ext cx="1033788" cy="1033788"/>
            <a:chOff x="7716623" y="4879378"/>
            <a:chExt cx="914400" cy="914400"/>
          </a:xfrm>
        </p:grpSpPr>
        <p:sp>
          <p:nvSpPr>
            <p:cNvPr id="40" name="Rectangle 39"/>
            <p:cNvSpPr/>
            <p:nvPr/>
          </p:nvSpPr>
          <p:spPr>
            <a:xfrm>
              <a:off x="7815943" y="5032829"/>
              <a:ext cx="707571" cy="489858"/>
            </a:xfrm>
            <a:prstGeom prst="rect">
              <a:avLst/>
            </a:prstGeom>
            <a:solidFill>
              <a:srgbClr val="D7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41" name="Group 40"/>
            <p:cNvGrpSpPr/>
            <p:nvPr/>
          </p:nvGrpSpPr>
          <p:grpSpPr>
            <a:xfrm>
              <a:off x="7716623" y="4879378"/>
              <a:ext cx="914400" cy="914400"/>
              <a:chOff x="7522013" y="6858000"/>
              <a:chExt cx="914400" cy="914400"/>
            </a:xfrm>
          </p:grpSpPr>
          <p:pic>
            <p:nvPicPr>
              <p:cNvPr id="42" name="Graphic 41" descr="Monito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2013" y="6858000"/>
                <a:ext cx="914400" cy="914400"/>
              </a:xfrm>
              <a:prstGeom prst="rect">
                <a:avLst/>
              </a:prstGeom>
            </p:spPr>
          </p:pic>
          <p:pic>
            <p:nvPicPr>
              <p:cNvPr id="43" name="Graphic 42" descr="Repeat"/>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00543" y="7078472"/>
                <a:ext cx="352541" cy="352541"/>
              </a:xfrm>
              <a:prstGeom prst="rect">
                <a:avLst/>
              </a:prstGeom>
            </p:spPr>
          </p:pic>
        </p:grpSp>
      </p:grpSp>
    </p:spTree>
    <p:extLst>
      <p:ext uri="{BB962C8B-B14F-4D97-AF65-F5344CB8AC3E}">
        <p14:creationId xmlns:p14="http://schemas.microsoft.com/office/powerpoint/2010/main" val="923599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rgbClr val="59B4D9"/>
                </a:solidFill>
                <a:latin typeface="Segoe UI" charset="0"/>
                <a:ea typeface="Segoe UI" charset="0"/>
                <a:cs typeface="Segoe UI" charset="0"/>
              </a:rPr>
              <a:t>Global distribution</a:t>
            </a:r>
          </a:p>
        </p:txBody>
      </p:sp>
      <p:grpSp>
        <p:nvGrpSpPr>
          <p:cNvPr id="323" name="Group 322"/>
          <p:cNvGrpSpPr/>
          <p:nvPr/>
        </p:nvGrpSpPr>
        <p:grpSpPr>
          <a:xfrm>
            <a:off x="-3919" y="2526364"/>
            <a:ext cx="450812" cy="30533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46892" y="3218776"/>
            <a:ext cx="339526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Multi-model + multi API</a:t>
            </a:r>
          </a:p>
        </p:txBody>
      </p:sp>
      <p:grpSp>
        <p:nvGrpSpPr>
          <p:cNvPr id="185" name="Group 184"/>
          <p:cNvGrpSpPr/>
          <p:nvPr/>
        </p:nvGrpSpPr>
        <p:grpSpPr>
          <a:xfrm>
            <a:off x="-3919" y="3252560"/>
            <a:ext cx="450812" cy="30533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46893" y="3945754"/>
            <a:ext cx="241894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Elastic scale-out</a:t>
            </a:r>
          </a:p>
        </p:txBody>
      </p:sp>
      <p:grpSp>
        <p:nvGrpSpPr>
          <p:cNvPr id="59" name="Group 58"/>
          <p:cNvGrpSpPr/>
          <p:nvPr/>
        </p:nvGrpSpPr>
        <p:grpSpPr>
          <a:xfrm>
            <a:off x="-3919" y="3978757"/>
            <a:ext cx="450812" cy="30533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46893" y="4674351"/>
            <a:ext cx="3048771"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chemeClr val="bg1"/>
                </a:solidFill>
                <a:latin typeface="Segoe UI" charset="0"/>
                <a:ea typeface="Segoe UI" charset="0"/>
                <a:cs typeface="Segoe UI" charset="0"/>
              </a:rPr>
              <a:t>Choice of consistency</a:t>
            </a:r>
          </a:p>
        </p:txBody>
      </p:sp>
      <p:grpSp>
        <p:nvGrpSpPr>
          <p:cNvPr id="26" name="Group 25"/>
          <p:cNvGrpSpPr/>
          <p:nvPr/>
        </p:nvGrpSpPr>
        <p:grpSpPr>
          <a:xfrm>
            <a:off x="-3919" y="4704953"/>
            <a:ext cx="450812" cy="305337"/>
            <a:chOff x="6082249" y="5559189"/>
            <a:chExt cx="564210" cy="382141"/>
          </a:xfrm>
          <a:solidFill>
            <a:schemeClr val="accent2"/>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p:cNvSpPr txBox="1"/>
          <p:nvPr/>
        </p:nvSpPr>
        <p:spPr>
          <a:xfrm>
            <a:off x="5082247" y="2162889"/>
            <a:ext cx="6878070" cy="318286"/>
          </a:xfrm>
          <a:prstGeom prst="rect">
            <a:avLst/>
          </a:prstGeom>
          <a:noFill/>
        </p:spPr>
        <p:txBody>
          <a:bodyPr wrap="square" rtlCol="0">
            <a:spAutoFit/>
          </a:bodyPr>
          <a:lstStyle/>
          <a:p>
            <a:r>
              <a:rPr lang="en-US" sz="1428" b="1">
                <a:solidFill>
                  <a:schemeClr val="accent3"/>
                </a:solidFill>
                <a:latin typeface="Segoe UI Semibold" charset="0"/>
                <a:ea typeface="Segoe UI Semibold" charset="0"/>
                <a:cs typeface="Segoe UI Semibold" charset="0"/>
              </a:rPr>
              <a:t>Choose from five defined consistency levels for low latency and high availability</a:t>
            </a:r>
          </a:p>
        </p:txBody>
      </p:sp>
      <p:grpSp>
        <p:nvGrpSpPr>
          <p:cNvPr id="9" name="Group 8"/>
          <p:cNvGrpSpPr/>
          <p:nvPr/>
        </p:nvGrpSpPr>
        <p:grpSpPr>
          <a:xfrm>
            <a:off x="5742697" y="3596028"/>
            <a:ext cx="5949122" cy="1351338"/>
            <a:chOff x="5630520" y="3707335"/>
            <a:chExt cx="5833002" cy="1324961"/>
          </a:xfrm>
        </p:grpSpPr>
        <p:sp>
          <p:nvSpPr>
            <p:cNvPr id="32" name="Rectangle 31"/>
            <p:cNvSpPr/>
            <p:nvPr/>
          </p:nvSpPr>
          <p:spPr>
            <a:xfrm>
              <a:off x="5630521" y="3707335"/>
              <a:ext cx="618860" cy="618860"/>
            </a:xfrm>
            <a:prstGeom prst="rect">
              <a:avLst/>
            </a:prstGeom>
            <a:solidFill>
              <a:srgbClr val="3999C6"/>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3" name="Rectangle: Rounded Corners 94"/>
            <p:cNvSpPr/>
            <p:nvPr/>
          </p:nvSpPr>
          <p:spPr>
            <a:xfrm>
              <a:off x="6934056" y="3707335"/>
              <a:ext cx="618860" cy="618860"/>
            </a:xfrm>
            <a:prstGeom prst="roundRect">
              <a:avLst/>
            </a:prstGeom>
            <a:solidFill>
              <a:srgbClr val="3999C6">
                <a:alpha val="75000"/>
              </a:srgbClr>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4" name="Rectangle: Rounded Corners 95"/>
            <p:cNvSpPr/>
            <p:nvPr/>
          </p:nvSpPr>
          <p:spPr>
            <a:xfrm>
              <a:off x="8237591" y="3707335"/>
              <a:ext cx="618860" cy="618860"/>
            </a:xfrm>
            <a:prstGeom prst="roundRect">
              <a:avLst>
                <a:gd name="adj" fmla="val 32189"/>
              </a:avLst>
            </a:prstGeom>
            <a:solidFill>
              <a:srgbClr val="3999C6">
                <a:alpha val="50000"/>
              </a:srgbClr>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5" name="Rectangle: Rounded Corners 96"/>
            <p:cNvSpPr/>
            <p:nvPr/>
          </p:nvSpPr>
          <p:spPr>
            <a:xfrm>
              <a:off x="9541126" y="3707335"/>
              <a:ext cx="618860" cy="618860"/>
            </a:xfrm>
            <a:prstGeom prst="roundRect">
              <a:avLst>
                <a:gd name="adj" fmla="val 42704"/>
              </a:avLst>
            </a:prstGeom>
            <a:solidFill>
              <a:srgbClr val="3999C6">
                <a:alpha val="25000"/>
              </a:srgbClr>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6" name="Oval 35"/>
            <p:cNvSpPr/>
            <p:nvPr/>
          </p:nvSpPr>
          <p:spPr>
            <a:xfrm>
              <a:off x="10844662" y="3707335"/>
              <a:ext cx="618860" cy="618860"/>
            </a:xfrm>
            <a:prstGeom prst="ellipse">
              <a:avLst/>
            </a:prstGeom>
            <a:solidFill>
              <a:srgbClr val="D7EDF7"/>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37" name="TextBox 36"/>
            <p:cNvSpPr txBox="1"/>
            <p:nvPr/>
          </p:nvSpPr>
          <p:spPr>
            <a:xfrm>
              <a:off x="5711875" y="4376416"/>
              <a:ext cx="456151" cy="280718"/>
            </a:xfrm>
            <a:prstGeom prst="rect">
              <a:avLst/>
            </a:prstGeom>
            <a:noFill/>
          </p:spPr>
          <p:txBody>
            <a:bodyPr wrap="none" lIns="0" rIns="0" rtlCol="0">
              <a:spAutoFit/>
            </a:bodyPr>
            <a:lstStyle/>
            <a:p>
              <a:pPr algn="ctr"/>
              <a:r>
                <a:rPr lang="en-US" sz="1224">
                  <a:latin typeface="Segoe UI" charset="0"/>
                  <a:ea typeface="Segoe UI" charset="0"/>
                  <a:cs typeface="Segoe UI" charset="0"/>
                </a:rPr>
                <a:t>Strong</a:t>
              </a:r>
            </a:p>
          </p:txBody>
        </p:sp>
        <p:sp>
          <p:nvSpPr>
            <p:cNvPr id="38" name="TextBox 37"/>
            <p:cNvSpPr txBox="1"/>
            <p:nvPr/>
          </p:nvSpPr>
          <p:spPr>
            <a:xfrm>
              <a:off x="6605298" y="4371435"/>
              <a:ext cx="1276376" cy="280718"/>
            </a:xfrm>
            <a:prstGeom prst="rect">
              <a:avLst/>
            </a:prstGeom>
            <a:noFill/>
          </p:spPr>
          <p:txBody>
            <a:bodyPr wrap="none" lIns="0" rIns="0" rtlCol="0">
              <a:spAutoFit/>
            </a:bodyPr>
            <a:lstStyle/>
            <a:p>
              <a:pPr algn="ctr"/>
              <a:r>
                <a:rPr lang="en-US" sz="1224">
                  <a:latin typeface="Segoe UI" charset="0"/>
                  <a:ea typeface="Segoe UI" charset="0"/>
                  <a:cs typeface="Segoe UI" charset="0"/>
                </a:rPr>
                <a:t>Bounded-stateless</a:t>
              </a:r>
            </a:p>
          </p:txBody>
        </p:sp>
        <p:sp>
          <p:nvSpPr>
            <p:cNvPr id="39" name="TextBox 38"/>
            <p:cNvSpPr txBox="1"/>
            <p:nvPr/>
          </p:nvSpPr>
          <p:spPr>
            <a:xfrm>
              <a:off x="8288136" y="4360576"/>
              <a:ext cx="517770" cy="280718"/>
            </a:xfrm>
            <a:prstGeom prst="rect">
              <a:avLst/>
            </a:prstGeom>
            <a:noFill/>
          </p:spPr>
          <p:txBody>
            <a:bodyPr wrap="none" lIns="0" rIns="0" rtlCol="0">
              <a:spAutoFit/>
            </a:bodyPr>
            <a:lstStyle/>
            <a:p>
              <a:pPr algn="ctr"/>
              <a:r>
                <a:rPr lang="en-US" sz="1224">
                  <a:latin typeface="Segoe UI" charset="0"/>
                  <a:ea typeface="Segoe UI" charset="0"/>
                  <a:cs typeface="Segoe UI" charset="0"/>
                </a:rPr>
                <a:t>Session</a:t>
              </a:r>
            </a:p>
          </p:txBody>
        </p:sp>
        <p:sp>
          <p:nvSpPr>
            <p:cNvPr id="40" name="TextBox 39"/>
            <p:cNvSpPr txBox="1"/>
            <p:nvPr/>
          </p:nvSpPr>
          <p:spPr>
            <a:xfrm>
              <a:off x="9272705" y="4376319"/>
              <a:ext cx="1155702" cy="280718"/>
            </a:xfrm>
            <a:prstGeom prst="rect">
              <a:avLst/>
            </a:prstGeom>
            <a:noFill/>
          </p:spPr>
          <p:txBody>
            <a:bodyPr wrap="none" lIns="0" rIns="0" rtlCol="0">
              <a:spAutoFit/>
            </a:bodyPr>
            <a:lstStyle/>
            <a:p>
              <a:pPr algn="ctr"/>
              <a:r>
                <a:rPr lang="en-US" sz="1224">
                  <a:latin typeface="Segoe UI" charset="0"/>
                  <a:ea typeface="Segoe UI" charset="0"/>
                  <a:cs typeface="Segoe UI" charset="0"/>
                </a:rPr>
                <a:t>Consistent prefix</a:t>
              </a:r>
            </a:p>
          </p:txBody>
        </p:sp>
        <p:sp>
          <p:nvSpPr>
            <p:cNvPr id="41" name="TextBox 40"/>
            <p:cNvSpPr txBox="1"/>
            <p:nvPr/>
          </p:nvSpPr>
          <p:spPr>
            <a:xfrm>
              <a:off x="10861993" y="4371435"/>
              <a:ext cx="584199" cy="280718"/>
            </a:xfrm>
            <a:prstGeom prst="rect">
              <a:avLst/>
            </a:prstGeom>
            <a:noFill/>
          </p:spPr>
          <p:txBody>
            <a:bodyPr wrap="none" lIns="0" rIns="0" rtlCol="0">
              <a:spAutoFit/>
            </a:bodyPr>
            <a:lstStyle/>
            <a:p>
              <a:pPr algn="ctr"/>
              <a:r>
                <a:rPr lang="en-US" sz="1224">
                  <a:latin typeface="Segoe UI" charset="0"/>
                  <a:ea typeface="Segoe UI" charset="0"/>
                  <a:cs typeface="Segoe UI" charset="0"/>
                </a:rPr>
                <a:t>Eventual</a:t>
              </a:r>
            </a:p>
          </p:txBody>
        </p:sp>
        <p:grpSp>
          <p:nvGrpSpPr>
            <p:cNvPr id="7" name="Group 6"/>
            <p:cNvGrpSpPr/>
            <p:nvPr/>
          </p:nvGrpSpPr>
          <p:grpSpPr>
            <a:xfrm>
              <a:off x="5630520" y="4766228"/>
              <a:ext cx="5833002" cy="266068"/>
              <a:chOff x="5630520" y="4762806"/>
              <a:chExt cx="5833002" cy="266068"/>
            </a:xfrm>
          </p:grpSpPr>
          <p:sp>
            <p:nvSpPr>
              <p:cNvPr id="31" name="Rectangle 30"/>
              <p:cNvSpPr/>
              <p:nvPr/>
            </p:nvSpPr>
            <p:spPr>
              <a:xfrm rot="10800000" flipV="1">
                <a:off x="5630520" y="4869455"/>
                <a:ext cx="5833002" cy="5276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2" name="Rectangle: Rounded Corners 95"/>
              <p:cNvSpPr/>
              <p:nvPr/>
            </p:nvSpPr>
            <p:spPr>
              <a:xfrm>
                <a:off x="8413987" y="4762806"/>
                <a:ext cx="266068" cy="266068"/>
              </a:xfrm>
              <a:prstGeom prst="roundRect">
                <a:avLst>
                  <a:gd name="adj" fmla="val 32189"/>
                </a:avLst>
              </a:prstGeom>
              <a:solidFill>
                <a:schemeClr val="accent2"/>
              </a:solidFill>
              <a:ln w="19050" cap="flat" cmpd="sng" algn="ctr">
                <a:solidFill>
                  <a:schemeClr val="bg1"/>
                </a:solid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grpSp>
      </p:grpSp>
    </p:spTree>
    <p:extLst>
      <p:ext uri="{BB962C8B-B14F-4D97-AF65-F5344CB8AC3E}">
        <p14:creationId xmlns:p14="http://schemas.microsoft.com/office/powerpoint/2010/main" val="208126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row: Pentagon 4"/>
          <p:cNvSpPr/>
          <p:nvPr/>
        </p:nvSpPr>
        <p:spPr>
          <a:xfrm flipH="1">
            <a:off x="9241217" y="4235406"/>
            <a:ext cx="2483027" cy="1102238"/>
          </a:xfrm>
          <a:prstGeom prst="homePlate">
            <a:avLst>
              <a:gd name="adj" fmla="val 4315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rgbClr val="59B4D9"/>
                </a:solidFill>
                <a:latin typeface="Segoe UI" charset="0"/>
                <a:ea typeface="Segoe UI" charset="0"/>
                <a:cs typeface="Segoe UI" charset="0"/>
              </a:rPr>
              <a:t>Global distribution</a:t>
            </a:r>
          </a:p>
        </p:txBody>
      </p:sp>
      <p:grpSp>
        <p:nvGrpSpPr>
          <p:cNvPr id="323" name="Group 322"/>
          <p:cNvGrpSpPr/>
          <p:nvPr/>
        </p:nvGrpSpPr>
        <p:grpSpPr>
          <a:xfrm>
            <a:off x="-3919" y="2526364"/>
            <a:ext cx="450812" cy="30533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46892" y="3218776"/>
            <a:ext cx="339526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Multi-model + multi API</a:t>
            </a:r>
          </a:p>
        </p:txBody>
      </p:sp>
      <p:grpSp>
        <p:nvGrpSpPr>
          <p:cNvPr id="185" name="Group 184"/>
          <p:cNvGrpSpPr/>
          <p:nvPr/>
        </p:nvGrpSpPr>
        <p:grpSpPr>
          <a:xfrm>
            <a:off x="-3919" y="3252560"/>
            <a:ext cx="450812" cy="30533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46893" y="3945754"/>
            <a:ext cx="241894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Elastic scale-out</a:t>
            </a:r>
          </a:p>
        </p:txBody>
      </p:sp>
      <p:grpSp>
        <p:nvGrpSpPr>
          <p:cNvPr id="59" name="Group 58"/>
          <p:cNvGrpSpPr/>
          <p:nvPr/>
        </p:nvGrpSpPr>
        <p:grpSpPr>
          <a:xfrm>
            <a:off x="-3919" y="3978757"/>
            <a:ext cx="450812" cy="30533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46893" y="4674351"/>
            <a:ext cx="3048771"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Choice of consistency</a:t>
            </a:r>
          </a:p>
        </p:txBody>
      </p:sp>
      <p:grpSp>
        <p:nvGrpSpPr>
          <p:cNvPr id="26" name="Group 25"/>
          <p:cNvGrpSpPr/>
          <p:nvPr/>
        </p:nvGrpSpPr>
        <p:grpSpPr>
          <a:xfrm>
            <a:off x="-3919" y="4704953"/>
            <a:ext cx="450812" cy="30533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38" name="TextBox 37"/>
          <p:cNvSpPr txBox="1"/>
          <p:nvPr/>
        </p:nvSpPr>
        <p:spPr>
          <a:xfrm>
            <a:off x="5082246" y="2162889"/>
            <a:ext cx="5489476" cy="531812"/>
          </a:xfrm>
          <a:prstGeom prst="rect">
            <a:avLst/>
          </a:prstGeom>
          <a:noFill/>
        </p:spPr>
        <p:txBody>
          <a:bodyPr wrap="square" rtlCol="0">
            <a:spAutoFit/>
          </a:bodyPr>
          <a:lstStyle/>
          <a:p>
            <a:r>
              <a:rPr lang="en-US" sz="1428" b="1">
                <a:solidFill>
                  <a:schemeClr val="accent3"/>
                </a:solidFill>
                <a:latin typeface="Segoe UI Semibold" charset="0"/>
                <a:ea typeface="Segoe UI Semibold" charset="0"/>
                <a:cs typeface="Segoe UI Semibold" charset="0"/>
              </a:rPr>
              <a:t>Serve &lt;10 </a:t>
            </a:r>
            <a:r>
              <a:rPr lang="en-US" sz="1428" b="1" err="1">
                <a:solidFill>
                  <a:schemeClr val="accent3"/>
                </a:solidFill>
                <a:latin typeface="Segoe UI Semibold" charset="0"/>
                <a:ea typeface="Segoe UI Semibold" charset="0"/>
                <a:cs typeface="Segoe UI Semibold" charset="0"/>
              </a:rPr>
              <a:t>ms</a:t>
            </a:r>
            <a:r>
              <a:rPr lang="en-US" sz="1428" b="1">
                <a:solidFill>
                  <a:schemeClr val="accent3"/>
                </a:solidFill>
                <a:latin typeface="Segoe UI Semibold" charset="0"/>
                <a:ea typeface="Segoe UI Semibold" charset="0"/>
                <a:cs typeface="Segoe UI Semibold" charset="0"/>
              </a:rPr>
              <a:t> read and &lt;15 </a:t>
            </a:r>
            <a:r>
              <a:rPr lang="en-US" sz="1428" b="1" err="1">
                <a:solidFill>
                  <a:schemeClr val="accent3"/>
                </a:solidFill>
                <a:latin typeface="Segoe UI Semibold" charset="0"/>
                <a:ea typeface="Segoe UI Semibold" charset="0"/>
                <a:cs typeface="Segoe UI Semibold" charset="0"/>
              </a:rPr>
              <a:t>ms</a:t>
            </a:r>
            <a:r>
              <a:rPr lang="en-US" sz="1428" b="1">
                <a:solidFill>
                  <a:schemeClr val="accent3"/>
                </a:solidFill>
                <a:latin typeface="Segoe UI Semibold" charset="0"/>
                <a:ea typeface="Segoe UI Semibold" charset="0"/>
                <a:cs typeface="Segoe UI Semibold" charset="0"/>
              </a:rPr>
              <a:t> write requests at the 99</a:t>
            </a:r>
            <a:r>
              <a:rPr lang="en-US" sz="1428" b="1" baseline="30000">
                <a:solidFill>
                  <a:schemeClr val="accent3"/>
                </a:solidFill>
                <a:latin typeface="Segoe UI Semibold" charset="0"/>
                <a:ea typeface="Segoe UI Semibold" charset="0"/>
                <a:cs typeface="Segoe UI Semibold" charset="0"/>
              </a:rPr>
              <a:t>th</a:t>
            </a:r>
            <a:r>
              <a:rPr lang="en-US" sz="1428" b="1">
                <a:solidFill>
                  <a:schemeClr val="accent3"/>
                </a:solidFill>
                <a:latin typeface="Segoe UI Semibold" charset="0"/>
                <a:ea typeface="Segoe UI Semibold" charset="0"/>
                <a:cs typeface="Segoe UI Semibold" charset="0"/>
              </a:rPr>
              <a:t>  percentile from the nearest region while delivering data globally </a:t>
            </a:r>
          </a:p>
        </p:txBody>
      </p:sp>
      <p:sp>
        <p:nvSpPr>
          <p:cNvPr id="49" name="Content Placeholder 2"/>
          <p:cNvSpPr txBox="1">
            <a:spLocks/>
          </p:cNvSpPr>
          <p:nvPr/>
        </p:nvSpPr>
        <p:spPr>
          <a:xfrm>
            <a:off x="446893" y="5401327"/>
            <a:ext cx="4104427"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chemeClr val="bg1"/>
                </a:solidFill>
                <a:latin typeface="Segoe UI" charset="0"/>
                <a:ea typeface="Segoe UI" charset="0"/>
                <a:cs typeface="Segoe UI" charset="0"/>
              </a:rPr>
              <a:t>Guaranteed single-digit latency</a:t>
            </a:r>
          </a:p>
        </p:txBody>
      </p:sp>
      <p:grpSp>
        <p:nvGrpSpPr>
          <p:cNvPr id="50" name="Group 49"/>
          <p:cNvGrpSpPr/>
          <p:nvPr/>
        </p:nvGrpSpPr>
        <p:grpSpPr>
          <a:xfrm>
            <a:off x="-3919" y="5431150"/>
            <a:ext cx="450812" cy="305337"/>
            <a:chOff x="6082249" y="5559189"/>
            <a:chExt cx="564210" cy="382141"/>
          </a:xfrm>
          <a:solidFill>
            <a:schemeClr val="accent2"/>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p:cNvGrpSpPr/>
          <p:nvPr/>
        </p:nvGrpSpPr>
        <p:grpSpPr>
          <a:xfrm rot="900000">
            <a:off x="5645692" y="3092200"/>
            <a:ext cx="3514468" cy="3245757"/>
            <a:chOff x="6471353" y="3010667"/>
            <a:chExt cx="3470438" cy="3205092"/>
          </a:xfrm>
        </p:grpSpPr>
        <p:grpSp>
          <p:nvGrpSpPr>
            <p:cNvPr id="40" name="Group 39"/>
            <p:cNvGrpSpPr/>
            <p:nvPr/>
          </p:nvGrpSpPr>
          <p:grpSpPr>
            <a:xfrm rot="20700000">
              <a:off x="6799197" y="3105194"/>
              <a:ext cx="3029799" cy="3029796"/>
              <a:chOff x="6704138" y="2717800"/>
              <a:chExt cx="3987099" cy="3987098"/>
            </a:xfrm>
          </p:grpSpPr>
          <p:sp>
            <p:nvSpPr>
              <p:cNvPr id="47" name="Freeform: Shape 962"/>
              <p:cNvSpPr/>
              <p:nvPr/>
            </p:nvSpPr>
            <p:spPr>
              <a:xfrm>
                <a:off x="6704138" y="2717800"/>
                <a:ext cx="3987098" cy="3987098"/>
              </a:xfrm>
              <a:prstGeom prst="ellipse">
                <a:avLst/>
              </a:prstGeom>
              <a:solidFill>
                <a:srgbClr val="E8F6FA"/>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48" name="Freeform: Shape 117"/>
              <p:cNvSpPr>
                <a:spLocks/>
              </p:cNvSpPr>
              <p:nvPr/>
            </p:nvSpPr>
            <p:spPr bwMode="auto">
              <a:xfrm>
                <a:off x="6828864" y="2917371"/>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rgbClr val="B8D432"/>
              </a:solidFill>
              <a:ln w="0">
                <a:noFill/>
                <a:prstDash val="solid"/>
                <a:round/>
                <a:headEnd/>
                <a:tailEnd/>
              </a:ln>
            </p:spPr>
            <p:txBody>
              <a:bodyPr vert="horz" wrap="square" lIns="93260" tIns="46630" rIns="93260" bIns="46630" numCol="1" anchor="t" anchorCtr="0" compatLnSpc="1">
                <a:prstTxWarp prst="textNoShape">
                  <a:avLst/>
                </a:prstTxWarp>
                <a:noAutofit/>
              </a:bodyPr>
              <a:lstStyle/>
              <a:p>
                <a:endParaRPr lang="en-US" sz="1836"/>
              </a:p>
            </p:txBody>
          </p:sp>
        </p:grpSp>
        <p:sp>
          <p:nvSpPr>
            <p:cNvPr id="53" name="Freeform: Shape 111"/>
            <p:cNvSpPr/>
            <p:nvPr/>
          </p:nvSpPr>
          <p:spPr>
            <a:xfrm rot="11700000">
              <a:off x="6658414" y="5005131"/>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4" name="Freeform: Shape 111"/>
            <p:cNvSpPr/>
            <p:nvPr/>
          </p:nvSpPr>
          <p:spPr>
            <a:xfrm rot="16200000">
              <a:off x="6418512" y="330908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5" name="Freeform: Shape 111"/>
            <p:cNvSpPr/>
            <p:nvPr/>
          </p:nvSpPr>
          <p:spPr>
            <a:xfrm rot="900000">
              <a:off x="9329300" y="3010667"/>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56" name="Freeform: Shape 111"/>
            <p:cNvSpPr/>
            <p:nvPr/>
          </p:nvSpPr>
          <p:spPr>
            <a:xfrm rot="6300000">
              <a:off x="9270812" y="5656109"/>
              <a:ext cx="612491" cy="50681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Lst>
              <a:ahLst/>
              <a:cxnLst>
                <a:cxn ang="0">
                  <a:pos x="connsiteX0" y="connsiteY0"/>
                </a:cxn>
                <a:cxn ang="0">
                  <a:pos x="connsiteX1" y="connsiteY1"/>
                </a:cxn>
              </a:cxnLst>
              <a:rect l="l" t="t" r="r" b="b"/>
              <a:pathLst>
                <a:path w="542469" h="448869">
                  <a:moveTo>
                    <a:pt x="0" y="422020"/>
                  </a:moveTo>
                  <a:cubicBezTo>
                    <a:pt x="94797" y="-571633"/>
                    <a:pt x="1163675" y="509581"/>
                    <a:pt x="12734" y="446161"/>
                  </a:cubicBezTo>
                </a:path>
              </a:pathLst>
            </a:custGeom>
            <a:noFill/>
            <a:ln w="31750" cap="rnd">
              <a:solidFill>
                <a:srgbClr val="59B4D9"/>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2" name="Rectangle 1"/>
          <p:cNvSpPr/>
          <p:nvPr/>
        </p:nvSpPr>
        <p:spPr>
          <a:xfrm>
            <a:off x="9752941" y="4397065"/>
            <a:ext cx="1911077" cy="751552"/>
          </a:xfrm>
          <a:prstGeom prst="rect">
            <a:avLst/>
          </a:prstGeom>
        </p:spPr>
        <p:txBody>
          <a:bodyPr wrap="square">
            <a:spAutoFit/>
          </a:bodyPr>
          <a:lstStyle/>
          <a:p>
            <a:r>
              <a:rPr lang="en-US" sz="1428" b="1">
                <a:solidFill>
                  <a:schemeClr val="bg1"/>
                </a:solidFill>
                <a:latin typeface="Segoe UI Semibold" charset="0"/>
                <a:ea typeface="Segoe UI Semibold" charset="0"/>
                <a:cs typeface="Segoe UI Semibold" charset="0"/>
              </a:rPr>
              <a:t>Guaranteed global millisecond latency at the 99</a:t>
            </a:r>
            <a:r>
              <a:rPr lang="en-US" sz="1428" b="1" baseline="30000">
                <a:solidFill>
                  <a:schemeClr val="bg1"/>
                </a:solidFill>
                <a:latin typeface="Segoe UI Semibold" charset="0"/>
                <a:ea typeface="Segoe UI Semibold" charset="0"/>
                <a:cs typeface="Segoe UI Semibold" charset="0"/>
              </a:rPr>
              <a:t>th</a:t>
            </a:r>
            <a:r>
              <a:rPr lang="en-US" sz="1428" b="1">
                <a:solidFill>
                  <a:schemeClr val="bg1"/>
                </a:solidFill>
                <a:latin typeface="Segoe UI Semibold" charset="0"/>
                <a:ea typeface="Segoe UI Semibold" charset="0"/>
                <a:cs typeface="Segoe UI Semibold" charset="0"/>
              </a:rPr>
              <a:t> percentile</a:t>
            </a:r>
          </a:p>
        </p:txBody>
      </p:sp>
    </p:spTree>
    <p:extLst>
      <p:ext uri="{BB962C8B-B14F-4D97-AF65-F5344CB8AC3E}">
        <p14:creationId xmlns:p14="http://schemas.microsoft.com/office/powerpoint/2010/main" val="54354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fade">
                                      <p:cBhvr>
                                        <p:cTn id="7" dur="500"/>
                                        <p:tgtEl>
                                          <p:spTgt spid="4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p:cNvSpPr/>
          <p:nvPr/>
        </p:nvSpPr>
        <p:spPr bwMode="auto">
          <a:xfrm>
            <a:off x="6748724" y="497"/>
            <a:ext cx="5686077" cy="6993533"/>
          </a:xfrm>
          <a:prstGeom prst="rect">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 name="Title 1"/>
          <p:cNvSpPr>
            <a:spLocks noGrp="1"/>
          </p:cNvSpPr>
          <p:nvPr>
            <p:ph type="title"/>
          </p:nvPr>
        </p:nvSpPr>
        <p:spPr>
          <a:xfrm>
            <a:off x="274689" y="295730"/>
            <a:ext cx="5907483" cy="1033507"/>
          </a:xfrm>
        </p:spPr>
        <p:txBody>
          <a:bodyPr/>
          <a:lstStyle/>
          <a:p>
            <a:pPr lvl="0"/>
            <a:r>
              <a:rPr lang="en-US" kern="0" spc="0">
                <a:ln>
                  <a:noFill/>
                </a:ln>
                <a:solidFill>
                  <a:schemeClr val="tx1"/>
                </a:solidFill>
                <a:ea typeface="Segoe UI" pitchFamily="34" charset="0"/>
              </a:rPr>
              <a:t>Balance of responsibility </a:t>
            </a:r>
            <a:endParaRPr lang="en-US" sz="4399"/>
          </a:p>
        </p:txBody>
      </p:sp>
      <p:sp>
        <p:nvSpPr>
          <p:cNvPr id="4" name="TextBox 3"/>
          <p:cNvSpPr txBox="1"/>
          <p:nvPr/>
        </p:nvSpPr>
        <p:spPr>
          <a:xfrm>
            <a:off x="274689" y="1987030"/>
            <a:ext cx="5907483" cy="4122036"/>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2448" kern="0">
                <a:solidFill>
                  <a:sysClr val="windowText" lastClr="000000"/>
                </a:solidFill>
                <a:latin typeface="Segoe UI"/>
              </a:rPr>
              <a:t>Balance of control and responsibility depends on the category of the service</a:t>
            </a:r>
          </a:p>
          <a:p>
            <a:pPr defTabSz="914224">
              <a:lnSpc>
                <a:spcPct val="90000"/>
              </a:lnSpc>
              <a:spcBef>
                <a:spcPts val="1224"/>
              </a:spcBef>
              <a:spcAft>
                <a:spcPts val="612"/>
              </a:spcAft>
              <a:defRPr/>
            </a:pPr>
            <a:r>
              <a:rPr lang="en-US" sz="2040" kern="0">
                <a:solidFill>
                  <a:sysClr val="windowText" lastClr="000000"/>
                </a:solidFill>
                <a:latin typeface="Segoe UI Semibold" panose="020B0702040204020203" pitchFamily="34" charset="0"/>
                <a:cs typeface="Segoe UI Semibold" panose="020B0702040204020203" pitchFamily="34" charset="0"/>
              </a:rPr>
              <a:t>MOVE-IN READY</a:t>
            </a:r>
          </a:p>
          <a:p>
            <a:pPr defTabSz="914224">
              <a:lnSpc>
                <a:spcPct val="90000"/>
              </a:lnSpc>
              <a:spcAft>
                <a:spcPts val="612"/>
              </a:spcAft>
              <a:defRPr/>
            </a:pPr>
            <a:r>
              <a:rPr lang="en-US" sz="1873" kern="0">
                <a:solidFill>
                  <a:sysClr val="windowText" lastClr="000000"/>
                </a:solidFill>
                <a:latin typeface="Segoe UI"/>
              </a:rPr>
              <a:t>Use immediately with minimal configuration</a:t>
            </a:r>
          </a:p>
          <a:p>
            <a:pPr defTabSz="914224">
              <a:lnSpc>
                <a:spcPct val="90000"/>
              </a:lnSpc>
              <a:spcBef>
                <a:spcPts val="1224"/>
              </a:spcBef>
              <a:spcAft>
                <a:spcPts val="612"/>
              </a:spcAft>
              <a:defRPr/>
            </a:pPr>
            <a:r>
              <a:rPr lang="en-US" sz="2040" kern="0">
                <a:solidFill>
                  <a:sysClr val="windowText" lastClr="000000"/>
                </a:solidFill>
                <a:latin typeface="Segoe UI Semibold" panose="020B0702040204020203" pitchFamily="34" charset="0"/>
                <a:cs typeface="Segoe UI Semibold" panose="020B0702040204020203" pitchFamily="34" charset="0"/>
              </a:rPr>
              <a:t>SOME ASSEMBLY REQUIRED</a:t>
            </a:r>
          </a:p>
          <a:p>
            <a:pPr defTabSz="914224">
              <a:lnSpc>
                <a:spcPct val="90000"/>
              </a:lnSpc>
              <a:spcAft>
                <a:spcPts val="612"/>
              </a:spcAft>
              <a:defRPr/>
            </a:pPr>
            <a:r>
              <a:rPr lang="en-US" sz="1873" kern="0">
                <a:solidFill>
                  <a:sysClr val="windowText" lastClr="000000"/>
                </a:solidFill>
                <a:latin typeface="Segoe UI"/>
              </a:rPr>
              <a:t>Existing services are a starting point, with additional configuration for a custom fit</a:t>
            </a:r>
          </a:p>
          <a:p>
            <a:pPr defTabSz="914224">
              <a:lnSpc>
                <a:spcPct val="90000"/>
              </a:lnSpc>
              <a:spcBef>
                <a:spcPts val="1224"/>
              </a:spcBef>
              <a:spcAft>
                <a:spcPts val="612"/>
              </a:spcAft>
              <a:defRPr/>
            </a:pPr>
            <a:r>
              <a:rPr lang="en-US" sz="2040" kern="0">
                <a:solidFill>
                  <a:sysClr val="windowText" lastClr="000000"/>
                </a:solidFill>
                <a:latin typeface="Segoe UI Semibold" panose="020B0702040204020203" pitchFamily="34" charset="0"/>
                <a:cs typeface="Segoe UI Semibold" panose="020B0702040204020203" pitchFamily="34" charset="0"/>
              </a:rPr>
              <a:t>BUILD FROM THE GROUND UP</a:t>
            </a:r>
          </a:p>
          <a:p>
            <a:pPr defTabSz="914224">
              <a:lnSpc>
                <a:spcPct val="90000"/>
              </a:lnSpc>
              <a:spcAft>
                <a:spcPts val="612"/>
              </a:spcAft>
              <a:defRPr/>
            </a:pPr>
            <a:r>
              <a:rPr lang="en-US" sz="1873" kern="0">
                <a:solidFill>
                  <a:sysClr val="windowText" lastClr="000000"/>
                </a:solidFill>
                <a:latin typeface="Segoe UI"/>
              </a:rPr>
              <a:t>Building blocks, create your own solution or apps from scratch</a:t>
            </a:r>
          </a:p>
        </p:txBody>
      </p:sp>
      <p:graphicFrame>
        <p:nvGraphicFramePr>
          <p:cNvPr id="6" name="Table 5"/>
          <p:cNvGraphicFramePr>
            <a:graphicFrameLocks noGrp="1"/>
          </p:cNvGraphicFramePr>
          <p:nvPr>
            <p:extLst/>
          </p:nvPr>
        </p:nvGraphicFramePr>
        <p:xfrm>
          <a:off x="7065501" y="287842"/>
          <a:ext cx="5043354" cy="5398296"/>
        </p:xfrm>
        <a:graphic>
          <a:graphicData uri="http://schemas.openxmlformats.org/drawingml/2006/table">
            <a:tbl>
              <a:tblPr firstRow="1" bandRow="1">
                <a:tableStyleId>{5940675A-B579-460E-94D1-54222C63F5DA}</a:tableStyleId>
              </a:tblPr>
              <a:tblGrid>
                <a:gridCol w="1864885">
                  <a:extLst>
                    <a:ext uri="{9D8B030D-6E8A-4147-A177-3AD203B41FA5}">
                      <a16:colId xmlns:a16="http://schemas.microsoft.com/office/drawing/2014/main" val="2544153837"/>
                    </a:ext>
                  </a:extLst>
                </a:gridCol>
                <a:gridCol w="923505">
                  <a:extLst>
                    <a:ext uri="{9D8B030D-6E8A-4147-A177-3AD203B41FA5}">
                      <a16:colId xmlns:a16="http://schemas.microsoft.com/office/drawing/2014/main" val="3937659814"/>
                    </a:ext>
                  </a:extLst>
                </a:gridCol>
                <a:gridCol w="655689">
                  <a:extLst>
                    <a:ext uri="{9D8B030D-6E8A-4147-A177-3AD203B41FA5}">
                      <a16:colId xmlns:a16="http://schemas.microsoft.com/office/drawing/2014/main" val="2750310453"/>
                    </a:ext>
                  </a:extLst>
                </a:gridCol>
                <a:gridCol w="729569">
                  <a:extLst>
                    <a:ext uri="{9D8B030D-6E8A-4147-A177-3AD203B41FA5}">
                      <a16:colId xmlns:a16="http://schemas.microsoft.com/office/drawing/2014/main" val="1063817949"/>
                    </a:ext>
                  </a:extLst>
                </a:gridCol>
                <a:gridCol w="869706">
                  <a:extLst>
                    <a:ext uri="{9D8B030D-6E8A-4147-A177-3AD203B41FA5}">
                      <a16:colId xmlns:a16="http://schemas.microsoft.com/office/drawing/2014/main" val="449148099"/>
                    </a:ext>
                  </a:extLst>
                </a:gridCol>
              </a:tblGrid>
              <a:tr h="526641">
                <a:tc>
                  <a:txBody>
                    <a:bodyPr/>
                    <a:lstStyle/>
                    <a:p>
                      <a:r>
                        <a:rPr lang="en-US" sz="1600" b="0" dirty="0">
                          <a:solidFill>
                            <a:schemeClr val="bg1"/>
                          </a:solidFill>
                          <a:latin typeface="Segoe UI Semibold" panose="020B0702040204020203" pitchFamily="34" charset="0"/>
                          <a:cs typeface="Segoe UI Semibold" panose="020B0702040204020203" pitchFamily="34" charset="0"/>
                        </a:rPr>
                        <a:t>Responsibility</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On-</a:t>
                      </a:r>
                      <a:r>
                        <a:rPr lang="en-US" sz="1400" b="0" dirty="0" err="1">
                          <a:solidFill>
                            <a:schemeClr val="bg1"/>
                          </a:solidFill>
                          <a:latin typeface="Segoe UI Semibold" panose="020B0702040204020203" pitchFamily="34" charset="0"/>
                          <a:cs typeface="Segoe UI Semibold" panose="020B0702040204020203" pitchFamily="34" charset="0"/>
                        </a:rPr>
                        <a:t>Prem</a:t>
                      </a:r>
                      <a:endParaRPr lang="en-US" sz="1400" b="0" dirty="0">
                        <a:solidFill>
                          <a:schemeClr val="bg1"/>
                        </a:solidFill>
                        <a:latin typeface="Segoe UI Semibold" panose="020B0702040204020203" pitchFamily="34" charset="0"/>
                        <a:cs typeface="Segoe UI Semibold" panose="020B0702040204020203" pitchFamily="34" charset="0"/>
                      </a:endParaRP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IaaS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PaaS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tc>
                  <a:txBody>
                    <a:bodyPr/>
                    <a:lstStyle/>
                    <a:p>
                      <a:r>
                        <a:rPr lang="en-US" sz="1400" b="0" dirty="0">
                          <a:solidFill>
                            <a:schemeClr val="bg1"/>
                          </a:solidFill>
                          <a:latin typeface="Segoe UI Semibold" panose="020B0702040204020203" pitchFamily="34" charset="0"/>
                          <a:cs typeface="Segoe UI Semibold" panose="020B0702040204020203" pitchFamily="34" charset="0"/>
                        </a:rPr>
                        <a:t>SaaS</a:t>
                      </a:r>
                    </a:p>
                  </a:txBody>
                  <a:tcPr marL="91427" marR="91427" marT="45713" marB="45713">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345694766"/>
                  </a:ext>
                </a:extLst>
              </a:tr>
              <a:tr h="541295">
                <a:tc>
                  <a:txBody>
                    <a:bodyPr/>
                    <a:lstStyle/>
                    <a:p>
                      <a:r>
                        <a:rPr lang="en-US" sz="1600" dirty="0">
                          <a:solidFill>
                            <a:schemeClr val="bg1"/>
                          </a:solidFill>
                        </a:rPr>
                        <a:t>Applications</a:t>
                      </a:r>
                    </a:p>
                  </a:txBody>
                  <a:tcPr marL="91427" marR="91427" marT="45713" marB="45713" anchor="b">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tc>
                  <a:txBody>
                    <a:bodyPr/>
                    <a:lstStyle/>
                    <a:p>
                      <a:endParaRPr lang="en-US" sz="1700" dirty="0">
                        <a:solidFill>
                          <a:schemeClr val="bg1"/>
                        </a:solidFill>
                      </a:endParaRPr>
                    </a:p>
                  </a:txBody>
                  <a:tcPr marL="91427" marR="91427" marT="45713" marB="45713">
                    <a:lnT w="12700" cap="flat" cmpd="sng" algn="ctr">
                      <a:solidFill>
                        <a:schemeClr val="bg1"/>
                      </a:solidFill>
                      <a:prstDash val="solid"/>
                      <a:round/>
                      <a:headEnd type="none" w="med" len="med"/>
                      <a:tailEnd type="none" w="med" len="med"/>
                    </a:lnT>
                    <a:solidFill>
                      <a:schemeClr val="tx1"/>
                    </a:solidFill>
                  </a:tcPr>
                </a:tc>
                <a:extLst>
                  <a:ext uri="{0D108BD9-81ED-4DB2-BD59-A6C34878D82A}">
                    <a16:rowId xmlns:a16="http://schemas.microsoft.com/office/drawing/2014/main" val="975920690"/>
                  </a:ext>
                </a:extLst>
              </a:tr>
              <a:tr h="541295">
                <a:tc>
                  <a:txBody>
                    <a:bodyPr/>
                    <a:lstStyle/>
                    <a:p>
                      <a:r>
                        <a:rPr lang="en-US" sz="1600" dirty="0">
                          <a:solidFill>
                            <a:schemeClr val="bg1"/>
                          </a:solidFill>
                        </a:rPr>
                        <a:t>Data</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958753268"/>
                  </a:ext>
                </a:extLst>
              </a:tr>
              <a:tr h="541295">
                <a:tc>
                  <a:txBody>
                    <a:bodyPr/>
                    <a:lstStyle/>
                    <a:p>
                      <a:r>
                        <a:rPr lang="en-US" sz="1600" dirty="0">
                          <a:solidFill>
                            <a:schemeClr val="bg1"/>
                          </a:solidFill>
                        </a:rPr>
                        <a:t>Runtime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1033960191"/>
                  </a:ext>
                </a:extLst>
              </a:tr>
              <a:tr h="541295">
                <a:tc>
                  <a:txBody>
                    <a:bodyPr/>
                    <a:lstStyle/>
                    <a:p>
                      <a:r>
                        <a:rPr lang="en-US" sz="1600" dirty="0">
                          <a:solidFill>
                            <a:schemeClr val="bg1"/>
                          </a:solidFill>
                        </a:rPr>
                        <a:t>Middleware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876098919"/>
                  </a:ext>
                </a:extLst>
              </a:tr>
              <a:tr h="541295">
                <a:tc>
                  <a:txBody>
                    <a:bodyPr/>
                    <a:lstStyle/>
                    <a:p>
                      <a:r>
                        <a:rPr lang="en-US" sz="1600" dirty="0">
                          <a:solidFill>
                            <a:schemeClr val="bg1"/>
                          </a:solidFill>
                        </a:rPr>
                        <a:t>O/S</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899666371"/>
                  </a:ext>
                </a:extLst>
              </a:tr>
              <a:tr h="541295">
                <a:tc>
                  <a:txBody>
                    <a:bodyPr/>
                    <a:lstStyle/>
                    <a:p>
                      <a:r>
                        <a:rPr lang="en-US" sz="1600" dirty="0">
                          <a:solidFill>
                            <a:schemeClr val="bg1"/>
                          </a:solidFill>
                        </a:rPr>
                        <a:t>Virtualization</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337277180"/>
                  </a:ext>
                </a:extLst>
              </a:tr>
              <a:tr h="541295">
                <a:tc>
                  <a:txBody>
                    <a:bodyPr/>
                    <a:lstStyle/>
                    <a:p>
                      <a:r>
                        <a:rPr lang="en-US" sz="1600" dirty="0">
                          <a:solidFill>
                            <a:schemeClr val="bg1"/>
                          </a:solidFill>
                        </a:rPr>
                        <a:t>Servers</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943673154"/>
                  </a:ext>
                </a:extLst>
              </a:tr>
              <a:tr h="541295">
                <a:tc>
                  <a:txBody>
                    <a:bodyPr/>
                    <a:lstStyle/>
                    <a:p>
                      <a:r>
                        <a:rPr lang="en-US" sz="1600" dirty="0">
                          <a:solidFill>
                            <a:schemeClr val="bg1"/>
                          </a:solidFill>
                        </a:rPr>
                        <a:t>Storage</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802216785"/>
                  </a:ext>
                </a:extLst>
              </a:tr>
              <a:tr h="541295">
                <a:tc>
                  <a:txBody>
                    <a:bodyPr/>
                    <a:lstStyle/>
                    <a:p>
                      <a:r>
                        <a:rPr lang="en-US" sz="1600" dirty="0">
                          <a:solidFill>
                            <a:schemeClr val="bg1"/>
                          </a:solidFill>
                        </a:rPr>
                        <a:t>Networking</a:t>
                      </a:r>
                    </a:p>
                  </a:txBody>
                  <a:tcPr marL="91427" marR="91427" marT="45713" marB="45713" anchor="b">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tc>
                  <a:txBody>
                    <a:bodyPr/>
                    <a:lstStyle/>
                    <a:p>
                      <a:endParaRPr lang="en-US" sz="1700" dirty="0">
                        <a:solidFill>
                          <a:schemeClr val="bg1"/>
                        </a:solidFill>
                        <a:highlight>
                          <a:srgbClr val="FFFF00"/>
                        </a:highlight>
                      </a:endParaRPr>
                    </a:p>
                  </a:txBody>
                  <a:tcPr marL="91427" marR="91427" marT="45713" marB="45713">
                    <a:solidFill>
                      <a:schemeClr val="tx1"/>
                    </a:solidFill>
                  </a:tcPr>
                </a:tc>
                <a:tc>
                  <a:txBody>
                    <a:bodyPr/>
                    <a:lstStyle/>
                    <a:p>
                      <a:endParaRPr lang="en-US" sz="1700" dirty="0">
                        <a:solidFill>
                          <a:schemeClr val="bg1"/>
                        </a:solidFill>
                      </a:endParaRPr>
                    </a:p>
                  </a:txBody>
                  <a:tcPr marL="91427" marR="91427" marT="45713" marB="45713">
                    <a:solidFill>
                      <a:schemeClr val="tx1"/>
                    </a:solidFill>
                  </a:tcPr>
                </a:tc>
                <a:extLst>
                  <a:ext uri="{0D108BD9-81ED-4DB2-BD59-A6C34878D82A}">
                    <a16:rowId xmlns:a16="http://schemas.microsoft.com/office/drawing/2014/main" val="2384714135"/>
                  </a:ext>
                </a:extLst>
              </a:tr>
            </a:tbl>
          </a:graphicData>
        </a:graphic>
      </p:graphicFrame>
      <p:grpSp>
        <p:nvGrpSpPr>
          <p:cNvPr id="49" name="Group 48"/>
          <p:cNvGrpSpPr/>
          <p:nvPr/>
        </p:nvGrpSpPr>
        <p:grpSpPr>
          <a:xfrm>
            <a:off x="11308544" y="1049935"/>
            <a:ext cx="457136" cy="4733336"/>
            <a:chOff x="9027714" y="1049587"/>
            <a:chExt cx="457201" cy="4734008"/>
          </a:xfrm>
        </p:grpSpPr>
        <p:sp>
          <p:nvSpPr>
            <p:cNvPr id="7" name="Rectangle 6"/>
            <p:cNvSpPr/>
            <p:nvPr/>
          </p:nvSpPr>
          <p:spPr bwMode="auto">
            <a:xfrm>
              <a:off x="9027715" y="104958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2" name="Rectangle 11"/>
            <p:cNvSpPr/>
            <p:nvPr/>
          </p:nvSpPr>
          <p:spPr bwMode="auto">
            <a:xfrm>
              <a:off x="9027715" y="1584188"/>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6" name="Rectangle 15"/>
            <p:cNvSpPr/>
            <p:nvPr/>
          </p:nvSpPr>
          <p:spPr bwMode="auto">
            <a:xfrm>
              <a:off x="9027715"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0" name="Rectangle 19"/>
            <p:cNvSpPr/>
            <p:nvPr/>
          </p:nvSpPr>
          <p:spPr bwMode="auto">
            <a:xfrm>
              <a:off x="9027715"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4" name="Rectangle 23"/>
            <p:cNvSpPr/>
            <p:nvPr/>
          </p:nvSpPr>
          <p:spPr bwMode="auto">
            <a:xfrm>
              <a:off x="9027715"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8" name="Rectangle 27"/>
            <p:cNvSpPr/>
            <p:nvPr/>
          </p:nvSpPr>
          <p:spPr bwMode="auto">
            <a:xfrm>
              <a:off x="9027715"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2" name="Rectangle 31"/>
            <p:cNvSpPr/>
            <p:nvPr/>
          </p:nvSpPr>
          <p:spPr bwMode="auto">
            <a:xfrm>
              <a:off x="9027715"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6" name="Rectangle 35"/>
            <p:cNvSpPr/>
            <p:nvPr/>
          </p:nvSpPr>
          <p:spPr bwMode="auto">
            <a:xfrm>
              <a:off x="9027715"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0" name="Rectangle 39"/>
            <p:cNvSpPr/>
            <p:nvPr/>
          </p:nvSpPr>
          <p:spPr bwMode="auto">
            <a:xfrm>
              <a:off x="902771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50" name="Group 49"/>
          <p:cNvGrpSpPr/>
          <p:nvPr/>
        </p:nvGrpSpPr>
        <p:grpSpPr>
          <a:xfrm>
            <a:off x="10621788" y="1049935"/>
            <a:ext cx="457135" cy="4733336"/>
            <a:chOff x="9691654" y="1049587"/>
            <a:chExt cx="457200" cy="4734008"/>
          </a:xfrm>
        </p:grpSpPr>
        <p:sp>
          <p:nvSpPr>
            <p:cNvPr id="8" name="Rectangle 7"/>
            <p:cNvSpPr/>
            <p:nvPr/>
          </p:nvSpPr>
          <p:spPr bwMode="auto">
            <a:xfrm>
              <a:off x="9691654"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3" name="Rectangle 12"/>
            <p:cNvSpPr/>
            <p:nvPr/>
          </p:nvSpPr>
          <p:spPr bwMode="auto">
            <a:xfrm>
              <a:off x="9691654" y="1584188"/>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7" name="Rectangle 16"/>
            <p:cNvSpPr/>
            <p:nvPr/>
          </p:nvSpPr>
          <p:spPr bwMode="auto">
            <a:xfrm>
              <a:off x="9691654" y="211878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1" name="Rectangle 20"/>
            <p:cNvSpPr/>
            <p:nvPr/>
          </p:nvSpPr>
          <p:spPr bwMode="auto">
            <a:xfrm>
              <a:off x="9691654" y="265339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5" name="Rectangle 24"/>
            <p:cNvSpPr/>
            <p:nvPr/>
          </p:nvSpPr>
          <p:spPr bwMode="auto">
            <a:xfrm>
              <a:off x="9691654" y="318799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9" name="Rectangle 28"/>
            <p:cNvSpPr/>
            <p:nvPr/>
          </p:nvSpPr>
          <p:spPr bwMode="auto">
            <a:xfrm>
              <a:off x="9691654" y="3722592"/>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3" name="Rectangle 32"/>
            <p:cNvSpPr/>
            <p:nvPr/>
          </p:nvSpPr>
          <p:spPr bwMode="auto">
            <a:xfrm>
              <a:off x="9691654" y="4257193"/>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7" name="Rectangle 36"/>
            <p:cNvSpPr/>
            <p:nvPr/>
          </p:nvSpPr>
          <p:spPr bwMode="auto">
            <a:xfrm>
              <a:off x="9691654" y="4791794"/>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1" name="Rectangle 40"/>
            <p:cNvSpPr/>
            <p:nvPr/>
          </p:nvSpPr>
          <p:spPr bwMode="auto">
            <a:xfrm>
              <a:off x="9691654" y="5326395"/>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61" name="Group 60"/>
          <p:cNvGrpSpPr/>
          <p:nvPr/>
        </p:nvGrpSpPr>
        <p:grpSpPr>
          <a:xfrm>
            <a:off x="9926451" y="1049935"/>
            <a:ext cx="465717" cy="4732942"/>
            <a:chOff x="10608689" y="1049587"/>
            <a:chExt cx="465783" cy="4733613"/>
          </a:xfrm>
        </p:grpSpPr>
        <p:sp>
          <p:nvSpPr>
            <p:cNvPr id="9" name="Rectangle 8"/>
            <p:cNvSpPr/>
            <p:nvPr/>
          </p:nvSpPr>
          <p:spPr bwMode="auto">
            <a:xfrm>
              <a:off x="1060868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4" name="Rectangle 13"/>
            <p:cNvSpPr/>
            <p:nvPr/>
          </p:nvSpPr>
          <p:spPr bwMode="auto">
            <a:xfrm>
              <a:off x="1060868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8" name="Rectangle 17"/>
            <p:cNvSpPr/>
            <p:nvPr/>
          </p:nvSpPr>
          <p:spPr bwMode="auto">
            <a:xfrm>
              <a:off x="1060868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2" name="Rectangle 21"/>
            <p:cNvSpPr/>
            <p:nvPr/>
          </p:nvSpPr>
          <p:spPr bwMode="auto">
            <a:xfrm>
              <a:off x="1060868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6" name="Rectangle 25"/>
            <p:cNvSpPr/>
            <p:nvPr/>
          </p:nvSpPr>
          <p:spPr bwMode="auto">
            <a:xfrm>
              <a:off x="1060868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0" name="Rectangle 29"/>
            <p:cNvSpPr/>
            <p:nvPr/>
          </p:nvSpPr>
          <p:spPr bwMode="auto">
            <a:xfrm>
              <a:off x="10608689" y="3722347"/>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4" name="Rectangle 33"/>
            <p:cNvSpPr/>
            <p:nvPr/>
          </p:nvSpPr>
          <p:spPr bwMode="auto">
            <a:xfrm>
              <a:off x="10608689" y="4256899"/>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8" name="Rectangle 37"/>
            <p:cNvSpPr/>
            <p:nvPr/>
          </p:nvSpPr>
          <p:spPr bwMode="auto">
            <a:xfrm>
              <a:off x="10608689" y="4791451"/>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2" name="Rectangle 41"/>
            <p:cNvSpPr/>
            <p:nvPr/>
          </p:nvSpPr>
          <p:spPr bwMode="auto">
            <a:xfrm>
              <a:off x="10617272" y="5326000"/>
              <a:ext cx="457200" cy="45720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60" name="Group 59"/>
          <p:cNvGrpSpPr/>
          <p:nvPr/>
        </p:nvGrpSpPr>
        <p:grpSpPr>
          <a:xfrm>
            <a:off x="9239695" y="1049935"/>
            <a:ext cx="457135" cy="4732942"/>
            <a:chOff x="11310059" y="1049587"/>
            <a:chExt cx="457200" cy="4733613"/>
          </a:xfrm>
        </p:grpSpPr>
        <p:sp>
          <p:nvSpPr>
            <p:cNvPr id="10" name="Rectangle 9"/>
            <p:cNvSpPr/>
            <p:nvPr/>
          </p:nvSpPr>
          <p:spPr bwMode="auto">
            <a:xfrm>
              <a:off x="11310059" y="104958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5" name="Rectangle 14"/>
            <p:cNvSpPr/>
            <p:nvPr/>
          </p:nvSpPr>
          <p:spPr bwMode="auto">
            <a:xfrm>
              <a:off x="11310059" y="158413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19" name="Rectangle 18"/>
            <p:cNvSpPr/>
            <p:nvPr/>
          </p:nvSpPr>
          <p:spPr bwMode="auto">
            <a:xfrm>
              <a:off x="11310059" y="211869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3" name="Rectangle 22"/>
            <p:cNvSpPr/>
            <p:nvPr/>
          </p:nvSpPr>
          <p:spPr bwMode="auto">
            <a:xfrm>
              <a:off x="11310059" y="2653243"/>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27" name="Rectangle 26"/>
            <p:cNvSpPr/>
            <p:nvPr/>
          </p:nvSpPr>
          <p:spPr bwMode="auto">
            <a:xfrm>
              <a:off x="11310059" y="3187795"/>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1" name="Rectangle 30"/>
            <p:cNvSpPr/>
            <p:nvPr/>
          </p:nvSpPr>
          <p:spPr bwMode="auto">
            <a:xfrm>
              <a:off x="11310059" y="3722347"/>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5" name="Rectangle 34"/>
            <p:cNvSpPr/>
            <p:nvPr/>
          </p:nvSpPr>
          <p:spPr bwMode="auto">
            <a:xfrm>
              <a:off x="11310059" y="4256899"/>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39" name="Rectangle 38"/>
            <p:cNvSpPr/>
            <p:nvPr/>
          </p:nvSpPr>
          <p:spPr bwMode="auto">
            <a:xfrm>
              <a:off x="11310059" y="479145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43" name="Rectangle 42"/>
            <p:cNvSpPr/>
            <p:nvPr/>
          </p:nvSpPr>
          <p:spPr bwMode="auto">
            <a:xfrm>
              <a:off x="11310059" y="5326000"/>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grpSp>
        <p:nvGrpSpPr>
          <p:cNvPr id="59" name="Group 58"/>
          <p:cNvGrpSpPr/>
          <p:nvPr/>
        </p:nvGrpSpPr>
        <p:grpSpPr>
          <a:xfrm>
            <a:off x="10651326" y="6083101"/>
            <a:ext cx="1420855" cy="521303"/>
            <a:chOff x="9205950" y="5966176"/>
            <a:chExt cx="1421057" cy="521377"/>
          </a:xfrm>
        </p:grpSpPr>
        <p:sp>
          <p:nvSpPr>
            <p:cNvPr id="54" name="Rectangle 53"/>
            <p:cNvSpPr/>
            <p:nvPr/>
          </p:nvSpPr>
          <p:spPr bwMode="auto">
            <a:xfrm>
              <a:off x="9205950" y="6071863"/>
              <a:ext cx="274320" cy="274320"/>
            </a:xfrm>
            <a:prstGeom prst="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5" name="TextBox 54"/>
            <p:cNvSpPr txBox="1"/>
            <p:nvPr/>
          </p:nvSpPr>
          <p:spPr>
            <a:xfrm>
              <a:off x="9381237" y="5966176"/>
              <a:ext cx="1245770" cy="521377"/>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kern="0">
                  <a:solidFill>
                    <a:srgbClr val="FFFFFF"/>
                  </a:solidFill>
                  <a:latin typeface="Segoe UI"/>
                </a:rPr>
                <a:t>Microsoft</a:t>
              </a:r>
            </a:p>
          </p:txBody>
        </p:sp>
      </p:grpSp>
      <p:grpSp>
        <p:nvGrpSpPr>
          <p:cNvPr id="58" name="Group 57"/>
          <p:cNvGrpSpPr/>
          <p:nvPr/>
        </p:nvGrpSpPr>
        <p:grpSpPr>
          <a:xfrm>
            <a:off x="9239693" y="6083101"/>
            <a:ext cx="1406468" cy="521303"/>
            <a:chOff x="10595131" y="5966176"/>
            <a:chExt cx="1406667" cy="521377"/>
          </a:xfrm>
        </p:grpSpPr>
        <p:sp>
          <p:nvSpPr>
            <p:cNvPr id="56" name="Rectangle 55"/>
            <p:cNvSpPr/>
            <p:nvPr/>
          </p:nvSpPr>
          <p:spPr bwMode="auto">
            <a:xfrm>
              <a:off x="10595131" y="6071862"/>
              <a:ext cx="274320" cy="274320"/>
            </a:xfrm>
            <a:prstGeom prst="rect">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7" name="TextBox 56"/>
            <p:cNvSpPr txBox="1"/>
            <p:nvPr/>
          </p:nvSpPr>
          <p:spPr>
            <a:xfrm>
              <a:off x="10742947" y="5966176"/>
              <a:ext cx="1258851" cy="521377"/>
            </a:xfrm>
            <a:prstGeom prst="rect">
              <a:avLst/>
            </a:prstGeom>
            <a:noFill/>
          </p:spPr>
          <p:txBody>
            <a:bodyPr wrap="none" lIns="182854" tIns="146283" rIns="182854" bIns="146283" rtlCol="0">
              <a:spAutoFit/>
            </a:bodyPr>
            <a:lstStyle/>
            <a:p>
              <a:pPr defTabSz="914224">
                <a:lnSpc>
                  <a:spcPct val="90000"/>
                </a:lnSpc>
                <a:spcAft>
                  <a:spcPts val="600"/>
                </a:spcAft>
                <a:defRPr/>
              </a:pPr>
              <a:r>
                <a:rPr lang="en-US" sz="1599" kern="0">
                  <a:solidFill>
                    <a:srgbClr val="FFFFFF"/>
                  </a:solidFill>
                  <a:latin typeface="Segoe UI"/>
                </a:rPr>
                <a:t>Customer</a:t>
              </a:r>
            </a:p>
          </p:txBody>
        </p:sp>
      </p:grpSp>
      <p:grpSp>
        <p:nvGrpSpPr>
          <p:cNvPr id="44" name="Group 43"/>
          <p:cNvGrpSpPr/>
          <p:nvPr/>
        </p:nvGrpSpPr>
        <p:grpSpPr>
          <a:xfrm>
            <a:off x="12801069" y="6242766"/>
            <a:ext cx="457135" cy="458431"/>
            <a:chOff x="7976278" y="6226405"/>
            <a:chExt cx="457200" cy="458496"/>
          </a:xfrm>
        </p:grpSpPr>
        <p:sp>
          <p:nvSpPr>
            <p:cNvPr id="52" name="Rectangle 51"/>
            <p:cNvSpPr/>
            <p:nvPr/>
          </p:nvSpPr>
          <p:spPr bwMode="auto">
            <a:xfrm>
              <a:off x="7976278" y="6227701"/>
              <a:ext cx="457200" cy="457200"/>
            </a:xfrm>
            <a:prstGeom prst="rect">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sp>
          <p:nvSpPr>
            <p:cNvPr id="5" name="Isosceles Triangle 4"/>
            <p:cNvSpPr/>
            <p:nvPr/>
          </p:nvSpPr>
          <p:spPr bwMode="auto">
            <a:xfrm>
              <a:off x="7976278" y="6226405"/>
              <a:ext cx="457200" cy="457200"/>
            </a:xfrm>
            <a:prstGeom prst="triangle">
              <a:avLst>
                <a:gd name="adj" fmla="val 0"/>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0">
                      <a:srgbClr val="FFFFFF"/>
                    </a:gs>
                    <a:gs pos="100000">
                      <a:srgbClr val="FFFFFF"/>
                    </a:gs>
                  </a:gsLst>
                  <a:lin ang="5400000" scaled="0"/>
                </a:gradFill>
                <a:latin typeface="Segoe UI"/>
              </a:endParaRPr>
            </a:p>
          </p:txBody>
        </p:sp>
      </p:grpSp>
    </p:spTree>
    <p:extLst>
      <p:ext uri="{BB962C8B-B14F-4D97-AF65-F5344CB8AC3E}">
        <p14:creationId xmlns:p14="http://schemas.microsoft.com/office/powerpoint/2010/main" val="265408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fade">
                                      <p:cBhvr>
                                        <p:cTn id="20" dur="500"/>
                                        <p:tgtEl>
                                          <p:spTgt spid="50"/>
                                        </p:tgtEl>
                                      </p:cBhvr>
                                    </p:animEffect>
                                  </p:childTnLst>
                                </p:cTn>
                              </p:par>
                            </p:childTnLst>
                          </p:cTn>
                        </p:par>
                        <p:par>
                          <p:cTn id="21" fill="hold">
                            <p:stCondLst>
                              <p:cond delay="2000"/>
                            </p:stCondLst>
                            <p:childTnLst>
                              <p:par>
                                <p:cTn id="22" presetID="10" presetClass="entr" presetSubtype="0" fill="hold" nodeType="after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childTnLst>
                          </p:cTn>
                        </p:par>
                        <p:par>
                          <p:cTn id="25" fill="hold">
                            <p:stCondLst>
                              <p:cond delay="2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p:cNvSpPr/>
          <p:nvPr/>
        </p:nvSpPr>
        <p:spPr>
          <a:xfrm>
            <a:off x="89" y="2024342"/>
            <a:ext cx="4934105" cy="4970183"/>
          </a:xfrm>
          <a:prstGeom prst="rect">
            <a:avLst/>
          </a:prstGeom>
          <a:solidFill>
            <a:srgbClr val="3999C6"/>
          </a:solidFill>
          <a:ln w="12700" cap="flat" cmpd="sng" algn="ctr">
            <a:noFill/>
            <a:prstDash val="solid"/>
            <a:miter lim="800000"/>
          </a:ln>
          <a:effectLst/>
        </p:spPr>
        <p:txBody>
          <a:bodyPr rtlCol="0" anchor="ctr"/>
          <a:lstStyle/>
          <a:p>
            <a:pPr algn="ctr" defTabSz="932597">
              <a:defRPr/>
            </a:pPr>
            <a:endParaRPr lang="en-US" sz="1836" kern="0">
              <a:solidFill>
                <a:srgbClr val="FFFFFF"/>
              </a:solidFill>
              <a:latin typeface="Calibri" panose="020F0502020204030204"/>
              <a:ea typeface=""/>
              <a:cs typeface=""/>
            </a:endParaRPr>
          </a:p>
        </p:txBody>
      </p:sp>
      <p:sp>
        <p:nvSpPr>
          <p:cNvPr id="11" name="Title 10"/>
          <p:cNvSpPr>
            <a:spLocks noGrp="1"/>
          </p:cNvSpPr>
          <p:nvPr>
            <p:ph type="title"/>
          </p:nvPr>
        </p:nvSpPr>
        <p:spPr/>
        <p:txBody>
          <a:bodyPr>
            <a:noAutofit/>
          </a:bodyPr>
          <a:lstStyle/>
          <a:p>
            <a:r>
              <a:rPr lang="en-US"/>
              <a:t>Introducing Azure Cosmos DB</a:t>
            </a:r>
            <a:br>
              <a:rPr lang="en-US"/>
            </a:br>
            <a:r>
              <a:rPr lang="en-US" sz="2448">
                <a:solidFill>
                  <a:schemeClr val="accent1"/>
                </a:solidFill>
              </a:rPr>
              <a:t>A globally distributed, massively scalable, multi-model database service</a:t>
            </a:r>
          </a:p>
        </p:txBody>
      </p:sp>
      <p:sp>
        <p:nvSpPr>
          <p:cNvPr id="3" name="Content Placeholder 2"/>
          <p:cNvSpPr>
            <a:spLocks noGrp="1"/>
          </p:cNvSpPr>
          <p:nvPr>
            <p:ph sz="half" idx="4294967295"/>
          </p:nvPr>
        </p:nvSpPr>
        <p:spPr>
          <a:xfrm>
            <a:off x="446892" y="2490181"/>
            <a:ext cx="2721713" cy="476479"/>
          </a:xfrm>
        </p:spPr>
        <p:txBody>
          <a:bodyPr wrap="square">
            <a:spAutoFit/>
          </a:bodyPr>
          <a:lstStyle/>
          <a:p>
            <a:pPr marL="0" indent="0">
              <a:buNone/>
            </a:pPr>
            <a:r>
              <a:rPr lang="en-US" sz="2040" b="1">
                <a:solidFill>
                  <a:srgbClr val="59B4D9"/>
                </a:solidFill>
                <a:latin typeface="Segoe UI" charset="0"/>
                <a:ea typeface="Segoe UI" charset="0"/>
                <a:cs typeface="Segoe UI" charset="0"/>
              </a:rPr>
              <a:t>Global distribution</a:t>
            </a:r>
          </a:p>
        </p:txBody>
      </p:sp>
      <p:grpSp>
        <p:nvGrpSpPr>
          <p:cNvPr id="323" name="Group 322"/>
          <p:cNvGrpSpPr/>
          <p:nvPr/>
        </p:nvGrpSpPr>
        <p:grpSpPr>
          <a:xfrm>
            <a:off x="-3919" y="2526364"/>
            <a:ext cx="450812" cy="305337"/>
            <a:chOff x="6082249" y="5559189"/>
            <a:chExt cx="564210" cy="382141"/>
          </a:xfrm>
          <a:solidFill>
            <a:schemeClr val="accent6"/>
          </a:solidFill>
        </p:grpSpPr>
        <p:sp>
          <p:nvSpPr>
            <p:cNvPr id="324" name="Isosceles Triangle 31"/>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184" name="Content Placeholder 2"/>
          <p:cNvSpPr txBox="1">
            <a:spLocks/>
          </p:cNvSpPr>
          <p:nvPr/>
        </p:nvSpPr>
        <p:spPr>
          <a:xfrm>
            <a:off x="446892" y="3218776"/>
            <a:ext cx="339526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Multi-model + multi API</a:t>
            </a:r>
          </a:p>
        </p:txBody>
      </p:sp>
      <p:grpSp>
        <p:nvGrpSpPr>
          <p:cNvPr id="185" name="Group 184"/>
          <p:cNvGrpSpPr/>
          <p:nvPr/>
        </p:nvGrpSpPr>
        <p:grpSpPr>
          <a:xfrm>
            <a:off x="-3919" y="3252560"/>
            <a:ext cx="450812" cy="305337"/>
            <a:chOff x="6082249" y="5559189"/>
            <a:chExt cx="564210" cy="382141"/>
          </a:xfrm>
          <a:solidFill>
            <a:schemeClr val="accent6"/>
          </a:solidFill>
        </p:grpSpPr>
        <p:sp>
          <p:nvSpPr>
            <p:cNvPr id="186" name="Isosceles Triangle 28"/>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58" name="Content Placeholder 2"/>
          <p:cNvSpPr txBox="1">
            <a:spLocks/>
          </p:cNvSpPr>
          <p:nvPr/>
        </p:nvSpPr>
        <p:spPr>
          <a:xfrm>
            <a:off x="446893" y="3945754"/>
            <a:ext cx="2418940"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Elastic scale-out</a:t>
            </a:r>
          </a:p>
        </p:txBody>
      </p:sp>
      <p:grpSp>
        <p:nvGrpSpPr>
          <p:cNvPr id="59" name="Group 58"/>
          <p:cNvGrpSpPr/>
          <p:nvPr/>
        </p:nvGrpSpPr>
        <p:grpSpPr>
          <a:xfrm>
            <a:off x="-3919" y="3978757"/>
            <a:ext cx="450812" cy="305337"/>
            <a:chOff x="6082249" y="5559189"/>
            <a:chExt cx="564210" cy="382141"/>
          </a:xfrm>
          <a:solidFill>
            <a:schemeClr val="accent6"/>
          </a:solidFill>
        </p:grpSpPr>
        <p:sp>
          <p:nvSpPr>
            <p:cNvPr id="60" name="Isosceles Triangle 25"/>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25" name="Content Placeholder 2"/>
          <p:cNvSpPr txBox="1">
            <a:spLocks/>
          </p:cNvSpPr>
          <p:nvPr/>
        </p:nvSpPr>
        <p:spPr>
          <a:xfrm>
            <a:off x="446893" y="4674351"/>
            <a:ext cx="3048771"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Choice of consistency</a:t>
            </a:r>
          </a:p>
        </p:txBody>
      </p:sp>
      <p:grpSp>
        <p:nvGrpSpPr>
          <p:cNvPr id="26" name="Group 25"/>
          <p:cNvGrpSpPr/>
          <p:nvPr/>
        </p:nvGrpSpPr>
        <p:grpSpPr>
          <a:xfrm>
            <a:off x="-3919" y="4704953"/>
            <a:ext cx="450812" cy="305337"/>
            <a:chOff x="6082249" y="5559189"/>
            <a:chExt cx="564210" cy="382141"/>
          </a:xfrm>
          <a:solidFill>
            <a:schemeClr val="accent6"/>
          </a:solidFill>
        </p:grpSpPr>
        <p:sp>
          <p:nvSpPr>
            <p:cNvPr id="27"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49" name="Content Placeholder 2"/>
          <p:cNvSpPr txBox="1">
            <a:spLocks/>
          </p:cNvSpPr>
          <p:nvPr/>
        </p:nvSpPr>
        <p:spPr>
          <a:xfrm>
            <a:off x="446893" y="5401327"/>
            <a:ext cx="4104427"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rgbClr val="59B4D9"/>
                </a:solidFill>
                <a:latin typeface="Segoe UI" charset="0"/>
                <a:ea typeface="Segoe UI" charset="0"/>
                <a:cs typeface="Segoe UI" charset="0"/>
              </a:rPr>
              <a:t>Guaranteed single-digit latency</a:t>
            </a:r>
          </a:p>
        </p:txBody>
      </p:sp>
      <p:grpSp>
        <p:nvGrpSpPr>
          <p:cNvPr id="50" name="Group 49"/>
          <p:cNvGrpSpPr/>
          <p:nvPr/>
        </p:nvGrpSpPr>
        <p:grpSpPr>
          <a:xfrm>
            <a:off x="-3919" y="5431150"/>
            <a:ext cx="450812" cy="305337"/>
            <a:chOff x="6082249" y="5559189"/>
            <a:chExt cx="564210" cy="382141"/>
          </a:xfrm>
          <a:solidFill>
            <a:schemeClr val="accent6"/>
          </a:solidFill>
        </p:grpSpPr>
        <p:sp>
          <p:nvSpPr>
            <p:cNvPr id="51"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Box 52"/>
          <p:cNvSpPr txBox="1"/>
          <p:nvPr/>
        </p:nvSpPr>
        <p:spPr>
          <a:xfrm>
            <a:off x="5082248" y="2162889"/>
            <a:ext cx="5203349" cy="990628"/>
          </a:xfrm>
          <a:prstGeom prst="rect">
            <a:avLst/>
          </a:prstGeom>
          <a:noFill/>
        </p:spPr>
        <p:txBody>
          <a:bodyPr wrap="square" rtlCol="0">
            <a:spAutoFit/>
          </a:bodyPr>
          <a:lstStyle/>
          <a:p>
            <a:r>
              <a:rPr lang="en-US" sz="1428" b="1">
                <a:solidFill>
                  <a:schemeClr val="accent3"/>
                </a:solidFill>
                <a:latin typeface="Segoe UI Semibold" charset="0"/>
                <a:cs typeface="Segoe UI Semibold" charset="0"/>
              </a:rPr>
              <a:t>Only service with financially-backed SLAs for millisecond latency at the 99th percentile, 99.99% HA and guaranteed throughput and consistency</a:t>
            </a:r>
          </a:p>
          <a:p>
            <a:endParaRPr lang="en-US" sz="1428" b="1">
              <a:solidFill>
                <a:schemeClr val="accent3"/>
              </a:solidFill>
              <a:latin typeface="Segoe UI Semibold" charset="0"/>
              <a:ea typeface="Segoe UI Semibold" charset="0"/>
              <a:cs typeface="Segoe UI Semibold" charset="0"/>
            </a:endParaRPr>
          </a:p>
        </p:txBody>
      </p:sp>
      <p:grpSp>
        <p:nvGrpSpPr>
          <p:cNvPr id="55" name="Group 54"/>
          <p:cNvGrpSpPr/>
          <p:nvPr/>
        </p:nvGrpSpPr>
        <p:grpSpPr>
          <a:xfrm>
            <a:off x="6996300" y="4105491"/>
            <a:ext cx="1490374" cy="1985246"/>
            <a:chOff x="8845310" y="3368421"/>
            <a:chExt cx="1905572" cy="2538308"/>
          </a:xfrm>
        </p:grpSpPr>
        <p:sp>
          <p:nvSpPr>
            <p:cNvPr id="88" name="Oval 87"/>
            <p:cNvSpPr/>
            <p:nvPr/>
          </p:nvSpPr>
          <p:spPr>
            <a:xfrm>
              <a:off x="9050588" y="4239238"/>
              <a:ext cx="1506475" cy="150647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1" name="Group 80"/>
            <p:cNvGrpSpPr/>
            <p:nvPr/>
          </p:nvGrpSpPr>
          <p:grpSpPr>
            <a:xfrm>
              <a:off x="8845310" y="3368421"/>
              <a:ext cx="1905572" cy="2538308"/>
              <a:chOff x="5640356" y="3892580"/>
              <a:chExt cx="1139316" cy="1517620"/>
            </a:xfrm>
            <a:solidFill>
              <a:srgbClr val="59B4D9"/>
            </a:solidFill>
          </p:grpSpPr>
          <p:sp>
            <p:nvSpPr>
              <p:cNvPr id="8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8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82" name="TextBox 81"/>
            <p:cNvSpPr txBox="1"/>
            <p:nvPr/>
          </p:nvSpPr>
          <p:spPr>
            <a:xfrm>
              <a:off x="9254733" y="4736233"/>
              <a:ext cx="1102048" cy="529786"/>
            </a:xfrm>
            <a:prstGeom prst="rect">
              <a:avLst/>
            </a:prstGeom>
            <a:noFill/>
          </p:spPr>
          <p:txBody>
            <a:bodyPr wrap="none" rtlCol="0">
              <a:spAutoFit/>
            </a:bodyPr>
            <a:lstStyle/>
            <a:p>
              <a:pPr algn="ctr"/>
              <a:r>
                <a:rPr lang="en-US" sz="2040" b="1">
                  <a:solidFill>
                    <a:schemeClr val="bg1"/>
                  </a:solidFill>
                  <a:ea typeface="Segoe UI Black" panose="020B0A02040204020203" pitchFamily="34" charset="0"/>
                  <a:cs typeface="Segoe UI Black" panose="020B0A02040204020203" pitchFamily="34" charset="0"/>
                </a:rPr>
                <a:t>99</a:t>
              </a:r>
              <a:r>
                <a:rPr lang="en-US" sz="1224" b="1">
                  <a:solidFill>
                    <a:schemeClr val="bg1"/>
                  </a:solidFill>
                  <a:ea typeface="Segoe UI Black" panose="020B0A02040204020203" pitchFamily="34" charset="0"/>
                  <a:cs typeface="Segoe UI Black" panose="020B0A02040204020203" pitchFamily="34" charset="0"/>
                </a:rPr>
                <a:t>.99%</a:t>
              </a:r>
            </a:p>
          </p:txBody>
        </p:sp>
        <p:sp>
          <p:nvSpPr>
            <p:cNvPr id="83" name="TextBox 82"/>
            <p:cNvSpPr txBox="1"/>
            <p:nvPr/>
          </p:nvSpPr>
          <p:spPr>
            <a:xfrm>
              <a:off x="9367018" y="3413915"/>
              <a:ext cx="877473" cy="611645"/>
            </a:xfrm>
            <a:prstGeom prst="rect">
              <a:avLst/>
            </a:prstGeom>
            <a:noFill/>
          </p:spPr>
          <p:txBody>
            <a:bodyPr wrap="square" rtlCol="0">
              <a:spAutoFit/>
            </a:bodyPr>
            <a:lstStyle/>
            <a:p>
              <a:pPr algn="ctr"/>
              <a:r>
                <a:rPr lang="en-US" sz="2448" b="1">
                  <a:solidFill>
                    <a:schemeClr val="bg1"/>
                  </a:solidFill>
                  <a:ea typeface="Segoe UI Black" panose="020B0A02040204020203" pitchFamily="34" charset="0"/>
                  <a:cs typeface="Segoe UI Black" panose="020B0A02040204020203" pitchFamily="34" charset="0"/>
                </a:rPr>
                <a:t>HA</a:t>
              </a:r>
            </a:p>
          </p:txBody>
        </p:sp>
      </p:grpSp>
      <p:grpSp>
        <p:nvGrpSpPr>
          <p:cNvPr id="4" name="Group 3"/>
          <p:cNvGrpSpPr/>
          <p:nvPr/>
        </p:nvGrpSpPr>
        <p:grpSpPr>
          <a:xfrm>
            <a:off x="8804667" y="3252560"/>
            <a:ext cx="1490374" cy="1985246"/>
            <a:chOff x="8299583" y="3071107"/>
            <a:chExt cx="1461284" cy="1946496"/>
          </a:xfrm>
        </p:grpSpPr>
        <p:sp>
          <p:nvSpPr>
            <p:cNvPr id="78" name="Oval 77"/>
            <p:cNvSpPr/>
            <p:nvPr/>
          </p:nvSpPr>
          <p:spPr>
            <a:xfrm>
              <a:off x="8459160" y="3745568"/>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57" name="Group 56"/>
            <p:cNvGrpSpPr/>
            <p:nvPr/>
          </p:nvGrpSpPr>
          <p:grpSpPr>
            <a:xfrm>
              <a:off x="8299583" y="3071107"/>
              <a:ext cx="1461284" cy="1946496"/>
              <a:chOff x="5640356" y="3892580"/>
              <a:chExt cx="1139316" cy="1517620"/>
            </a:xfrm>
            <a:solidFill>
              <a:schemeClr val="accent4"/>
            </a:solidFill>
          </p:grpSpPr>
          <p:sp>
            <p:nvSpPr>
              <p:cNvPr id="74" name="Oval 25"/>
              <p:cNvSpPr>
                <a:spLocks noChangeArrowheads="1"/>
              </p:cNvSpPr>
              <p:nvPr/>
            </p:nvSpPr>
            <p:spPr bwMode="auto">
              <a:xfrm>
                <a:off x="5883437" y="4534521"/>
                <a:ext cx="662316"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5"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6"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7"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2" name="TextBox 61"/>
            <p:cNvSpPr txBox="1"/>
            <p:nvPr/>
          </p:nvSpPr>
          <p:spPr>
            <a:xfrm>
              <a:off x="8501661" y="3208545"/>
              <a:ext cx="1068883" cy="280718"/>
            </a:xfrm>
            <a:prstGeom prst="rect">
              <a:avLst/>
            </a:prstGeom>
            <a:noFill/>
          </p:spPr>
          <p:txBody>
            <a:bodyPr wrap="none" rtlCol="0">
              <a:spAutoFit/>
            </a:bodyPr>
            <a:lstStyle/>
            <a:p>
              <a:pPr algn="ctr"/>
              <a:r>
                <a:rPr lang="en-US" sz="1224" b="1">
                  <a:solidFill>
                    <a:schemeClr val="bg1"/>
                  </a:solidFill>
                  <a:ea typeface="Segoe UI Black" panose="020B0A02040204020203" pitchFamily="34" charset="0"/>
                  <a:cs typeface="Segoe UI Black" panose="020B0A02040204020203" pitchFamily="34" charset="0"/>
                </a:rPr>
                <a:t>Throughput</a:t>
              </a:r>
              <a:endParaRPr lang="en-US" sz="612" b="1">
                <a:solidFill>
                  <a:schemeClr val="bg1"/>
                </a:solidFill>
              </a:endParaRPr>
            </a:p>
          </p:txBody>
        </p:sp>
        <p:sp>
          <p:nvSpPr>
            <p:cNvPr id="63" name="TextBox 62"/>
            <p:cNvSpPr txBox="1"/>
            <p:nvPr/>
          </p:nvSpPr>
          <p:spPr>
            <a:xfrm>
              <a:off x="8544430" y="4189821"/>
              <a:ext cx="983338" cy="265009"/>
            </a:xfrm>
            <a:prstGeom prst="rect">
              <a:avLst/>
            </a:prstGeom>
            <a:noFill/>
          </p:spPr>
          <p:txBody>
            <a:bodyPr wrap="square" rtlCol="0">
              <a:spAutoFit/>
            </a:bodyPr>
            <a:lstStyle/>
            <a:p>
              <a:pPr algn="ctr"/>
              <a:r>
                <a:rPr lang="en-US" sz="1122" b="1">
                  <a:solidFill>
                    <a:schemeClr val="bg1"/>
                  </a:solidFill>
                  <a:ea typeface="Segoe UI Black" panose="020B0A02040204020203" pitchFamily="34" charset="0"/>
                  <a:cs typeface="Segoe UI Black" panose="020B0A02040204020203" pitchFamily="34" charset="0"/>
                </a:rPr>
                <a:t>Guaranteed</a:t>
              </a:r>
            </a:p>
          </p:txBody>
        </p:sp>
      </p:grpSp>
      <p:grpSp>
        <p:nvGrpSpPr>
          <p:cNvPr id="2" name="Group 1"/>
          <p:cNvGrpSpPr/>
          <p:nvPr/>
        </p:nvGrpSpPr>
        <p:grpSpPr>
          <a:xfrm>
            <a:off x="10615234" y="4105491"/>
            <a:ext cx="1490374" cy="1985246"/>
            <a:chOff x="9884176" y="3552718"/>
            <a:chExt cx="1461284" cy="1946496"/>
          </a:xfrm>
        </p:grpSpPr>
        <p:sp>
          <p:nvSpPr>
            <p:cNvPr id="72" name="Oval 71"/>
            <p:cNvSpPr/>
            <p:nvPr/>
          </p:nvSpPr>
          <p:spPr>
            <a:xfrm>
              <a:off x="10041595" y="4220503"/>
              <a:ext cx="1155237" cy="11552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65" name="Group 64"/>
            <p:cNvGrpSpPr/>
            <p:nvPr/>
          </p:nvGrpSpPr>
          <p:grpSpPr>
            <a:xfrm>
              <a:off x="9884176" y="3552718"/>
              <a:ext cx="1461284" cy="1946496"/>
              <a:chOff x="5640356" y="3892580"/>
              <a:chExt cx="1139316" cy="1517620"/>
            </a:xfrm>
            <a:solidFill>
              <a:schemeClr val="accent3"/>
            </a:solidFill>
          </p:grpSpPr>
          <p:sp>
            <p:nvSpPr>
              <p:cNvPr id="68" name="Oval 25"/>
              <p:cNvSpPr>
                <a:spLocks noChangeArrowheads="1"/>
              </p:cNvSpPr>
              <p:nvPr/>
            </p:nvSpPr>
            <p:spPr bwMode="auto">
              <a:xfrm>
                <a:off x="5883437" y="4534521"/>
                <a:ext cx="662316" cy="6645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69" name="Freeform 26"/>
              <p:cNvSpPr>
                <a:spLocks noEditPoints="1"/>
              </p:cNvSpPr>
              <p:nvPr/>
            </p:nvSpPr>
            <p:spPr bwMode="auto">
              <a:xfrm>
                <a:off x="5656740" y="4296712"/>
                <a:ext cx="1115712" cy="1113488"/>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0" name="Freeform 27"/>
              <p:cNvSpPr>
                <a:spLocks/>
              </p:cNvSpPr>
              <p:nvPr/>
            </p:nvSpPr>
            <p:spPr bwMode="auto">
              <a:xfrm>
                <a:off x="5640356" y="3892580"/>
                <a:ext cx="957576"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71"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66" name="TextBox 65"/>
            <p:cNvSpPr txBox="1"/>
            <p:nvPr/>
          </p:nvSpPr>
          <p:spPr>
            <a:xfrm>
              <a:off x="10092666" y="3688873"/>
              <a:ext cx="1056059" cy="280718"/>
            </a:xfrm>
            <a:prstGeom prst="rect">
              <a:avLst/>
            </a:prstGeom>
            <a:noFill/>
          </p:spPr>
          <p:txBody>
            <a:bodyPr wrap="none" rtlCol="0">
              <a:spAutoFit/>
            </a:bodyPr>
            <a:lstStyle/>
            <a:p>
              <a:pPr algn="ctr"/>
              <a:r>
                <a:rPr lang="en-US" sz="1224" b="1">
                  <a:solidFill>
                    <a:schemeClr val="bg1"/>
                  </a:solidFill>
                  <a:ea typeface="Segoe UI Black" panose="020B0A02040204020203" pitchFamily="34" charset="0"/>
                  <a:cs typeface="Segoe UI Black" panose="020B0A02040204020203" pitchFamily="34" charset="0"/>
                </a:rPr>
                <a:t>Consistency</a:t>
              </a:r>
            </a:p>
          </p:txBody>
        </p:sp>
        <p:sp>
          <p:nvSpPr>
            <p:cNvPr id="67" name="TextBox 66"/>
            <p:cNvSpPr txBox="1"/>
            <p:nvPr/>
          </p:nvSpPr>
          <p:spPr>
            <a:xfrm>
              <a:off x="10129021" y="4671432"/>
              <a:ext cx="983340" cy="265009"/>
            </a:xfrm>
            <a:prstGeom prst="rect">
              <a:avLst/>
            </a:prstGeom>
            <a:noFill/>
          </p:spPr>
          <p:txBody>
            <a:bodyPr wrap="square" rtlCol="0">
              <a:spAutoFit/>
            </a:bodyPr>
            <a:lstStyle/>
            <a:p>
              <a:pPr algn="ctr"/>
              <a:r>
                <a:rPr lang="en-US" sz="1122" b="1">
                  <a:solidFill>
                    <a:schemeClr val="bg1"/>
                  </a:solidFill>
                  <a:ea typeface="Segoe UI Black" panose="020B0A02040204020203" pitchFamily="34" charset="0"/>
                  <a:cs typeface="Segoe UI Black" panose="020B0A02040204020203" pitchFamily="34" charset="0"/>
                </a:rPr>
                <a:t>Guaranteed</a:t>
              </a:r>
            </a:p>
          </p:txBody>
        </p:sp>
      </p:grpSp>
      <p:sp>
        <p:nvSpPr>
          <p:cNvPr id="100" name="Content Placeholder 2"/>
          <p:cNvSpPr txBox="1">
            <a:spLocks/>
          </p:cNvSpPr>
          <p:nvPr/>
        </p:nvSpPr>
        <p:spPr>
          <a:xfrm>
            <a:off x="446893" y="6129924"/>
            <a:ext cx="2948387" cy="382308"/>
          </a:xfrm>
          <a:prstGeom prst="rect">
            <a:avLst/>
          </a:prstGeom>
        </p:spPr>
        <p:txBody>
          <a:bodyPr vert="horz" wrap="square" lIns="93260" tIns="46630" rIns="93260" bIns="4663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40" b="1">
                <a:solidFill>
                  <a:schemeClr val="bg1"/>
                </a:solidFill>
                <a:latin typeface="Segoe UI" charset="0"/>
                <a:ea typeface="Segoe UI" charset="0"/>
                <a:cs typeface="Segoe UI" charset="0"/>
              </a:rPr>
              <a:t>Enterprise-level SLAs</a:t>
            </a:r>
          </a:p>
        </p:txBody>
      </p:sp>
      <p:grpSp>
        <p:nvGrpSpPr>
          <p:cNvPr id="101" name="Group 100"/>
          <p:cNvGrpSpPr/>
          <p:nvPr/>
        </p:nvGrpSpPr>
        <p:grpSpPr>
          <a:xfrm>
            <a:off x="-3919" y="6157348"/>
            <a:ext cx="450812" cy="305337"/>
            <a:chOff x="6082249" y="5559189"/>
            <a:chExt cx="564210" cy="382141"/>
          </a:xfrm>
          <a:solidFill>
            <a:schemeClr val="accent2"/>
          </a:solidFill>
        </p:grpSpPr>
        <p:sp>
          <p:nvSpPr>
            <p:cNvPr id="102" name="Isosceles Triangle 22"/>
            <p:cNvSpPr/>
            <p:nvPr/>
          </p:nvSpPr>
          <p:spPr bwMode="auto">
            <a:xfrm rot="5400000">
              <a:off x="6359855" y="5654725"/>
              <a:ext cx="382140" cy="191069"/>
            </a:xfrm>
            <a:prstGeom prst="triangle">
              <a:avLst>
                <a:gd name="adj" fmla="val 49896"/>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p:cNvSpPr/>
            <p:nvPr/>
          </p:nvSpPr>
          <p:spPr bwMode="auto">
            <a:xfrm>
              <a:off x="6082249" y="5559189"/>
              <a:ext cx="373140" cy="3821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 name="Group 4"/>
          <p:cNvGrpSpPr/>
          <p:nvPr/>
        </p:nvGrpSpPr>
        <p:grpSpPr>
          <a:xfrm>
            <a:off x="5185733" y="3252560"/>
            <a:ext cx="1490374" cy="1985246"/>
            <a:chOff x="5084427" y="3189074"/>
            <a:chExt cx="1461284" cy="1946496"/>
          </a:xfrm>
        </p:grpSpPr>
        <p:sp>
          <p:nvSpPr>
            <p:cNvPr id="79" name="Oval 78"/>
            <p:cNvSpPr/>
            <p:nvPr/>
          </p:nvSpPr>
          <p:spPr>
            <a:xfrm>
              <a:off x="5244004" y="3863535"/>
              <a:ext cx="1155237" cy="11552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80" name="Group 79"/>
            <p:cNvGrpSpPr/>
            <p:nvPr/>
          </p:nvGrpSpPr>
          <p:grpSpPr>
            <a:xfrm>
              <a:off x="5084427" y="3189074"/>
              <a:ext cx="1461284" cy="1946496"/>
              <a:chOff x="5640350" y="3892576"/>
              <a:chExt cx="1139322" cy="1517620"/>
            </a:xfrm>
            <a:solidFill>
              <a:srgbClr val="BAD80A"/>
            </a:solidFill>
          </p:grpSpPr>
          <p:sp>
            <p:nvSpPr>
              <p:cNvPr id="99" name="Oval 25"/>
              <p:cNvSpPr>
                <a:spLocks noChangeArrowheads="1"/>
              </p:cNvSpPr>
              <p:nvPr/>
            </p:nvSpPr>
            <p:spPr bwMode="auto">
              <a:xfrm>
                <a:off x="5883431" y="4534518"/>
                <a:ext cx="662315" cy="664537"/>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4" name="Freeform 26"/>
              <p:cNvSpPr>
                <a:spLocks noEditPoints="1"/>
              </p:cNvSpPr>
              <p:nvPr/>
            </p:nvSpPr>
            <p:spPr bwMode="auto">
              <a:xfrm>
                <a:off x="5656735" y="4296709"/>
                <a:ext cx="1115711" cy="1113487"/>
              </a:xfrm>
              <a:custGeom>
                <a:avLst/>
                <a:gdLst>
                  <a:gd name="T0" fmla="*/ 154 w 168"/>
                  <a:gd name="T1" fmla="*/ 96 h 168"/>
                  <a:gd name="T2" fmla="*/ 168 w 168"/>
                  <a:gd name="T3" fmla="*/ 84 h 168"/>
                  <a:gd name="T4" fmla="*/ 154 w 168"/>
                  <a:gd name="T5" fmla="*/ 73 h 168"/>
                  <a:gd name="T6" fmla="*/ 163 w 168"/>
                  <a:gd name="T7" fmla="*/ 58 h 168"/>
                  <a:gd name="T8" fmla="*/ 147 w 168"/>
                  <a:gd name="T9" fmla="*/ 52 h 168"/>
                  <a:gd name="T10" fmla="*/ 152 w 168"/>
                  <a:gd name="T11" fmla="*/ 35 h 168"/>
                  <a:gd name="T12" fmla="*/ 134 w 168"/>
                  <a:gd name="T13" fmla="*/ 34 h 168"/>
                  <a:gd name="T14" fmla="*/ 133 w 168"/>
                  <a:gd name="T15" fmla="*/ 16 h 168"/>
                  <a:gd name="T16" fmla="*/ 116 w 168"/>
                  <a:gd name="T17" fmla="*/ 21 h 168"/>
                  <a:gd name="T18" fmla="*/ 110 w 168"/>
                  <a:gd name="T19" fmla="*/ 4 h 168"/>
                  <a:gd name="T20" fmla="*/ 95 w 168"/>
                  <a:gd name="T21" fmla="*/ 14 h 168"/>
                  <a:gd name="T22" fmla="*/ 84 w 168"/>
                  <a:gd name="T23" fmla="*/ 0 h 168"/>
                  <a:gd name="T24" fmla="*/ 72 w 168"/>
                  <a:gd name="T25" fmla="*/ 14 h 168"/>
                  <a:gd name="T26" fmla="*/ 58 w 168"/>
                  <a:gd name="T27" fmla="*/ 4 h 168"/>
                  <a:gd name="T28" fmla="*/ 51 w 168"/>
                  <a:gd name="T29" fmla="*/ 21 h 168"/>
                  <a:gd name="T30" fmla="*/ 34 w 168"/>
                  <a:gd name="T31" fmla="*/ 16 h 168"/>
                  <a:gd name="T32" fmla="*/ 33 w 168"/>
                  <a:gd name="T33" fmla="*/ 34 h 168"/>
                  <a:gd name="T34" fmla="*/ 16 w 168"/>
                  <a:gd name="T35" fmla="*/ 35 h 168"/>
                  <a:gd name="T36" fmla="*/ 20 w 168"/>
                  <a:gd name="T37" fmla="*/ 52 h 168"/>
                  <a:gd name="T38" fmla="*/ 4 w 168"/>
                  <a:gd name="T39" fmla="*/ 58 h 168"/>
                  <a:gd name="T40" fmla="*/ 13 w 168"/>
                  <a:gd name="T41" fmla="*/ 73 h 168"/>
                  <a:gd name="T42" fmla="*/ 0 w 168"/>
                  <a:gd name="T43" fmla="*/ 84 h 168"/>
                  <a:gd name="T44" fmla="*/ 13 w 168"/>
                  <a:gd name="T45" fmla="*/ 96 h 168"/>
                  <a:gd name="T46" fmla="*/ 4 w 168"/>
                  <a:gd name="T47" fmla="*/ 110 h 168"/>
                  <a:gd name="T48" fmla="*/ 20 w 168"/>
                  <a:gd name="T49" fmla="*/ 117 h 168"/>
                  <a:gd name="T50" fmla="*/ 16 w 168"/>
                  <a:gd name="T51" fmla="*/ 134 h 168"/>
                  <a:gd name="T52" fmla="*/ 33 w 168"/>
                  <a:gd name="T53" fmla="*/ 135 h 168"/>
                  <a:gd name="T54" fmla="*/ 34 w 168"/>
                  <a:gd name="T55" fmla="*/ 152 h 168"/>
                  <a:gd name="T56" fmla="*/ 51 w 168"/>
                  <a:gd name="T57" fmla="*/ 148 h 168"/>
                  <a:gd name="T58" fmla="*/ 58 w 168"/>
                  <a:gd name="T59" fmla="*/ 164 h 168"/>
                  <a:gd name="T60" fmla="*/ 72 w 168"/>
                  <a:gd name="T61" fmla="*/ 155 h 168"/>
                  <a:gd name="T62" fmla="*/ 84 w 168"/>
                  <a:gd name="T63" fmla="*/ 168 h 168"/>
                  <a:gd name="T64" fmla="*/ 95 w 168"/>
                  <a:gd name="T65" fmla="*/ 155 h 168"/>
                  <a:gd name="T66" fmla="*/ 110 w 168"/>
                  <a:gd name="T67" fmla="*/ 164 h 168"/>
                  <a:gd name="T68" fmla="*/ 116 w 168"/>
                  <a:gd name="T69" fmla="*/ 148 h 168"/>
                  <a:gd name="T70" fmla="*/ 133 w 168"/>
                  <a:gd name="T71" fmla="*/ 152 h 168"/>
                  <a:gd name="T72" fmla="*/ 134 w 168"/>
                  <a:gd name="T73" fmla="*/ 135 h 168"/>
                  <a:gd name="T74" fmla="*/ 152 w 168"/>
                  <a:gd name="T75" fmla="*/ 134 h 168"/>
                  <a:gd name="T76" fmla="*/ 147 w 168"/>
                  <a:gd name="T77" fmla="*/ 117 h 168"/>
                  <a:gd name="T78" fmla="*/ 163 w 168"/>
                  <a:gd name="T79" fmla="*/ 110 h 168"/>
                  <a:gd name="T80" fmla="*/ 154 w 168"/>
                  <a:gd name="T81" fmla="*/ 96 h 168"/>
                  <a:gd name="T82" fmla="*/ 84 w 168"/>
                  <a:gd name="T83" fmla="*/ 148 h 168"/>
                  <a:gd name="T84" fmla="*/ 22 w 168"/>
                  <a:gd name="T85" fmla="*/ 86 h 168"/>
                  <a:gd name="T86" fmla="*/ 84 w 168"/>
                  <a:gd name="T87" fmla="*/ 24 h 168"/>
                  <a:gd name="T88" fmla="*/ 146 w 168"/>
                  <a:gd name="T89" fmla="*/ 86 h 168"/>
                  <a:gd name="T90" fmla="*/ 84 w 168"/>
                  <a:gd name="T91" fmla="*/ 14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8" h="168">
                    <a:moveTo>
                      <a:pt x="154" y="96"/>
                    </a:moveTo>
                    <a:cubicBezTo>
                      <a:pt x="168" y="84"/>
                      <a:pt x="168" y="84"/>
                      <a:pt x="168" y="84"/>
                    </a:cubicBezTo>
                    <a:cubicBezTo>
                      <a:pt x="154" y="73"/>
                      <a:pt x="154" y="73"/>
                      <a:pt x="154" y="73"/>
                    </a:cubicBezTo>
                    <a:cubicBezTo>
                      <a:pt x="163" y="58"/>
                      <a:pt x="163" y="58"/>
                      <a:pt x="163" y="58"/>
                    </a:cubicBezTo>
                    <a:cubicBezTo>
                      <a:pt x="147" y="52"/>
                      <a:pt x="147" y="52"/>
                      <a:pt x="147" y="52"/>
                    </a:cubicBezTo>
                    <a:cubicBezTo>
                      <a:pt x="152" y="35"/>
                      <a:pt x="152" y="35"/>
                      <a:pt x="152" y="35"/>
                    </a:cubicBezTo>
                    <a:cubicBezTo>
                      <a:pt x="134" y="34"/>
                      <a:pt x="134" y="34"/>
                      <a:pt x="134" y="34"/>
                    </a:cubicBezTo>
                    <a:cubicBezTo>
                      <a:pt x="133" y="16"/>
                      <a:pt x="133" y="16"/>
                      <a:pt x="133" y="16"/>
                    </a:cubicBezTo>
                    <a:cubicBezTo>
                      <a:pt x="116" y="21"/>
                      <a:pt x="116" y="21"/>
                      <a:pt x="116" y="21"/>
                    </a:cubicBezTo>
                    <a:cubicBezTo>
                      <a:pt x="110" y="4"/>
                      <a:pt x="110" y="4"/>
                      <a:pt x="110" y="4"/>
                    </a:cubicBezTo>
                    <a:cubicBezTo>
                      <a:pt x="95" y="14"/>
                      <a:pt x="95" y="14"/>
                      <a:pt x="95" y="14"/>
                    </a:cubicBezTo>
                    <a:cubicBezTo>
                      <a:pt x="84" y="0"/>
                      <a:pt x="84" y="0"/>
                      <a:pt x="84" y="0"/>
                    </a:cubicBezTo>
                    <a:cubicBezTo>
                      <a:pt x="72" y="14"/>
                      <a:pt x="72" y="14"/>
                      <a:pt x="72" y="14"/>
                    </a:cubicBezTo>
                    <a:cubicBezTo>
                      <a:pt x="58" y="4"/>
                      <a:pt x="58" y="4"/>
                      <a:pt x="58" y="4"/>
                    </a:cubicBezTo>
                    <a:cubicBezTo>
                      <a:pt x="51" y="21"/>
                      <a:pt x="51" y="21"/>
                      <a:pt x="51" y="21"/>
                    </a:cubicBezTo>
                    <a:cubicBezTo>
                      <a:pt x="34" y="16"/>
                      <a:pt x="34" y="16"/>
                      <a:pt x="34" y="16"/>
                    </a:cubicBezTo>
                    <a:cubicBezTo>
                      <a:pt x="33" y="34"/>
                      <a:pt x="33" y="34"/>
                      <a:pt x="33" y="34"/>
                    </a:cubicBezTo>
                    <a:cubicBezTo>
                      <a:pt x="16" y="35"/>
                      <a:pt x="16" y="35"/>
                      <a:pt x="16" y="35"/>
                    </a:cubicBezTo>
                    <a:cubicBezTo>
                      <a:pt x="20" y="52"/>
                      <a:pt x="20" y="52"/>
                      <a:pt x="20" y="52"/>
                    </a:cubicBezTo>
                    <a:cubicBezTo>
                      <a:pt x="4" y="58"/>
                      <a:pt x="4" y="58"/>
                      <a:pt x="4" y="58"/>
                    </a:cubicBezTo>
                    <a:cubicBezTo>
                      <a:pt x="13" y="73"/>
                      <a:pt x="13" y="73"/>
                      <a:pt x="13" y="73"/>
                    </a:cubicBezTo>
                    <a:cubicBezTo>
                      <a:pt x="0" y="84"/>
                      <a:pt x="0" y="84"/>
                      <a:pt x="0" y="84"/>
                    </a:cubicBezTo>
                    <a:cubicBezTo>
                      <a:pt x="13" y="96"/>
                      <a:pt x="13" y="96"/>
                      <a:pt x="13" y="96"/>
                    </a:cubicBezTo>
                    <a:cubicBezTo>
                      <a:pt x="4" y="110"/>
                      <a:pt x="4" y="110"/>
                      <a:pt x="4" y="110"/>
                    </a:cubicBezTo>
                    <a:cubicBezTo>
                      <a:pt x="20" y="117"/>
                      <a:pt x="20" y="117"/>
                      <a:pt x="20" y="117"/>
                    </a:cubicBezTo>
                    <a:cubicBezTo>
                      <a:pt x="16" y="134"/>
                      <a:pt x="16" y="134"/>
                      <a:pt x="16" y="134"/>
                    </a:cubicBezTo>
                    <a:cubicBezTo>
                      <a:pt x="33" y="135"/>
                      <a:pt x="33" y="135"/>
                      <a:pt x="33" y="135"/>
                    </a:cubicBezTo>
                    <a:cubicBezTo>
                      <a:pt x="34" y="152"/>
                      <a:pt x="34" y="152"/>
                      <a:pt x="34" y="152"/>
                    </a:cubicBezTo>
                    <a:cubicBezTo>
                      <a:pt x="51" y="148"/>
                      <a:pt x="51" y="148"/>
                      <a:pt x="51" y="148"/>
                    </a:cubicBezTo>
                    <a:cubicBezTo>
                      <a:pt x="58" y="164"/>
                      <a:pt x="58" y="164"/>
                      <a:pt x="58" y="164"/>
                    </a:cubicBezTo>
                    <a:cubicBezTo>
                      <a:pt x="72" y="155"/>
                      <a:pt x="72" y="155"/>
                      <a:pt x="72" y="155"/>
                    </a:cubicBezTo>
                    <a:cubicBezTo>
                      <a:pt x="84" y="168"/>
                      <a:pt x="84" y="168"/>
                      <a:pt x="84" y="168"/>
                    </a:cubicBezTo>
                    <a:cubicBezTo>
                      <a:pt x="95" y="155"/>
                      <a:pt x="95" y="155"/>
                      <a:pt x="95" y="155"/>
                    </a:cubicBezTo>
                    <a:cubicBezTo>
                      <a:pt x="110" y="164"/>
                      <a:pt x="110" y="164"/>
                      <a:pt x="110" y="164"/>
                    </a:cubicBezTo>
                    <a:cubicBezTo>
                      <a:pt x="116" y="148"/>
                      <a:pt x="116" y="148"/>
                      <a:pt x="116" y="148"/>
                    </a:cubicBezTo>
                    <a:cubicBezTo>
                      <a:pt x="133" y="152"/>
                      <a:pt x="133" y="152"/>
                      <a:pt x="133" y="152"/>
                    </a:cubicBezTo>
                    <a:cubicBezTo>
                      <a:pt x="134" y="135"/>
                      <a:pt x="134" y="135"/>
                      <a:pt x="134" y="135"/>
                    </a:cubicBezTo>
                    <a:cubicBezTo>
                      <a:pt x="152" y="134"/>
                      <a:pt x="152" y="134"/>
                      <a:pt x="152" y="134"/>
                    </a:cubicBezTo>
                    <a:cubicBezTo>
                      <a:pt x="147" y="117"/>
                      <a:pt x="147" y="117"/>
                      <a:pt x="147" y="117"/>
                    </a:cubicBezTo>
                    <a:cubicBezTo>
                      <a:pt x="163" y="110"/>
                      <a:pt x="163" y="110"/>
                      <a:pt x="163" y="110"/>
                    </a:cubicBezTo>
                    <a:lnTo>
                      <a:pt x="154" y="96"/>
                    </a:lnTo>
                    <a:close/>
                    <a:moveTo>
                      <a:pt x="84" y="148"/>
                    </a:moveTo>
                    <a:cubicBezTo>
                      <a:pt x="50" y="148"/>
                      <a:pt x="22" y="120"/>
                      <a:pt x="22" y="86"/>
                    </a:cubicBezTo>
                    <a:cubicBezTo>
                      <a:pt x="22" y="51"/>
                      <a:pt x="50" y="24"/>
                      <a:pt x="84" y="24"/>
                    </a:cubicBezTo>
                    <a:cubicBezTo>
                      <a:pt x="118" y="24"/>
                      <a:pt x="146" y="51"/>
                      <a:pt x="146" y="86"/>
                    </a:cubicBezTo>
                    <a:cubicBezTo>
                      <a:pt x="146" y="120"/>
                      <a:pt x="118" y="148"/>
                      <a:pt x="84" y="148"/>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5" name="Freeform 27"/>
              <p:cNvSpPr>
                <a:spLocks/>
              </p:cNvSpPr>
              <p:nvPr/>
            </p:nvSpPr>
            <p:spPr bwMode="auto">
              <a:xfrm>
                <a:off x="5640350" y="3892576"/>
                <a:ext cx="957575" cy="537586"/>
              </a:xfrm>
              <a:custGeom>
                <a:avLst/>
                <a:gdLst>
                  <a:gd name="T0" fmla="*/ 627 w 627"/>
                  <a:gd name="T1" fmla="*/ 0 h 352"/>
                  <a:gd name="T2" fmla="*/ 119 w 627"/>
                  <a:gd name="T3" fmla="*/ 0 h 352"/>
                  <a:gd name="T4" fmla="*/ 119 w 627"/>
                  <a:gd name="T5" fmla="*/ 259 h 352"/>
                  <a:gd name="T6" fmla="*/ 72 w 627"/>
                  <a:gd name="T7" fmla="*/ 241 h 352"/>
                  <a:gd name="T8" fmla="*/ 72 w 627"/>
                  <a:gd name="T9" fmla="*/ 0 h 352"/>
                  <a:gd name="T10" fmla="*/ 45 w 627"/>
                  <a:gd name="T11" fmla="*/ 0 h 352"/>
                  <a:gd name="T12" fmla="*/ 45 w 627"/>
                  <a:gd name="T13" fmla="*/ 232 h 352"/>
                  <a:gd name="T14" fmla="*/ 21 w 627"/>
                  <a:gd name="T15" fmla="*/ 223 h 352"/>
                  <a:gd name="T16" fmla="*/ 21 w 627"/>
                  <a:gd name="T17" fmla="*/ 0 h 352"/>
                  <a:gd name="T18" fmla="*/ 0 w 627"/>
                  <a:gd name="T19" fmla="*/ 0 h 352"/>
                  <a:gd name="T20" fmla="*/ 0 w 627"/>
                  <a:gd name="T21" fmla="*/ 215 h 352"/>
                  <a:gd name="T22" fmla="*/ 373 w 627"/>
                  <a:gd name="T23" fmla="*/ 352 h 352"/>
                  <a:gd name="T24" fmla="*/ 627 w 627"/>
                  <a:gd name="T25" fmla="*/ 259 h 352"/>
                  <a:gd name="T26" fmla="*/ 627 w 627"/>
                  <a:gd name="T27"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7" h="352">
                    <a:moveTo>
                      <a:pt x="627" y="0"/>
                    </a:moveTo>
                    <a:lnTo>
                      <a:pt x="119" y="0"/>
                    </a:lnTo>
                    <a:lnTo>
                      <a:pt x="119" y="259"/>
                    </a:lnTo>
                    <a:lnTo>
                      <a:pt x="72" y="241"/>
                    </a:lnTo>
                    <a:lnTo>
                      <a:pt x="72" y="0"/>
                    </a:lnTo>
                    <a:lnTo>
                      <a:pt x="45" y="0"/>
                    </a:lnTo>
                    <a:lnTo>
                      <a:pt x="45" y="232"/>
                    </a:lnTo>
                    <a:lnTo>
                      <a:pt x="21" y="223"/>
                    </a:lnTo>
                    <a:lnTo>
                      <a:pt x="21" y="0"/>
                    </a:lnTo>
                    <a:lnTo>
                      <a:pt x="0" y="0"/>
                    </a:lnTo>
                    <a:lnTo>
                      <a:pt x="0" y="215"/>
                    </a:lnTo>
                    <a:lnTo>
                      <a:pt x="373" y="352"/>
                    </a:lnTo>
                    <a:lnTo>
                      <a:pt x="627" y="259"/>
                    </a:lnTo>
                    <a:lnTo>
                      <a:pt x="627"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106" name="Freeform 28"/>
              <p:cNvSpPr>
                <a:spLocks/>
              </p:cNvSpPr>
              <p:nvPr/>
            </p:nvSpPr>
            <p:spPr bwMode="auto">
              <a:xfrm>
                <a:off x="6643748" y="3892580"/>
                <a:ext cx="135924" cy="377227"/>
              </a:xfrm>
              <a:custGeom>
                <a:avLst/>
                <a:gdLst>
                  <a:gd name="T0" fmla="*/ 65 w 89"/>
                  <a:gd name="T1" fmla="*/ 0 h 247"/>
                  <a:gd name="T2" fmla="*/ 65 w 89"/>
                  <a:gd name="T3" fmla="*/ 223 h 247"/>
                  <a:gd name="T4" fmla="*/ 41 w 89"/>
                  <a:gd name="T5" fmla="*/ 232 h 247"/>
                  <a:gd name="T6" fmla="*/ 41 w 89"/>
                  <a:gd name="T7" fmla="*/ 0 h 247"/>
                  <a:gd name="T8" fmla="*/ 14 w 89"/>
                  <a:gd name="T9" fmla="*/ 0 h 247"/>
                  <a:gd name="T10" fmla="*/ 14 w 89"/>
                  <a:gd name="T11" fmla="*/ 241 h 247"/>
                  <a:gd name="T12" fmla="*/ 0 w 89"/>
                  <a:gd name="T13" fmla="*/ 247 h 247"/>
                  <a:gd name="T14" fmla="*/ 89 w 89"/>
                  <a:gd name="T15" fmla="*/ 215 h 247"/>
                  <a:gd name="T16" fmla="*/ 89 w 89"/>
                  <a:gd name="T17" fmla="*/ 0 h 247"/>
                  <a:gd name="T18" fmla="*/ 65 w 89"/>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247">
                    <a:moveTo>
                      <a:pt x="65" y="0"/>
                    </a:moveTo>
                    <a:lnTo>
                      <a:pt x="65" y="223"/>
                    </a:lnTo>
                    <a:lnTo>
                      <a:pt x="41" y="232"/>
                    </a:lnTo>
                    <a:lnTo>
                      <a:pt x="41" y="0"/>
                    </a:lnTo>
                    <a:lnTo>
                      <a:pt x="14" y="0"/>
                    </a:lnTo>
                    <a:lnTo>
                      <a:pt x="14" y="241"/>
                    </a:lnTo>
                    <a:lnTo>
                      <a:pt x="0" y="247"/>
                    </a:lnTo>
                    <a:lnTo>
                      <a:pt x="89" y="215"/>
                    </a:lnTo>
                    <a:lnTo>
                      <a:pt x="89" y="0"/>
                    </a:lnTo>
                    <a:lnTo>
                      <a:pt x="6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89" name="TextBox 88"/>
            <p:cNvSpPr txBox="1"/>
            <p:nvPr/>
          </p:nvSpPr>
          <p:spPr>
            <a:xfrm>
              <a:off x="5328042" y="4188176"/>
              <a:ext cx="934871" cy="346570"/>
            </a:xfrm>
            <a:prstGeom prst="rect">
              <a:avLst/>
            </a:prstGeom>
            <a:noFill/>
          </p:spPr>
          <p:txBody>
            <a:bodyPr wrap="none" rtlCol="0">
              <a:spAutoFit/>
            </a:bodyPr>
            <a:lstStyle/>
            <a:p>
              <a:pPr algn="ctr">
                <a:lnSpc>
                  <a:spcPct val="90000"/>
                </a:lnSpc>
              </a:pPr>
              <a:r>
                <a:rPr lang="en-US" sz="1836" b="1" spc="-10">
                  <a:solidFill>
                    <a:schemeClr val="bg1"/>
                  </a:solidFill>
                  <a:ea typeface="Segoe UI Black" panose="020B0A02040204020203" pitchFamily="34" charset="0"/>
                  <a:cs typeface="Segoe UI Black" panose="020B0A02040204020203" pitchFamily="34" charset="0"/>
                </a:rPr>
                <a:t>&lt;10ms</a:t>
              </a:r>
              <a:endParaRPr lang="en-US" sz="1020" b="1" spc="-10">
                <a:solidFill>
                  <a:schemeClr val="bg1"/>
                </a:solidFill>
                <a:ea typeface="Segoe UI Black" panose="020B0A02040204020203" pitchFamily="34" charset="0"/>
                <a:cs typeface="Segoe UI Black" panose="020B0A02040204020203" pitchFamily="34" charset="0"/>
              </a:endParaRPr>
            </a:p>
          </p:txBody>
        </p:sp>
        <p:sp>
          <p:nvSpPr>
            <p:cNvPr id="90" name="TextBox 89"/>
            <p:cNvSpPr txBox="1"/>
            <p:nvPr/>
          </p:nvSpPr>
          <p:spPr>
            <a:xfrm>
              <a:off x="5329274" y="3271164"/>
              <a:ext cx="983338" cy="343492"/>
            </a:xfrm>
            <a:prstGeom prst="rect">
              <a:avLst/>
            </a:prstGeom>
            <a:noFill/>
          </p:spPr>
          <p:txBody>
            <a:bodyPr wrap="square" rtlCol="0">
              <a:spAutoFit/>
            </a:bodyPr>
            <a:lstStyle/>
            <a:p>
              <a:pPr algn="ctr"/>
              <a:r>
                <a:rPr lang="en-US" sz="1632" b="1">
                  <a:solidFill>
                    <a:schemeClr val="bg1"/>
                  </a:solidFill>
                  <a:ea typeface="Segoe UI Black" panose="020B0A02040204020203" pitchFamily="34" charset="0"/>
                  <a:cs typeface="Segoe UI Black" panose="020B0A02040204020203" pitchFamily="34" charset="0"/>
                </a:rPr>
                <a:t>Latency</a:t>
              </a:r>
            </a:p>
          </p:txBody>
        </p:sp>
        <p:sp>
          <p:nvSpPr>
            <p:cNvPr id="107" name="TextBox 106"/>
            <p:cNvSpPr txBox="1"/>
            <p:nvPr/>
          </p:nvSpPr>
          <p:spPr>
            <a:xfrm>
              <a:off x="5493766" y="4479909"/>
              <a:ext cx="654346" cy="307777"/>
            </a:xfrm>
            <a:prstGeom prst="rect">
              <a:avLst/>
            </a:prstGeom>
            <a:noFill/>
          </p:spPr>
          <p:txBody>
            <a:bodyPr wrap="none" rtlCol="0">
              <a:spAutoFit/>
            </a:bodyPr>
            <a:lstStyle/>
            <a:p>
              <a:pPr algn="ctr">
                <a:lnSpc>
                  <a:spcPct val="80000"/>
                </a:lnSpc>
              </a:pPr>
              <a:r>
                <a:rPr lang="en-US" sz="918" b="1">
                  <a:solidFill>
                    <a:schemeClr val="bg1"/>
                  </a:solidFill>
                  <a:ea typeface="Segoe UI Black" panose="020B0A02040204020203" pitchFamily="34" charset="0"/>
                  <a:cs typeface="Segoe UI Black" panose="020B0A02040204020203" pitchFamily="34" charset="0"/>
                </a:rPr>
                <a:t>99</a:t>
              </a:r>
              <a:r>
                <a:rPr lang="en-US" sz="918" b="1" baseline="30000">
                  <a:solidFill>
                    <a:schemeClr val="bg1"/>
                  </a:solidFill>
                  <a:ea typeface="Segoe UI Black" panose="020B0A02040204020203" pitchFamily="34" charset="0"/>
                  <a:cs typeface="Segoe UI Black" panose="020B0A02040204020203" pitchFamily="34" charset="0"/>
                </a:rPr>
                <a:t>th</a:t>
              </a:r>
              <a:br>
                <a:rPr lang="en-US" sz="918" b="1" baseline="60000">
                  <a:solidFill>
                    <a:schemeClr val="bg1"/>
                  </a:solidFill>
                  <a:ea typeface="Segoe UI Black" panose="020B0A02040204020203" pitchFamily="34" charset="0"/>
                  <a:cs typeface="Segoe UI Black" panose="020B0A02040204020203" pitchFamily="34" charset="0"/>
                </a:rPr>
              </a:br>
              <a:r>
                <a:rPr lang="en-US" sz="816" b="1" spc="-10">
                  <a:solidFill>
                    <a:schemeClr val="bg1"/>
                  </a:solidFill>
                </a:rPr>
                <a:t>percentile</a:t>
              </a:r>
              <a:endParaRPr lang="en-US" sz="969" b="1" spc="-10">
                <a:solidFill>
                  <a:schemeClr val="bg1"/>
                </a:solidFill>
              </a:endParaRPr>
            </a:p>
          </p:txBody>
        </p:sp>
      </p:grpSp>
    </p:spTree>
    <p:extLst>
      <p:ext uri="{BB962C8B-B14F-4D97-AF65-F5344CB8AC3E}">
        <p14:creationId xmlns:p14="http://schemas.microsoft.com/office/powerpoint/2010/main" val="333871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0">
                                            <p:txEl>
                                              <p:pRg st="0" end="0"/>
                                            </p:txEl>
                                          </p:spTgt>
                                        </p:tgtEl>
                                        <p:attrNameLst>
                                          <p:attrName>style.visibility</p:attrName>
                                        </p:attrNameLst>
                                      </p:cBhvr>
                                      <p:to>
                                        <p:strVal val="visible"/>
                                      </p:to>
                                    </p:set>
                                    <p:animEffect transition="in" filter="fade">
                                      <p:cBhvr>
                                        <p:cTn id="7" dur="500"/>
                                        <p:tgtEl>
                                          <p:spTgt spid="10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1"/>
                                        </p:tgtEl>
                                        <p:attrNameLst>
                                          <p:attrName>style.visibility</p:attrName>
                                        </p:attrNameLst>
                                      </p:cBhvr>
                                      <p:to>
                                        <p:strVal val="visible"/>
                                      </p:to>
                                    </p:set>
                                    <p:animEffect transition="in" filter="fade">
                                      <p:cBhvr>
                                        <p:cTn id="10"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Search</a:t>
            </a:r>
          </a:p>
        </p:txBody>
      </p:sp>
      <p:sp>
        <p:nvSpPr>
          <p:cNvPr id="3" name="Rectangle 2">
            <a:extLst>
              <a:ext uri="{FF2B5EF4-FFF2-40B4-BE49-F238E27FC236}">
                <a16:creationId xmlns:a16="http://schemas.microsoft.com/office/drawing/2014/main" id="{C7EACB95-EF29-49DF-A16C-8C94640A172C}"/>
              </a:ext>
            </a:extLst>
          </p:cNvPr>
          <p:cNvSpPr/>
          <p:nvPr/>
        </p:nvSpPr>
        <p:spPr>
          <a:xfrm>
            <a:off x="366168" y="6227735"/>
            <a:ext cx="2315442" cy="369332"/>
          </a:xfrm>
          <a:prstGeom prst="rect">
            <a:avLst/>
          </a:prstGeom>
        </p:spPr>
        <p:txBody>
          <a:bodyPr wrap="none">
            <a:spAutoFit/>
          </a:bodyPr>
          <a:lstStyle/>
          <a:p>
            <a:r>
              <a:rPr lang="en-US" dirty="0"/>
              <a:t>aka.ms/Azure/Search</a:t>
            </a:r>
          </a:p>
        </p:txBody>
      </p:sp>
    </p:spTree>
    <p:extLst>
      <p:ext uri="{BB962C8B-B14F-4D97-AF65-F5344CB8AC3E}">
        <p14:creationId xmlns:p14="http://schemas.microsoft.com/office/powerpoint/2010/main" val="1412113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76"/>
          <p:cNvSpPr txBox="1"/>
          <p:nvPr/>
        </p:nvSpPr>
        <p:spPr>
          <a:xfrm>
            <a:off x="4049739" y="3217157"/>
            <a:ext cx="3520382" cy="672988"/>
          </a:xfrm>
          <a:prstGeom prst="rect">
            <a:avLst/>
          </a:prstGeom>
          <a:solidFill>
            <a:schemeClr val="accent1"/>
          </a:solidFill>
        </p:spPr>
        <p:txBody>
          <a:bodyPr wrap="square" lIns="186472" tIns="186472" rIns="186472" bIns="18647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36" dirty="0">
                <a:gradFill>
                  <a:gsLst>
                    <a:gs pos="0">
                      <a:srgbClr val="FFFFFF"/>
                    </a:gs>
                    <a:gs pos="100000">
                      <a:srgbClr val="FFFFFF"/>
                    </a:gs>
                  </a:gsLst>
                  <a:lin ang="5400000" scaled="1"/>
                </a:gradFill>
                <a:latin typeface="Segoe UI Light"/>
              </a:rPr>
              <a:t>Reduce friction and complexity</a:t>
            </a:r>
          </a:p>
        </p:txBody>
      </p:sp>
      <p:sp>
        <p:nvSpPr>
          <p:cNvPr id="16" name="TextBox 15"/>
          <p:cNvSpPr txBox="1"/>
          <p:nvPr/>
        </p:nvSpPr>
        <p:spPr>
          <a:xfrm>
            <a:off x="4049738" y="3991209"/>
            <a:ext cx="3520382" cy="1535748"/>
          </a:xfrm>
          <a:prstGeom prst="rect">
            <a:avLst/>
          </a:prstGeom>
          <a:solidFill>
            <a:schemeClr val="tx1">
              <a:lumMod val="20000"/>
              <a:lumOff val="80000"/>
            </a:schemeClr>
          </a:solidFill>
        </p:spPr>
        <p:txBody>
          <a:bodyPr wrap="square" lIns="93236" tIns="93236" rIns="93236" bIns="9323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93260">
              <a:lnSpc>
                <a:spcPct val="100000"/>
              </a:lnSpc>
            </a:pPr>
            <a:r>
              <a:rPr lang="en-US" sz="1428" dirty="0">
                <a:solidFill>
                  <a:srgbClr val="494949"/>
                </a:solidFill>
              </a:rPr>
              <a:t>Simplify search-index management</a:t>
            </a:r>
          </a:p>
          <a:p>
            <a:pPr marL="93260">
              <a:lnSpc>
                <a:spcPct val="100000"/>
              </a:lnSpc>
            </a:pPr>
            <a:r>
              <a:rPr lang="en-US" sz="1428" dirty="0">
                <a:solidFill>
                  <a:srgbClr val="494949"/>
                </a:solidFill>
              </a:rPr>
              <a:t>Set up and scale out easily</a:t>
            </a:r>
          </a:p>
          <a:p>
            <a:pPr marL="93260">
              <a:lnSpc>
                <a:spcPct val="100000"/>
              </a:lnSpc>
            </a:pPr>
            <a:r>
              <a:rPr lang="en-US" sz="1428" dirty="0">
                <a:solidFill>
                  <a:srgbClr val="494949"/>
                </a:solidFill>
              </a:rPr>
              <a:t>Integrate data seamlessly</a:t>
            </a:r>
          </a:p>
        </p:txBody>
      </p:sp>
      <p:sp>
        <p:nvSpPr>
          <p:cNvPr id="2" name="Title 1"/>
          <p:cNvSpPr>
            <a:spLocks noGrp="1"/>
          </p:cNvSpPr>
          <p:nvPr>
            <p:ph type="title"/>
          </p:nvPr>
        </p:nvSpPr>
        <p:spPr/>
        <p:txBody>
          <a:bodyPr/>
          <a:lstStyle/>
          <a:p>
            <a:r>
              <a:rPr lang="en-US" dirty="0"/>
              <a:t>Azure Search overview</a:t>
            </a:r>
          </a:p>
        </p:txBody>
      </p:sp>
      <p:sp>
        <p:nvSpPr>
          <p:cNvPr id="12" name="Rectangle 11"/>
          <p:cNvSpPr/>
          <p:nvPr/>
        </p:nvSpPr>
        <p:spPr>
          <a:xfrm>
            <a:off x="358283" y="1473513"/>
            <a:ext cx="11543832" cy="1531850"/>
          </a:xfrm>
          <a:prstGeom prst="rect">
            <a:avLst/>
          </a:prstGeom>
        </p:spPr>
        <p:txBody>
          <a:bodyPr wrap="square">
            <a:spAutoFit/>
          </a:bodyPr>
          <a:lstStyle/>
          <a:p>
            <a:pPr>
              <a:spcAft>
                <a:spcPts val="1224"/>
              </a:spcAft>
            </a:pPr>
            <a:r>
              <a:rPr lang="en-US" sz="2040" dirty="0">
                <a:solidFill>
                  <a:srgbClr val="494949"/>
                </a:solidFill>
                <a:latin typeface="Segoe UI Light"/>
                <a:ea typeface="Calibri" panose="020F0502020204030204" pitchFamily="34" charset="0"/>
                <a:cs typeface="Calibri" panose="020F0502020204030204" pitchFamily="34" charset="0"/>
              </a:rPr>
              <a:t>Embed a sophisticated search experience in web and mobile applications </a:t>
            </a:r>
            <a:r>
              <a:rPr lang="en-US" sz="2040" dirty="0">
                <a:solidFill>
                  <a:srgbClr val="494949"/>
                </a:solidFill>
                <a:ea typeface="Calibri" panose="020F0502020204030204" pitchFamily="34" charset="0"/>
                <a:cs typeface="Calibri" panose="020F0502020204030204" pitchFamily="34" charset="0"/>
              </a:rPr>
              <a:t>without worrying </a:t>
            </a:r>
            <a:r>
              <a:rPr lang="en-US" sz="2040" dirty="0">
                <a:solidFill>
                  <a:srgbClr val="494949"/>
                </a:solidFill>
                <a:latin typeface="Segoe UI Light"/>
                <a:ea typeface="Calibri" panose="020F0502020204030204" pitchFamily="34" charset="0"/>
                <a:cs typeface="Calibri" panose="020F0502020204030204" pitchFamily="34" charset="0"/>
              </a:rPr>
              <a:t>about the complexities of full-text search and without deploying, maintaining, or managing any infrastructure.</a:t>
            </a:r>
            <a:endParaRPr lang="en-US" sz="2040" dirty="0">
              <a:solidFill>
                <a:srgbClr val="494949"/>
              </a:solidFill>
              <a:latin typeface="Segoe UI Light"/>
            </a:endParaRPr>
          </a:p>
          <a:p>
            <a:pPr>
              <a:spcAft>
                <a:spcPts val="1224"/>
              </a:spcAft>
            </a:pPr>
            <a:r>
              <a:rPr lang="en-US" sz="2040" dirty="0">
                <a:solidFill>
                  <a:srgbClr val="494949"/>
                </a:solidFill>
                <a:latin typeface="Segoe UI Light"/>
              </a:rPr>
              <a:t>Perfect for </a:t>
            </a:r>
            <a:r>
              <a:rPr lang="en-US" sz="2040" dirty="0">
                <a:solidFill>
                  <a:srgbClr val="494949"/>
                </a:solidFill>
                <a:ea typeface="Calibri" panose="020F0502020204030204" pitchFamily="34" charset="0"/>
                <a:cs typeface="Calibri" panose="020F0502020204030204" pitchFamily="34" charset="0"/>
              </a:rPr>
              <a:t>enterprise cloud developers, cloud-software vendors, </a:t>
            </a:r>
            <a:r>
              <a:rPr lang="en-US" sz="2040" dirty="0">
                <a:solidFill>
                  <a:srgbClr val="494949"/>
                </a:solidFill>
                <a:latin typeface="Segoe UI Light"/>
              </a:rPr>
              <a:t>or</a:t>
            </a:r>
            <a:r>
              <a:rPr lang="en-US" sz="2040" dirty="0">
                <a:solidFill>
                  <a:srgbClr val="494949"/>
                </a:solidFill>
                <a:latin typeface="Segoe UI Light"/>
                <a:ea typeface="Calibri" panose="020F0502020204030204" pitchFamily="34" charset="0"/>
                <a:cs typeface="Calibri" panose="020F0502020204030204" pitchFamily="34" charset="0"/>
              </a:rPr>
              <a:t> </a:t>
            </a:r>
            <a:r>
              <a:rPr lang="en-US" sz="2040" dirty="0">
                <a:solidFill>
                  <a:srgbClr val="494949"/>
                </a:solidFill>
                <a:ea typeface="Calibri" panose="020F0502020204030204" pitchFamily="34" charset="0"/>
                <a:cs typeface="Calibri" panose="020F0502020204030204" pitchFamily="34" charset="0"/>
              </a:rPr>
              <a:t>cloud architects </a:t>
            </a:r>
            <a:r>
              <a:rPr lang="en-US" sz="2040" dirty="0">
                <a:solidFill>
                  <a:srgbClr val="494949"/>
                </a:solidFill>
                <a:latin typeface="Segoe UI Light"/>
              </a:rPr>
              <a:t>who need a fully-managed search solution.</a:t>
            </a:r>
          </a:p>
        </p:txBody>
      </p:sp>
      <p:sp>
        <p:nvSpPr>
          <p:cNvPr id="14" name="TextBox 13"/>
          <p:cNvSpPr txBox="1"/>
          <p:nvPr/>
        </p:nvSpPr>
        <p:spPr>
          <a:xfrm>
            <a:off x="427032" y="3991209"/>
            <a:ext cx="3300356" cy="1535747"/>
          </a:xfrm>
          <a:prstGeom prst="rect">
            <a:avLst/>
          </a:prstGeom>
          <a:solidFill>
            <a:schemeClr val="tx1">
              <a:lumMod val="20000"/>
              <a:lumOff val="80000"/>
            </a:schemeClr>
          </a:solidFill>
        </p:spPr>
        <p:txBody>
          <a:bodyPr wrap="square" lIns="93236" tIns="93236" rIns="93236" bIns="93236" rtlCol="0" anchor="t" anchorCtr="0">
            <a:noAutofit/>
          </a:bodyPr>
          <a:lstStyle>
            <a:defPPr>
              <a:defRPr lang="en-US"/>
            </a:defPPr>
            <a:lvl1pPr defTabSz="913949">
              <a:lnSpc>
                <a:spcPct val="125000"/>
              </a:lnSpc>
              <a:spcAft>
                <a:spcPts val="1000"/>
              </a:spcAft>
              <a:defRPr sz="1200" kern="0">
                <a:solidFill>
                  <a:srgbClr val="505050"/>
                </a:solidFill>
              </a:defRPr>
            </a:lvl1pPr>
          </a:lstStyle>
          <a:p>
            <a:pPr marL="93260">
              <a:lnSpc>
                <a:spcPct val="100000"/>
              </a:lnSpc>
            </a:pPr>
            <a:r>
              <a:rPr lang="en-US" sz="1428" dirty="0">
                <a:solidFill>
                  <a:srgbClr val="494949"/>
                </a:solidFill>
              </a:rPr>
              <a:t>Powerful, guaranteed performance</a:t>
            </a:r>
          </a:p>
          <a:p>
            <a:pPr marL="93260">
              <a:lnSpc>
                <a:spcPct val="100000"/>
              </a:lnSpc>
            </a:pPr>
            <a:r>
              <a:rPr lang="en-US" sz="1428" dirty="0">
                <a:solidFill>
                  <a:srgbClr val="494949"/>
                </a:solidFill>
              </a:rPr>
              <a:t>Sophisticated search</a:t>
            </a:r>
          </a:p>
          <a:p>
            <a:pPr marL="93260">
              <a:lnSpc>
                <a:spcPct val="100000"/>
              </a:lnSpc>
            </a:pPr>
            <a:r>
              <a:rPr lang="en-US" sz="1428" dirty="0">
                <a:solidFill>
                  <a:srgbClr val="494949"/>
                </a:solidFill>
              </a:rPr>
              <a:t>Connects business goals to the application</a:t>
            </a:r>
          </a:p>
        </p:txBody>
      </p:sp>
      <p:sp>
        <p:nvSpPr>
          <p:cNvPr id="15" name="TextBox 14"/>
          <p:cNvSpPr txBox="1"/>
          <p:nvPr/>
        </p:nvSpPr>
        <p:spPr>
          <a:xfrm>
            <a:off x="7892471" y="3999283"/>
            <a:ext cx="3300359" cy="1527673"/>
          </a:xfrm>
          <a:prstGeom prst="rect">
            <a:avLst/>
          </a:prstGeom>
          <a:solidFill>
            <a:schemeClr val="tx1">
              <a:lumMod val="20000"/>
              <a:lumOff val="80000"/>
            </a:schemeClr>
          </a:solidFill>
        </p:spPr>
        <p:txBody>
          <a:bodyPr wrap="square" lIns="93236" tIns="93236" rIns="93236" bIns="93236" rtlCol="0" anchor="t" anchorCtr="0">
            <a:noAutofit/>
          </a:bodyPr>
          <a:lstStyle>
            <a:defPPr>
              <a:defRPr lang="en-US"/>
            </a:defPPr>
            <a:lvl1pPr defTabSz="913949">
              <a:lnSpc>
                <a:spcPct val="90000"/>
              </a:lnSpc>
              <a:spcAft>
                <a:spcPts val="1000"/>
              </a:spcAft>
              <a:defRPr sz="1400" kern="0">
                <a:solidFill>
                  <a:srgbClr val="505050"/>
                </a:solidFill>
              </a:defRPr>
            </a:lvl1pPr>
          </a:lstStyle>
          <a:p>
            <a:pPr marL="93260">
              <a:lnSpc>
                <a:spcPct val="100000"/>
              </a:lnSpc>
            </a:pPr>
            <a:r>
              <a:rPr lang="en-US" sz="1428" dirty="0">
                <a:solidFill>
                  <a:srgbClr val="494949"/>
                </a:solidFill>
              </a:rPr>
              <a:t>Fast time to market</a:t>
            </a:r>
          </a:p>
          <a:p>
            <a:pPr marL="93260">
              <a:lnSpc>
                <a:spcPct val="100000"/>
              </a:lnSpc>
            </a:pPr>
            <a:r>
              <a:rPr lang="en-US" sz="1428" dirty="0">
                <a:solidFill>
                  <a:srgbClr val="494949"/>
                </a:solidFill>
              </a:rPr>
              <a:t>Backed by Microsoft Azure</a:t>
            </a:r>
          </a:p>
        </p:txBody>
      </p:sp>
      <p:sp>
        <p:nvSpPr>
          <p:cNvPr id="17" name="TextBox 475"/>
          <p:cNvSpPr txBox="1"/>
          <p:nvPr/>
        </p:nvSpPr>
        <p:spPr>
          <a:xfrm>
            <a:off x="427030" y="3217157"/>
            <a:ext cx="3300354" cy="672986"/>
          </a:xfrm>
          <a:prstGeom prst="rect">
            <a:avLst/>
          </a:prstGeom>
          <a:solidFill>
            <a:schemeClr val="accent1"/>
          </a:solidFill>
          <a:ln>
            <a:noFill/>
          </a:ln>
        </p:spPr>
        <p:txBody>
          <a:bodyPr wrap="square" lIns="186472" tIns="186472" rIns="186472" bIns="186472" rtlCol="0" anchor="ctr">
            <a:noAutofit/>
          </a:bodyPr>
          <a:lstStyle/>
          <a:p>
            <a:pPr defTabSz="931857">
              <a:lnSpc>
                <a:spcPct val="90000"/>
              </a:lnSpc>
              <a:spcBef>
                <a:spcPts val="612"/>
              </a:spcBef>
              <a:defRPr/>
            </a:pPr>
            <a:r>
              <a:rPr lang="en-US" sz="1836" kern="0" dirty="0">
                <a:gradFill>
                  <a:gsLst>
                    <a:gs pos="0">
                      <a:srgbClr val="FFFFFF"/>
                    </a:gs>
                    <a:gs pos="100000">
                      <a:srgbClr val="FFFFFF"/>
                    </a:gs>
                  </a:gsLst>
                  <a:lin ang="5400000" scaled="1"/>
                </a:gradFill>
                <a:latin typeface="Segoe UI Light"/>
                <a:cs typeface="Segoe UI" panose="020B0502040204020203" pitchFamily="34" charset="0"/>
              </a:rPr>
              <a:t>Build a sophisticated search experience</a:t>
            </a:r>
          </a:p>
        </p:txBody>
      </p:sp>
      <p:pic>
        <p:nvPicPr>
          <p:cNvPr id="2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9867792" y="4463174"/>
            <a:ext cx="2589466" cy="218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TextBox 477"/>
          <p:cNvSpPr txBox="1"/>
          <p:nvPr/>
        </p:nvSpPr>
        <p:spPr>
          <a:xfrm>
            <a:off x="7892470" y="3222711"/>
            <a:ext cx="3300358" cy="666982"/>
          </a:xfrm>
          <a:prstGeom prst="rect">
            <a:avLst/>
          </a:prstGeom>
          <a:solidFill>
            <a:schemeClr val="accent1"/>
          </a:solidFill>
        </p:spPr>
        <p:txBody>
          <a:bodyPr wrap="square" lIns="186472" tIns="186472" rIns="186472" bIns="186472" rtlCol="0" anchor="ctr">
            <a:noAutofit/>
          </a:bodyPr>
          <a:lstStyle>
            <a:defPPr>
              <a:defRPr lang="en-US"/>
            </a:defPPr>
            <a:lvl1pPr defTabSz="913949">
              <a:lnSpc>
                <a:spcPct val="90000"/>
              </a:lnSpc>
              <a:spcBef>
                <a:spcPts val="600"/>
              </a:spcBef>
              <a:defRPr sz="2000" kern="0">
                <a:solidFill>
                  <a:srgbClr val="DC3C00"/>
                </a:solidFill>
                <a:latin typeface="Segoe UI" panose="020B0502040204020203" pitchFamily="34" charset="0"/>
                <a:cs typeface="Segoe UI" panose="020B0502040204020203" pitchFamily="34" charset="0"/>
              </a:defRPr>
            </a:lvl1pPr>
          </a:lstStyle>
          <a:p>
            <a:r>
              <a:rPr lang="en-US" sz="1836" dirty="0">
                <a:gradFill>
                  <a:gsLst>
                    <a:gs pos="0">
                      <a:srgbClr val="FFFFFF"/>
                    </a:gs>
                    <a:gs pos="100000">
                      <a:srgbClr val="FFFFFF"/>
                    </a:gs>
                  </a:gsLst>
                  <a:lin ang="5400000" scaled="1"/>
                </a:gradFill>
                <a:latin typeface="Segoe UI Light"/>
              </a:rPr>
              <a:t>Differentiate your application</a:t>
            </a:r>
          </a:p>
        </p:txBody>
      </p:sp>
    </p:spTree>
    <p:extLst>
      <p:ext uri="{BB962C8B-B14F-4D97-AF65-F5344CB8AC3E}">
        <p14:creationId xmlns:p14="http://schemas.microsoft.com/office/powerpoint/2010/main" val="3177304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Light" panose="020B0502040204020203" pitchFamily="34" charset="0"/>
                <a:cs typeface="Segoe UI Light" panose="020B0502040204020203" pitchFamily="34" charset="0"/>
              </a:rPr>
              <a:t>Capabilities summary</a:t>
            </a:r>
            <a:endParaRPr lang="en-US" dirty="0"/>
          </a:p>
        </p:txBody>
      </p:sp>
      <p:sp>
        <p:nvSpPr>
          <p:cNvPr id="19" name="Content Placeholder 2"/>
          <p:cNvSpPr txBox="1">
            <a:spLocks/>
          </p:cNvSpPr>
          <p:nvPr/>
        </p:nvSpPr>
        <p:spPr>
          <a:xfrm>
            <a:off x="437586" y="1362266"/>
            <a:ext cx="10724938" cy="4846416"/>
          </a:xfrm>
          <a:prstGeom prst="rect">
            <a:avLst/>
          </a:prstGeom>
        </p:spPr>
        <p:txBody>
          <a:bodyPr>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spcBef>
                <a:spcPts val="1836"/>
              </a:spcBef>
              <a:buNone/>
            </a:pPr>
            <a:r>
              <a:rPr lang="en-US" sz="2040" dirty="0">
                <a:solidFill>
                  <a:srgbClr val="494949"/>
                </a:solidFill>
                <a:cs typeface="Segoe UI Light" panose="020B0502040204020203" pitchFamily="34" charset="0"/>
              </a:rPr>
              <a:t>Simple HTTP/JSON API for managing and using the entire service</a:t>
            </a:r>
          </a:p>
          <a:p>
            <a:pPr marL="0" indent="0">
              <a:spcBef>
                <a:spcPts val="1836"/>
              </a:spcBef>
              <a:buNone/>
            </a:pPr>
            <a:r>
              <a:rPr lang="en-US" sz="2040" dirty="0">
                <a:solidFill>
                  <a:srgbClr val="494949"/>
                </a:solidFill>
                <a:cs typeface="Segoe UI Light" panose="020B0502040204020203" pitchFamily="34" charset="0"/>
              </a:rPr>
              <a:t>Core search functionality</a:t>
            </a:r>
          </a:p>
          <a:p>
            <a:pPr>
              <a:lnSpc>
                <a:spcPct val="100000"/>
              </a:lnSpc>
              <a:spcBef>
                <a:spcPts val="0"/>
              </a:spcBef>
              <a:buFont typeface="Arial"/>
              <a:buChar char="•"/>
            </a:pPr>
            <a:r>
              <a:rPr lang="en-US" sz="1632" dirty="0">
                <a:solidFill>
                  <a:srgbClr val="494949"/>
                </a:solidFill>
                <a:cs typeface="Segoe UI Light" panose="020B0502040204020203" pitchFamily="34" charset="0"/>
              </a:rPr>
              <a:t>Keyword search with user-friendly operators (such as +, -, *, and “”)</a:t>
            </a:r>
          </a:p>
          <a:p>
            <a:pPr>
              <a:lnSpc>
                <a:spcPct val="100000"/>
              </a:lnSpc>
              <a:spcBef>
                <a:spcPts val="0"/>
              </a:spcBef>
              <a:buFont typeface="Arial"/>
              <a:buChar char="•"/>
            </a:pPr>
            <a:r>
              <a:rPr lang="en-US" sz="1632" dirty="0">
                <a:solidFill>
                  <a:srgbClr val="494949"/>
                </a:solidFill>
                <a:cs typeface="Segoe UI Light" panose="020B0502040204020203" pitchFamily="34" charset="0"/>
              </a:rPr>
              <a:t>Phonetic, Synonym and regex search</a:t>
            </a:r>
          </a:p>
          <a:p>
            <a:pPr>
              <a:lnSpc>
                <a:spcPct val="100000"/>
              </a:lnSpc>
              <a:spcBef>
                <a:spcPts val="0"/>
              </a:spcBef>
              <a:buFont typeface="Arial"/>
              <a:buChar char="•"/>
            </a:pPr>
            <a:r>
              <a:rPr lang="en-US" sz="1632" dirty="0">
                <a:solidFill>
                  <a:srgbClr val="494949"/>
                </a:solidFill>
                <a:cs typeface="Segoe UI Light" panose="020B0502040204020203" pitchFamily="34" charset="0"/>
              </a:rPr>
              <a:t>Hit highlighting</a:t>
            </a:r>
          </a:p>
          <a:p>
            <a:pPr>
              <a:lnSpc>
                <a:spcPct val="100000"/>
              </a:lnSpc>
              <a:spcBef>
                <a:spcPts val="0"/>
              </a:spcBef>
              <a:buFont typeface="Arial"/>
              <a:buChar char="•"/>
            </a:pPr>
            <a:r>
              <a:rPr lang="en-US" sz="1632" dirty="0">
                <a:solidFill>
                  <a:srgbClr val="494949"/>
                </a:solidFill>
                <a:cs typeface="Segoe UI Light" panose="020B0502040204020203" pitchFamily="34" charset="0"/>
              </a:rPr>
              <a:t>Faceting &amp; Filtering</a:t>
            </a:r>
          </a:p>
          <a:p>
            <a:pPr>
              <a:lnSpc>
                <a:spcPct val="100000"/>
              </a:lnSpc>
              <a:spcBef>
                <a:spcPts val="0"/>
              </a:spcBef>
              <a:buFont typeface="Arial"/>
              <a:buChar char="•"/>
            </a:pPr>
            <a:r>
              <a:rPr lang="en-US" sz="1632" dirty="0">
                <a:solidFill>
                  <a:srgbClr val="494949"/>
                </a:solidFill>
                <a:cs typeface="Segoe UI Light" panose="020B0502040204020203" pitchFamily="34" charset="0"/>
              </a:rPr>
              <a:t>Suggestions (auto-complete), including infix matching and fuzzy matching</a:t>
            </a:r>
          </a:p>
          <a:p>
            <a:pPr>
              <a:lnSpc>
                <a:spcPct val="100000"/>
              </a:lnSpc>
              <a:spcBef>
                <a:spcPts val="0"/>
              </a:spcBef>
              <a:buFont typeface="Arial"/>
              <a:buChar char="•"/>
            </a:pPr>
            <a:r>
              <a:rPr lang="en-US" sz="1632" dirty="0">
                <a:solidFill>
                  <a:srgbClr val="494949"/>
                </a:solidFill>
                <a:cs typeface="Segoe UI Light" panose="020B0502040204020203" pitchFamily="34" charset="0"/>
              </a:rPr>
              <a:t>Rich structured queries (filter, select, and sort) that combine with search</a:t>
            </a:r>
          </a:p>
          <a:p>
            <a:pPr marL="0" indent="0">
              <a:spcBef>
                <a:spcPts val="1836"/>
              </a:spcBef>
              <a:buNone/>
            </a:pPr>
            <a:r>
              <a:rPr lang="en-US" sz="2040" dirty="0">
                <a:solidFill>
                  <a:srgbClr val="494949"/>
                </a:solidFill>
                <a:cs typeface="Segoe UI Light" panose="020B0502040204020203" pitchFamily="34" charset="0"/>
              </a:rPr>
              <a:t>Integration with external data sources</a:t>
            </a:r>
          </a:p>
          <a:p>
            <a:pPr marL="0" indent="0">
              <a:spcBef>
                <a:spcPts val="1836"/>
              </a:spcBef>
              <a:buNone/>
            </a:pPr>
            <a:r>
              <a:rPr lang="en-US" sz="2040" dirty="0">
                <a:solidFill>
                  <a:srgbClr val="494949"/>
                </a:solidFill>
                <a:cs typeface="Segoe UI Light" panose="020B0502040204020203" pitchFamily="34" charset="0"/>
              </a:rPr>
              <a:t>Broad language support with rich linguistics</a:t>
            </a:r>
          </a:p>
          <a:p>
            <a:pPr marL="0" indent="0">
              <a:spcBef>
                <a:spcPts val="1836"/>
              </a:spcBef>
              <a:buNone/>
            </a:pPr>
            <a:r>
              <a:rPr lang="en-US" sz="2040" dirty="0">
                <a:solidFill>
                  <a:srgbClr val="494949"/>
                </a:solidFill>
                <a:cs typeface="Segoe UI Light" panose="020B0502040204020203" pitchFamily="34" charset="0"/>
              </a:rPr>
              <a:t>Scoring profiles to model search-result relevance</a:t>
            </a:r>
          </a:p>
          <a:p>
            <a:pPr marL="0" indent="0">
              <a:spcBef>
                <a:spcPts val="1836"/>
              </a:spcBef>
              <a:buNone/>
            </a:pPr>
            <a:r>
              <a:rPr lang="en-US" sz="2040" dirty="0">
                <a:solidFill>
                  <a:srgbClr val="494949"/>
                </a:solidFill>
                <a:cs typeface="Segoe UI Light" panose="020B0502040204020203" pitchFamily="34" charset="0"/>
              </a:rPr>
              <a:t>Geo-spatial support integrated into filtering, sorting, and ranking</a:t>
            </a:r>
          </a:p>
          <a:p>
            <a:pPr marL="0" indent="0">
              <a:spcBef>
                <a:spcPts val="1836"/>
              </a:spcBef>
              <a:buNone/>
            </a:pPr>
            <a:r>
              <a:rPr lang="en-US" sz="2040" dirty="0">
                <a:solidFill>
                  <a:srgbClr val="494949"/>
                </a:solidFill>
                <a:cs typeface="Segoe UI Light" panose="020B0502040204020203" pitchFamily="34" charset="0"/>
              </a:rPr>
              <a:t>Elastic scale and high availability</a:t>
            </a:r>
          </a:p>
        </p:txBody>
      </p:sp>
      <p:pic>
        <p:nvPicPr>
          <p:cNvPr id="5" name="Picture 75"/>
          <p:cNvPicPr>
            <a:picLocks noChangeAspect="1"/>
          </p:cNvPicPr>
          <p:nvPr/>
        </p:nvPicPr>
        <p:blipFill rotWithShape="1">
          <a:blip r:embed="rId3" cstate="print">
            <a:extLst>
              <a:ext uri="{28A0092B-C50C-407E-A947-70E740481C1C}">
                <a14:useLocalDpi xmlns:a14="http://schemas.microsoft.com/office/drawing/2010/main" val="0"/>
              </a:ext>
            </a:extLst>
          </a:blip>
          <a:srcRect t="29644"/>
          <a:stretch/>
        </p:blipFill>
        <p:spPr bwMode="auto">
          <a:xfrm>
            <a:off x="9867792" y="4463174"/>
            <a:ext cx="2589466" cy="2188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4150702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a:t>
            </a:r>
          </a:p>
        </p:txBody>
      </p:sp>
      <p:sp>
        <p:nvSpPr>
          <p:cNvPr id="3" name="Rectangle 2">
            <a:extLst>
              <a:ext uri="{FF2B5EF4-FFF2-40B4-BE49-F238E27FC236}">
                <a16:creationId xmlns:a16="http://schemas.microsoft.com/office/drawing/2014/main" id="{DE219E97-2342-4807-BC89-5F05DC7DCA9E}"/>
              </a:ext>
            </a:extLst>
          </p:cNvPr>
          <p:cNvSpPr/>
          <p:nvPr/>
        </p:nvSpPr>
        <p:spPr>
          <a:xfrm>
            <a:off x="147203" y="6282443"/>
            <a:ext cx="2655086" cy="369332"/>
          </a:xfrm>
          <a:prstGeom prst="rect">
            <a:avLst/>
          </a:prstGeom>
        </p:spPr>
        <p:txBody>
          <a:bodyPr wrap="none">
            <a:spAutoFit/>
          </a:bodyPr>
          <a:lstStyle/>
          <a:p>
            <a:r>
              <a:rPr lang="en-US" dirty="0"/>
              <a:t>aka.ms/Azure/HDInsight</a:t>
            </a:r>
          </a:p>
        </p:txBody>
      </p:sp>
    </p:spTree>
    <p:extLst>
      <p:ext uri="{BB962C8B-B14F-4D97-AF65-F5344CB8AC3E}">
        <p14:creationId xmlns:p14="http://schemas.microsoft.com/office/powerpoint/2010/main" val="403146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3" y="446"/>
            <a:ext cx="5486115" cy="645780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0933"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cxnSp>
        <p:nvCxnSpPr>
          <p:cNvPr id="9" name="Straight Connector 8"/>
          <p:cNvCxnSpPr/>
          <p:nvPr/>
        </p:nvCxnSpPr>
        <p:spPr>
          <a:xfrm flipH="1">
            <a:off x="882" y="6457729"/>
            <a:ext cx="5486116" cy="0"/>
          </a:xfrm>
          <a:prstGeom prst="line">
            <a:avLst/>
          </a:prstGeom>
          <a:ln w="12700">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50053" y="522397"/>
            <a:ext cx="5008744" cy="3187611"/>
          </a:xfrm>
          <a:prstGeom prst="rect">
            <a:avLst/>
          </a:prstGeom>
          <a:noFill/>
        </p:spPr>
        <p:txBody>
          <a:bodyPr wrap="square" lIns="186497" tIns="149198" rIns="186497" bIns="149198" rtlCol="0">
            <a:spAutoFit/>
          </a:bodyPr>
          <a:lstStyle/>
          <a:p>
            <a:pPr defTabSz="931770" fontAlgn="base">
              <a:lnSpc>
                <a:spcPct val="90000"/>
              </a:lnSpc>
              <a:spcBef>
                <a:spcPct val="0"/>
              </a:spcBef>
              <a:spcAft>
                <a:spcPts val="612"/>
              </a:spcAft>
              <a:defRPr/>
            </a:pPr>
            <a:r>
              <a:rPr lang="en-US" sz="4488" kern="0" dirty="0">
                <a:solidFill>
                  <a:srgbClr val="FFFFFF"/>
                </a:solidFill>
                <a:latin typeface="Segoe UI Light"/>
                <a:ea typeface="Segoe UI" pitchFamily="34" charset="0"/>
                <a:cs typeface="Segoe UI" pitchFamily="34" charset="0"/>
              </a:rPr>
              <a:t>Azure </a:t>
            </a:r>
            <a:br>
              <a:rPr lang="en-US" sz="4488" kern="0" dirty="0">
                <a:solidFill>
                  <a:srgbClr val="FFFFFF"/>
                </a:solidFill>
                <a:latin typeface="Segoe UI Light"/>
                <a:ea typeface="Segoe UI" pitchFamily="34" charset="0"/>
                <a:cs typeface="Segoe UI" pitchFamily="34" charset="0"/>
              </a:rPr>
            </a:br>
            <a:r>
              <a:rPr lang="en-US" sz="4488" kern="0" dirty="0">
                <a:solidFill>
                  <a:srgbClr val="FFFFFF"/>
                </a:solidFill>
                <a:latin typeface="Segoe UI Light"/>
                <a:ea typeface="Segoe UI" pitchFamily="34" charset="0"/>
                <a:cs typeface="Segoe UI" pitchFamily="34" charset="0"/>
              </a:rPr>
              <a:t>HDInsight</a:t>
            </a:r>
          </a:p>
          <a:p>
            <a:pPr defTabSz="931770" fontAlgn="base">
              <a:lnSpc>
                <a:spcPct val="90000"/>
              </a:lnSpc>
              <a:spcBef>
                <a:spcPts val="1224"/>
              </a:spcBef>
              <a:spcAft>
                <a:spcPts val="612"/>
              </a:spcAft>
              <a:defRPr/>
            </a:pPr>
            <a:r>
              <a:rPr lang="en-US" sz="3264" kern="0" dirty="0">
                <a:solidFill>
                  <a:srgbClr val="FFFFFF"/>
                </a:solidFill>
                <a:latin typeface="Segoe UI Light"/>
                <a:ea typeface="Segoe UI" pitchFamily="34" charset="0"/>
                <a:cs typeface="Segoe UI" pitchFamily="34" charset="0"/>
              </a:rPr>
              <a:t>A Cloud Spark and Hadoop service for the Enterprise</a:t>
            </a:r>
          </a:p>
        </p:txBody>
      </p:sp>
      <p:sp>
        <p:nvSpPr>
          <p:cNvPr id="4" name="TextBox 3"/>
          <p:cNvSpPr txBox="1"/>
          <p:nvPr/>
        </p:nvSpPr>
        <p:spPr>
          <a:xfrm>
            <a:off x="5794647" y="677635"/>
            <a:ext cx="6342228" cy="5171099"/>
          </a:xfrm>
          <a:prstGeom prst="rect">
            <a:avLst/>
          </a:prstGeom>
          <a:noFill/>
        </p:spPr>
        <p:txBody>
          <a:bodyPr wrap="square" lIns="186497" tIns="149198" rIns="186497" bIns="149198" rtlCol="0">
            <a:spAutoFit/>
          </a:bodyPr>
          <a:lstStyle/>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Reliable</a:t>
            </a:r>
            <a:r>
              <a:rPr lang="en-US" sz="2448" dirty="0">
                <a:solidFill>
                  <a:srgbClr val="505050"/>
                </a:solidFill>
                <a:latin typeface="Segoe UI" charset="0"/>
                <a:ea typeface="MS PGothic" charset="0"/>
                <a:cs typeface="Segoe UI" panose="020B0502040204020203" pitchFamily="34" charset="0"/>
              </a:rPr>
              <a:t> with an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industry leading SLA</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Enterprise-grade security </a:t>
            </a:r>
            <a:r>
              <a:rPr lang="en-US" sz="2448" dirty="0">
                <a:solidFill>
                  <a:srgbClr val="505050"/>
                </a:solidFill>
                <a:latin typeface="Segoe UI" charset="0"/>
                <a:ea typeface="MS PGothic" charset="0"/>
                <a:cs typeface="Segoe UI" panose="020B0502040204020203" pitchFamily="34" charset="0"/>
              </a:rPr>
              <a:t>and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monitoring</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Productive platform </a:t>
            </a:r>
            <a:r>
              <a:rPr lang="en-US" sz="2448" dirty="0">
                <a:solidFill>
                  <a:srgbClr val="505050"/>
                </a:solidFill>
                <a:latin typeface="Segoe UI" charset="0"/>
                <a:ea typeface="MS PGothic" charset="0"/>
                <a:cs typeface="Segoe UI" panose="020B0502040204020203" pitchFamily="34" charset="0"/>
              </a:rPr>
              <a:t>for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developers</a:t>
            </a:r>
            <a:r>
              <a:rPr lang="en-US" sz="2448" dirty="0">
                <a:solidFill>
                  <a:srgbClr val="505050"/>
                </a:solidFill>
                <a:latin typeface="Segoe UI" charset="0"/>
                <a:ea typeface="MS PGothic" charset="0"/>
                <a:cs typeface="Segoe UI" panose="020B0502040204020203" pitchFamily="34" charset="0"/>
              </a:rPr>
              <a:t> and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scientists</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Cost effective </a:t>
            </a:r>
            <a:r>
              <a:rPr lang="en-US" sz="2448" dirty="0">
                <a:solidFill>
                  <a:srgbClr val="505050"/>
                </a:solidFill>
                <a:latin typeface="Segoe UI" charset="0"/>
                <a:ea typeface="MS PGothic" charset="0"/>
                <a:cs typeface="Segoe UI" panose="020B0502040204020203" pitchFamily="34" charset="0"/>
              </a:rPr>
              <a:t>cloud scale</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Integration</a:t>
            </a:r>
            <a:r>
              <a:rPr lang="en-US" sz="2448" dirty="0">
                <a:solidFill>
                  <a:srgbClr val="505050"/>
                </a:solidFill>
                <a:latin typeface="Segoe UI" charset="0"/>
                <a:ea typeface="MS PGothic" charset="0"/>
                <a:cs typeface="Segoe UI" panose="020B0502040204020203" pitchFamily="34" charset="0"/>
              </a:rPr>
              <a:t> with leading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ISV applications</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Easy</a:t>
            </a:r>
            <a:r>
              <a:rPr lang="en-US" sz="2448" dirty="0">
                <a:solidFill>
                  <a:srgbClr val="505050"/>
                </a:solidFill>
                <a:latin typeface="Segoe UI" charset="0"/>
                <a:ea typeface="MS PGothic" charset="0"/>
                <a:cs typeface="Segoe UI" panose="020B0502040204020203" pitchFamily="34" charset="0"/>
              </a:rPr>
              <a:t> for administrators to </a:t>
            </a:r>
            <a:r>
              <a:rPr lang="en-US" sz="2448" dirty="0">
                <a:solidFill>
                  <a:srgbClr val="0078D7"/>
                </a:solidFill>
                <a:latin typeface="Segoe UI Semibold" panose="020B0702040204020203" pitchFamily="34" charset="0"/>
                <a:ea typeface="MS PGothic" charset="0"/>
                <a:cs typeface="Segoe UI Semibold" panose="020B0702040204020203" pitchFamily="34" charset="0"/>
              </a:rPr>
              <a:t>manage</a:t>
            </a:r>
          </a:p>
          <a:p>
            <a:pPr defTabSz="932470" fontAlgn="base">
              <a:spcBef>
                <a:spcPct val="0"/>
              </a:spcBef>
              <a:spcAft>
                <a:spcPts val="1836"/>
              </a:spcAft>
              <a:defRPr/>
            </a:pPr>
            <a:r>
              <a:rPr lang="en-US" sz="2448" dirty="0">
                <a:solidFill>
                  <a:srgbClr val="0078D7"/>
                </a:solidFill>
                <a:latin typeface="Segoe UI Semibold" panose="020B0702040204020203" pitchFamily="34" charset="0"/>
                <a:ea typeface="MS PGothic" charset="0"/>
                <a:cs typeface="Segoe UI Semibold" panose="020B0702040204020203" pitchFamily="34" charset="0"/>
              </a:rPr>
              <a:t>63% lower TCO </a:t>
            </a:r>
            <a:r>
              <a:rPr lang="en-US" sz="2448" dirty="0">
                <a:solidFill>
                  <a:srgbClr val="505050"/>
                </a:solidFill>
                <a:latin typeface="Segoe UI Light"/>
                <a:ea typeface="MS PGothic" charset="0"/>
                <a:cs typeface="Segoe UI" panose="020B0502040204020203" pitchFamily="34" charset="0"/>
              </a:rPr>
              <a:t>than deploy your own Hadoop on-premises*</a:t>
            </a:r>
          </a:p>
        </p:txBody>
      </p:sp>
      <p:sp>
        <p:nvSpPr>
          <p:cNvPr id="11" name="TextBox 10"/>
          <p:cNvSpPr txBox="1"/>
          <p:nvPr/>
        </p:nvSpPr>
        <p:spPr>
          <a:xfrm>
            <a:off x="5578235" y="6076124"/>
            <a:ext cx="6975210" cy="434424"/>
          </a:xfrm>
          <a:prstGeom prst="rect">
            <a:avLst/>
          </a:prstGeom>
          <a:noFill/>
        </p:spPr>
        <p:txBody>
          <a:bodyPr wrap="square" lIns="190210" tIns="152169" rIns="190210" bIns="152169" rtlCol="0">
            <a:spAutoFit/>
          </a:bodyPr>
          <a:lstStyle/>
          <a:p>
            <a:pPr defTabSz="931770" fontAlgn="base">
              <a:lnSpc>
                <a:spcPct val="90000"/>
              </a:lnSpc>
              <a:spcBef>
                <a:spcPct val="0"/>
              </a:spcBef>
              <a:spcAft>
                <a:spcPts val="624"/>
              </a:spcAft>
            </a:pPr>
            <a:r>
              <a:rPr lang="en-US" sz="918" dirty="0">
                <a:solidFill>
                  <a:srgbClr val="505050"/>
                </a:solidFill>
                <a:latin typeface="Segoe UI Light"/>
                <a:ea typeface="MS PGothic" charset="0"/>
              </a:rPr>
              <a:t>*IDC study “The Business Value and TCO Advantage of Apache Hadoop in the Cloud with Microsoft Azure HDInsight”</a:t>
            </a:r>
          </a:p>
        </p:txBody>
      </p:sp>
      <p:sp>
        <p:nvSpPr>
          <p:cNvPr id="8" name="Freeform 7"/>
          <p:cNvSpPr/>
          <p:nvPr/>
        </p:nvSpPr>
        <p:spPr>
          <a:xfrm>
            <a:off x="3479647" y="4866309"/>
            <a:ext cx="1530510" cy="1098959"/>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66AE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770" fontAlgn="base">
              <a:spcBef>
                <a:spcPct val="0"/>
              </a:spcBef>
              <a:spcAft>
                <a:spcPct val="0"/>
              </a:spcAft>
            </a:pPr>
            <a:endParaRPr lang="en-US" sz="2448">
              <a:solidFill>
                <a:srgbClr val="FFFFFF"/>
              </a:solidFill>
              <a:latin typeface="Segoe UI"/>
            </a:endParaRPr>
          </a:p>
        </p:txBody>
      </p:sp>
    </p:spTree>
    <p:extLst>
      <p:ext uri="{BB962C8B-B14F-4D97-AF65-F5344CB8AC3E}">
        <p14:creationId xmlns:p14="http://schemas.microsoft.com/office/powerpoint/2010/main" val="213483468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HDInsight – What is it?</a:t>
            </a:r>
          </a:p>
        </p:txBody>
      </p:sp>
      <p:sp>
        <p:nvSpPr>
          <p:cNvPr id="3" name="Slide Number Placeholder 2"/>
          <p:cNvSpPr>
            <a:spLocks noGrp="1"/>
          </p:cNvSpPr>
          <p:nvPr>
            <p:ph type="sldNum" sz="quarter" idx="11"/>
          </p:nvPr>
        </p:nvSpPr>
        <p:spPr/>
        <p:txBody>
          <a:bodyPr/>
          <a:lstStyle/>
          <a:p>
            <a:pPr>
              <a:defRPr/>
            </a:pPr>
            <a:fld id="{F8A0AC42-AA1D-4944-8D96-660DE70C7E1B}" type="slidenum">
              <a:rPr lang="en-US">
                <a:latin typeface="Segoe UI"/>
              </a:rPr>
              <a:pPr>
                <a:defRPr/>
              </a:pPr>
              <a:t>56</a:t>
            </a:fld>
            <a:endParaRPr lang="en-US" dirty="0">
              <a:latin typeface="Segoe UI"/>
            </a:endParaRPr>
          </a:p>
        </p:txBody>
      </p:sp>
      <p:sp>
        <p:nvSpPr>
          <p:cNvPr id="4" name="TextBox 3"/>
          <p:cNvSpPr txBox="1"/>
          <p:nvPr/>
        </p:nvSpPr>
        <p:spPr>
          <a:xfrm>
            <a:off x="513749" y="1354165"/>
            <a:ext cx="11404283" cy="540841"/>
          </a:xfrm>
          <a:prstGeom prst="rect">
            <a:avLst/>
          </a:prstGeom>
          <a:solidFill>
            <a:srgbClr val="1673C3"/>
          </a:solidFill>
        </p:spPr>
        <p:txBody>
          <a:bodyPr wrap="none" lIns="186497" tIns="149198" rIns="186497" bIns="149198" rtlCol="0">
            <a:noAutofit/>
          </a:bodyPr>
          <a:lstStyle/>
          <a:p>
            <a:pPr algn="ctr" defTabSz="932504">
              <a:lnSpc>
                <a:spcPct val="90000"/>
              </a:lnSpc>
              <a:spcAft>
                <a:spcPts val="612"/>
              </a:spcAft>
            </a:pPr>
            <a:r>
              <a:rPr lang="en-US" sz="2040" dirty="0">
                <a:solidFill>
                  <a:srgbClr val="FFFFFF"/>
                </a:solidFill>
                <a:latin typeface="Segoe UI Semibold" panose="020B0702040204020203" pitchFamily="34" charset="0"/>
                <a:ea typeface="MS PGothic" charset="0"/>
                <a:cs typeface="Segoe UI Semibold" panose="020B0702040204020203" pitchFamily="34" charset="0"/>
              </a:rPr>
              <a:t>A standard Apache Hadoop distribution offered as a managed service on Microsoft Azure</a:t>
            </a:r>
          </a:p>
        </p:txBody>
      </p:sp>
      <p:sp>
        <p:nvSpPr>
          <p:cNvPr id="5" name="TextBox 4"/>
          <p:cNvSpPr txBox="1"/>
          <p:nvPr/>
        </p:nvSpPr>
        <p:spPr>
          <a:xfrm>
            <a:off x="469121" y="1942389"/>
            <a:ext cx="7283390" cy="4383664"/>
          </a:xfrm>
          <a:prstGeom prst="rect">
            <a:avLst/>
          </a:prstGeom>
          <a:noFill/>
        </p:spPr>
        <p:txBody>
          <a:bodyPr wrap="square" lIns="186497" tIns="149198" rIns="186497" bIns="149198" rtlCol="0">
            <a:noAutofit/>
          </a:bodyPr>
          <a:lstStyle/>
          <a:p>
            <a:pPr marL="291407" indent="-291407" defTabSz="932504">
              <a:lnSpc>
                <a:spcPts val="2652"/>
              </a:lnSpc>
              <a:spcBef>
                <a:spcPts val="306"/>
              </a:spcBef>
              <a:spcAft>
                <a:spcPts val="306"/>
              </a:spcAft>
              <a:buClr>
                <a:srgbClr val="68217A"/>
              </a:buClr>
              <a:buSzPct val="75000"/>
              <a:buFont typeface="Wingdings" panose="05000000000000000000" pitchFamily="2" charset="2"/>
              <a:buChar char="v"/>
            </a:pPr>
            <a:r>
              <a:rPr lang="en-US" sz="2040" dirty="0">
                <a:solidFill>
                  <a:srgbClr val="000000">
                    <a:lumMod val="65000"/>
                    <a:lumOff val="35000"/>
                  </a:srgbClr>
                </a:solidFill>
                <a:latin typeface="Segoe UI"/>
                <a:ea typeface="MS PGothic" charset="0"/>
              </a:rPr>
              <a:t>Based on the Hortonworks Data Platform (HDP)</a:t>
            </a:r>
          </a:p>
          <a:p>
            <a:pPr marL="291407" indent="-291407" defTabSz="932504">
              <a:lnSpc>
                <a:spcPts val="2652"/>
              </a:lnSpc>
              <a:spcBef>
                <a:spcPts val="306"/>
              </a:spcBef>
              <a:spcAft>
                <a:spcPts val="306"/>
              </a:spcAft>
              <a:buClr>
                <a:srgbClr val="68217A"/>
              </a:buClr>
              <a:buSzPct val="75000"/>
              <a:buFont typeface="Wingdings" panose="05000000000000000000" pitchFamily="2" charset="2"/>
              <a:buChar char="v"/>
            </a:pPr>
            <a:r>
              <a:rPr lang="en-US" sz="2040" dirty="0">
                <a:solidFill>
                  <a:srgbClr val="000000">
                    <a:lumMod val="65000"/>
                    <a:lumOff val="35000"/>
                  </a:srgbClr>
                </a:solidFill>
                <a:latin typeface="Segoe UI"/>
                <a:ea typeface="MS PGothic" charset="0"/>
              </a:rPr>
              <a:t>Provisioned as clusters on Azure. Clusters can run on Windows or Linux Servers.</a:t>
            </a:r>
          </a:p>
          <a:p>
            <a:pPr marL="291407" indent="-291407" defTabSz="932504">
              <a:lnSpc>
                <a:spcPts val="2652"/>
              </a:lnSpc>
              <a:spcBef>
                <a:spcPts val="306"/>
              </a:spcBef>
              <a:spcAft>
                <a:spcPts val="306"/>
              </a:spcAft>
              <a:buClr>
                <a:srgbClr val="68217A"/>
              </a:buClr>
              <a:buSzPct val="75000"/>
              <a:buFont typeface="Wingdings" panose="05000000000000000000" pitchFamily="2" charset="2"/>
              <a:buChar char="v"/>
            </a:pPr>
            <a:r>
              <a:rPr lang="en-US" sz="2040" dirty="0">
                <a:solidFill>
                  <a:srgbClr val="000000">
                    <a:lumMod val="65000"/>
                    <a:lumOff val="35000"/>
                  </a:srgbClr>
                </a:solidFill>
                <a:latin typeface="Segoe UI"/>
                <a:ea typeface="MS PGothic" charset="0"/>
              </a:rPr>
              <a:t>Offers a capacity-on-demand, pay-as-you-go pricing model</a:t>
            </a:r>
          </a:p>
          <a:p>
            <a:pPr marL="291407" indent="-291407" defTabSz="932504">
              <a:lnSpc>
                <a:spcPts val="2652"/>
              </a:lnSpc>
              <a:spcBef>
                <a:spcPts val="306"/>
              </a:spcBef>
              <a:buClr>
                <a:srgbClr val="68217A"/>
              </a:buClr>
              <a:buSzPct val="75000"/>
              <a:buFont typeface="Wingdings" panose="05000000000000000000" pitchFamily="2" charset="2"/>
              <a:buChar char="v"/>
            </a:pPr>
            <a:r>
              <a:rPr lang="en-US" sz="2040" dirty="0">
                <a:solidFill>
                  <a:srgbClr val="000000">
                    <a:lumMod val="65000"/>
                    <a:lumOff val="35000"/>
                  </a:srgbClr>
                </a:solidFill>
                <a:latin typeface="Segoe UI"/>
                <a:ea typeface="MS PGothic" charset="0"/>
              </a:rPr>
              <a:t>Integrates with:</a:t>
            </a:r>
          </a:p>
          <a:p>
            <a:pPr marL="652753" lvl="1" indent="-349689" defTabSz="932504">
              <a:lnSpc>
                <a:spcPts val="2550"/>
              </a:lnSpc>
              <a:spcBef>
                <a:spcPts val="306"/>
              </a:spcBef>
              <a:buClr>
                <a:srgbClr val="68217A"/>
              </a:buClr>
              <a:buSzPct val="75000"/>
              <a:buFont typeface="Wingdings" panose="05000000000000000000" pitchFamily="2" charset="2"/>
              <a:buChar char="§"/>
            </a:pPr>
            <a:r>
              <a:rPr lang="en-US" sz="1836" dirty="0">
                <a:solidFill>
                  <a:srgbClr val="000000">
                    <a:lumMod val="65000"/>
                    <a:lumOff val="35000"/>
                  </a:srgbClr>
                </a:solidFill>
                <a:latin typeface="Segoe UI"/>
                <a:ea typeface="MS PGothic" charset="0"/>
              </a:rPr>
              <a:t>Azure Blob Storage and Azure Data Lake Store for the Hadoop File System (HDFS) </a:t>
            </a:r>
          </a:p>
          <a:p>
            <a:pPr marL="652753" lvl="1" indent="-349689" defTabSz="932504">
              <a:lnSpc>
                <a:spcPts val="2550"/>
              </a:lnSpc>
              <a:spcBef>
                <a:spcPts val="306"/>
              </a:spcBef>
              <a:buClr>
                <a:srgbClr val="68217A"/>
              </a:buClr>
              <a:buSzPct val="75000"/>
              <a:buFont typeface="Wingdings" panose="05000000000000000000" pitchFamily="2" charset="2"/>
              <a:buChar char="§"/>
            </a:pPr>
            <a:r>
              <a:rPr lang="en-US" sz="1836" dirty="0">
                <a:solidFill>
                  <a:srgbClr val="000000">
                    <a:lumMod val="65000"/>
                    <a:lumOff val="35000"/>
                  </a:srgbClr>
                </a:solidFill>
                <a:latin typeface="Segoe UI"/>
                <a:ea typeface="MS PGothic" charset="0"/>
              </a:rPr>
              <a:t>Azure Portal for management and administration</a:t>
            </a:r>
          </a:p>
          <a:p>
            <a:pPr marL="652753" lvl="1" indent="-349689" defTabSz="932504">
              <a:lnSpc>
                <a:spcPts val="2550"/>
              </a:lnSpc>
              <a:spcBef>
                <a:spcPts val="306"/>
              </a:spcBef>
              <a:buClr>
                <a:srgbClr val="68217A"/>
              </a:buClr>
              <a:buSzPct val="75000"/>
              <a:buFont typeface="Wingdings" panose="05000000000000000000" pitchFamily="2" charset="2"/>
              <a:buChar char="§"/>
            </a:pPr>
            <a:r>
              <a:rPr lang="en-US" sz="1836" dirty="0">
                <a:solidFill>
                  <a:srgbClr val="000000">
                    <a:lumMod val="65000"/>
                    <a:lumOff val="35000"/>
                  </a:srgbClr>
                </a:solidFill>
                <a:latin typeface="Segoe UI"/>
                <a:ea typeface="MS PGothic" charset="0"/>
              </a:rPr>
              <a:t>Visual Studio for application development tooling</a:t>
            </a:r>
          </a:p>
          <a:p>
            <a:pPr marL="291407" indent="-291407" defTabSz="932504">
              <a:lnSpc>
                <a:spcPct val="90000"/>
              </a:lnSpc>
              <a:spcAft>
                <a:spcPts val="612"/>
              </a:spcAft>
              <a:buClr>
                <a:srgbClr val="68217A"/>
              </a:buClr>
              <a:buSzPct val="75000"/>
              <a:buFont typeface="Wingdings" panose="05000000000000000000" pitchFamily="2" charset="2"/>
              <a:buChar char="v"/>
            </a:pPr>
            <a:endParaRPr lang="en-US" sz="1836" dirty="0">
              <a:solidFill>
                <a:srgbClr val="000000">
                  <a:lumMod val="85000"/>
                  <a:lumOff val="15000"/>
                </a:srgbClr>
              </a:solidFill>
              <a:latin typeface="Segoe UI"/>
              <a:ea typeface="MS PGothic" charset="0"/>
            </a:endParaRPr>
          </a:p>
        </p:txBody>
      </p:sp>
      <p:pic>
        <p:nvPicPr>
          <p:cNvPr id="6" name="Picture 2" descr="https://svn.apache.org/repos/asf/tez/site/images/ApacheTezIco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5664" y="2929518"/>
            <a:ext cx="903329" cy="903329"/>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a:spLocks/>
          </p:cNvSpPr>
          <p:nvPr/>
        </p:nvSpPr>
        <p:spPr bwMode="auto">
          <a:xfrm>
            <a:off x="8108224" y="2957027"/>
            <a:ext cx="683821" cy="550739"/>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noFill/>
          <a:ln w="3175">
            <a:noFill/>
          </a:ln>
        </p:spPr>
        <p:txBody>
          <a:bodyPr vert="horz" wrap="square" lIns="91415" tIns="45707" rIns="91415" bIns="45707" numCol="1" anchor="t" anchorCtr="0" compatLnSpc="1">
            <a:prstTxWarp prst="textNoShape">
              <a:avLst/>
            </a:prstTxWarp>
            <a:noAutofit/>
          </a:bodyPr>
          <a:lstStyle/>
          <a:p>
            <a:pPr defTabSz="932470"/>
            <a:endParaRPr lang="en-IN">
              <a:solidFill>
                <a:srgbClr val="505050"/>
              </a:solidFill>
              <a:latin typeface="Segoe UI"/>
              <a:ea typeface="MS PGothic" charset="0"/>
            </a:endParaRPr>
          </a:p>
        </p:txBody>
      </p:sp>
      <p:grpSp>
        <p:nvGrpSpPr>
          <p:cNvPr id="12" name="Group 11"/>
          <p:cNvGrpSpPr/>
          <p:nvPr/>
        </p:nvGrpSpPr>
        <p:grpSpPr>
          <a:xfrm>
            <a:off x="9325319" y="4185321"/>
            <a:ext cx="1106810" cy="1106809"/>
            <a:chOff x="8618618" y="4718304"/>
            <a:chExt cx="1085345" cy="1085344"/>
          </a:xfrm>
        </p:grpSpPr>
        <p:sp>
          <p:nvSpPr>
            <p:cNvPr id="9" name="Oval 8"/>
            <p:cNvSpPr/>
            <p:nvPr/>
          </p:nvSpPr>
          <p:spPr bwMode="auto">
            <a:xfrm>
              <a:off x="8618618" y="4718304"/>
              <a:ext cx="1085345" cy="1085344"/>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7" rIns="0" bIns="0" numCol="1" spcCol="0" rtlCol="0" fromWordArt="0" anchor="t" anchorCtr="0" forceAA="0" compatLnSpc="1">
              <a:prstTxWarp prst="textNoShape">
                <a:avLst/>
              </a:prstTxWarp>
              <a:noAutofit/>
            </a:bodyPr>
            <a:lstStyle/>
            <a:p>
              <a:pPr algn="ctr" defTabSz="932200" fontAlgn="base">
                <a:spcBef>
                  <a:spcPct val="0"/>
                </a:spcBef>
                <a:spcAft>
                  <a:spcPct val="0"/>
                </a:spcAft>
              </a:pPr>
              <a:r>
                <a:rPr lang="en-IN" sz="1199" dirty="0">
                  <a:solidFill>
                    <a:srgbClr val="FFFFFF"/>
                  </a:solidFill>
                  <a:latin typeface="Segoe UI Semibold" panose="020B0702040204020203" pitchFamily="34" charset="0"/>
                  <a:ea typeface="Segoe UI" pitchFamily="34" charset="0"/>
                  <a:cs typeface="Segoe UI Semibold" panose="020B0702040204020203" pitchFamily="34" charset="0"/>
                </a:rPr>
                <a:t>Hive</a:t>
              </a:r>
            </a:p>
          </p:txBody>
        </p:sp>
        <p:sp>
          <p:nvSpPr>
            <p:cNvPr id="10" name="Freeform 9"/>
            <p:cNvSpPr>
              <a:spLocks/>
            </p:cNvSpPr>
            <p:nvPr/>
          </p:nvSpPr>
          <p:spPr bwMode="auto">
            <a:xfrm>
              <a:off x="8967355" y="5403212"/>
              <a:ext cx="328975" cy="336856"/>
            </a:xfrm>
            <a:custGeom>
              <a:avLst/>
              <a:gdLst>
                <a:gd name="connsiteX0" fmla="*/ 1222186 w 2129049"/>
                <a:gd name="connsiteY0" fmla="*/ 1839320 h 2180047"/>
                <a:gd name="connsiteX1" fmla="*/ 1208400 w 2129049"/>
                <a:gd name="connsiteY1" fmla="*/ 1841119 h 2180047"/>
                <a:gd name="connsiteX2" fmla="*/ 1186099 w 2129049"/>
                <a:gd name="connsiteY2" fmla="*/ 1843640 h 2180047"/>
                <a:gd name="connsiteX3" fmla="*/ 1188379 w 2129049"/>
                <a:gd name="connsiteY3" fmla="*/ 1844841 h 2180047"/>
                <a:gd name="connsiteX4" fmla="*/ 1243194 w 2129049"/>
                <a:gd name="connsiteY4" fmla="*/ 1939957 h 2180047"/>
                <a:gd name="connsiteX5" fmla="*/ 1223702 w 2129049"/>
                <a:gd name="connsiteY5" fmla="*/ 1853174 h 2180047"/>
                <a:gd name="connsiteX6" fmla="*/ 1222569 w 2129049"/>
                <a:gd name="connsiteY6" fmla="*/ 1839342 h 2180047"/>
                <a:gd name="connsiteX7" fmla="*/ 441891 w 2129049"/>
                <a:gd name="connsiteY7" fmla="*/ 1746105 h 2180047"/>
                <a:gd name="connsiteX8" fmla="*/ 450977 w 2129049"/>
                <a:gd name="connsiteY8" fmla="*/ 1757606 h 2180047"/>
                <a:gd name="connsiteX9" fmla="*/ 707370 w 2129049"/>
                <a:gd name="connsiteY9" fmla="*/ 1976776 h 2180047"/>
                <a:gd name="connsiteX10" fmla="*/ 766453 w 2129049"/>
                <a:gd name="connsiteY10" fmla="*/ 2010648 h 2180047"/>
                <a:gd name="connsiteX11" fmla="*/ 831225 w 2129049"/>
                <a:gd name="connsiteY11" fmla="*/ 2015356 h 2180047"/>
                <a:gd name="connsiteX12" fmla="*/ 999836 w 2129049"/>
                <a:gd name="connsiteY12" fmla="*/ 2014732 h 2180047"/>
                <a:gd name="connsiteX13" fmla="*/ 1033552 w 2129049"/>
                <a:gd name="connsiteY13" fmla="*/ 2011934 h 2180047"/>
                <a:gd name="connsiteX14" fmla="*/ 1030508 w 2129049"/>
                <a:gd name="connsiteY14" fmla="*/ 1991231 h 2180047"/>
                <a:gd name="connsiteX15" fmla="*/ 1069280 w 2129049"/>
                <a:gd name="connsiteY15" fmla="*/ 1869985 h 2180047"/>
                <a:gd name="connsiteX16" fmla="*/ 1086998 w 2129049"/>
                <a:gd name="connsiteY16" fmla="*/ 1852207 h 2180047"/>
                <a:gd name="connsiteX17" fmla="*/ 1040249 w 2129049"/>
                <a:gd name="connsiteY17" fmla="*/ 1855089 h 2180047"/>
                <a:gd name="connsiteX18" fmla="*/ 700561 w 2129049"/>
                <a:gd name="connsiteY18" fmla="*/ 1833012 h 2180047"/>
                <a:gd name="connsiteX19" fmla="*/ 442094 w 2129049"/>
                <a:gd name="connsiteY19" fmla="*/ 1746192 h 2180047"/>
                <a:gd name="connsiteX20" fmla="*/ 1059954 w 2129049"/>
                <a:gd name="connsiteY20" fmla="*/ 1504433 h 2180047"/>
                <a:gd name="connsiteX21" fmla="*/ 1137935 w 2129049"/>
                <a:gd name="connsiteY21" fmla="*/ 1553560 h 2180047"/>
                <a:gd name="connsiteX22" fmla="*/ 1232714 w 2129049"/>
                <a:gd name="connsiteY22" fmla="*/ 1597039 h 2180047"/>
                <a:gd name="connsiteX23" fmla="*/ 1498003 w 2129049"/>
                <a:gd name="connsiteY23" fmla="*/ 1620193 h 2180047"/>
                <a:gd name="connsiteX24" fmla="*/ 1417995 w 2129049"/>
                <a:gd name="connsiteY24" fmla="*/ 1660186 h 2180047"/>
                <a:gd name="connsiteX25" fmla="*/ 1260085 w 2129049"/>
                <a:gd name="connsiteY25" fmla="*/ 1660186 h 2180047"/>
                <a:gd name="connsiteX26" fmla="*/ 1110597 w 2129049"/>
                <a:gd name="connsiteY26" fmla="*/ 1640189 h 2180047"/>
                <a:gd name="connsiteX27" fmla="*/ 1099046 w 2129049"/>
                <a:gd name="connsiteY27" fmla="*/ 1638682 h 2180047"/>
                <a:gd name="connsiteX28" fmla="*/ 251840 w 2129049"/>
                <a:gd name="connsiteY28" fmla="*/ 316333 h 2180047"/>
                <a:gd name="connsiteX29" fmla="*/ 246796 w 2129049"/>
                <a:gd name="connsiteY29" fmla="*/ 329846 h 2180047"/>
                <a:gd name="connsiteX30" fmla="*/ 161902 w 2129049"/>
                <a:gd name="connsiteY30" fmla="*/ 686152 h 2180047"/>
                <a:gd name="connsiteX31" fmla="*/ 163319 w 2129049"/>
                <a:gd name="connsiteY31" fmla="*/ 765157 h 2180047"/>
                <a:gd name="connsiteX32" fmla="*/ 168120 w 2129049"/>
                <a:gd name="connsiteY32" fmla="*/ 772124 h 2180047"/>
                <a:gd name="connsiteX33" fmla="*/ 462568 w 2129049"/>
                <a:gd name="connsiteY33" fmla="*/ 1054574 h 2180047"/>
                <a:gd name="connsiteX34" fmla="*/ 1083519 w 2129049"/>
                <a:gd name="connsiteY34" fmla="*/ 1296666 h 2180047"/>
                <a:gd name="connsiteX35" fmla="*/ 1112988 w 2129049"/>
                <a:gd name="connsiteY35" fmla="*/ 1212460 h 2180047"/>
                <a:gd name="connsiteX36" fmla="*/ 635171 w 2129049"/>
                <a:gd name="connsiteY36" fmla="*/ 913528 h 2180047"/>
                <a:gd name="connsiteX37" fmla="*/ 256327 w 2129049"/>
                <a:gd name="connsiteY37" fmla="*/ 344726 h 2180047"/>
                <a:gd name="connsiteX38" fmla="*/ 203697 w 2129049"/>
                <a:gd name="connsiteY38" fmla="*/ 216555 h 2180047"/>
                <a:gd name="connsiteX39" fmla="*/ 195507 w 2129049"/>
                <a:gd name="connsiteY39" fmla="*/ 224152 h 2180047"/>
                <a:gd name="connsiteX40" fmla="*/ 153435 w 2129049"/>
                <a:gd name="connsiteY40" fmla="*/ 280530 h 2180047"/>
                <a:gd name="connsiteX41" fmla="*/ 119142 w 2129049"/>
                <a:gd name="connsiteY41" fmla="*/ 338248 h 2180047"/>
                <a:gd name="connsiteX42" fmla="*/ 162420 w 2129049"/>
                <a:gd name="connsiteY42" fmla="*/ 270250 h 2180047"/>
                <a:gd name="connsiteX43" fmla="*/ 200473 w 2129049"/>
                <a:gd name="connsiteY43" fmla="*/ 220227 h 2180047"/>
                <a:gd name="connsiteX44" fmla="*/ 545326 w 2129049"/>
                <a:gd name="connsiteY44" fmla="*/ 37476 h 2180047"/>
                <a:gd name="connsiteX45" fmla="*/ 541800 w 2129049"/>
                <a:gd name="connsiteY45" fmla="*/ 40991 h 2180047"/>
                <a:gd name="connsiteX46" fmla="*/ 536701 w 2129049"/>
                <a:gd name="connsiteY46" fmla="*/ 46149 h 2180047"/>
                <a:gd name="connsiteX47" fmla="*/ 940947 w 2129049"/>
                <a:gd name="connsiteY47" fmla="*/ 939893 h 2180047"/>
                <a:gd name="connsiteX48" fmla="*/ 978333 w 2129049"/>
                <a:gd name="connsiteY48" fmla="*/ 993267 h 2180047"/>
                <a:gd name="connsiteX49" fmla="*/ 1095859 w 2129049"/>
                <a:gd name="connsiteY49" fmla="*/ 1039243 h 2180047"/>
                <a:gd name="connsiteX50" fmla="*/ 1131484 w 2129049"/>
                <a:gd name="connsiteY50" fmla="*/ 1124187 h 2180047"/>
                <a:gd name="connsiteX51" fmla="*/ 1146506 w 2129049"/>
                <a:gd name="connsiteY51" fmla="*/ 1133109 h 2180047"/>
                <a:gd name="connsiteX52" fmla="*/ 1148541 w 2129049"/>
                <a:gd name="connsiteY52" fmla="*/ 1133748 h 2180047"/>
                <a:gd name="connsiteX53" fmla="*/ 1141842 w 2129049"/>
                <a:gd name="connsiteY53" fmla="*/ 1144915 h 2180047"/>
                <a:gd name="connsiteX54" fmla="*/ 1141505 w 2129049"/>
                <a:gd name="connsiteY54" fmla="*/ 1145660 h 2180047"/>
                <a:gd name="connsiteX55" fmla="*/ 1187973 w 2129049"/>
                <a:gd name="connsiteY55" fmla="*/ 1232630 h 2180047"/>
                <a:gd name="connsiteX56" fmla="*/ 1289562 w 2129049"/>
                <a:gd name="connsiteY56" fmla="*/ 1373921 h 2180047"/>
                <a:gd name="connsiteX57" fmla="*/ 1531690 w 2129049"/>
                <a:gd name="connsiteY57" fmla="*/ 1481270 h 2180047"/>
                <a:gd name="connsiteX58" fmla="*/ 1426417 w 2129049"/>
                <a:gd name="connsiteY58" fmla="*/ 1496004 h 2180047"/>
                <a:gd name="connsiteX59" fmla="*/ 1194816 w 2129049"/>
                <a:gd name="connsiteY59" fmla="*/ 1399179 h 2180047"/>
                <a:gd name="connsiteX60" fmla="*/ 1145436 w 2129049"/>
                <a:gd name="connsiteY60" fmla="*/ 1340670 h 2180047"/>
                <a:gd name="connsiteX61" fmla="*/ 1091189 w 2129049"/>
                <a:gd name="connsiteY61" fmla="*/ 1275923 h 2180047"/>
                <a:gd name="connsiteX62" fmla="*/ 1064249 w 2129049"/>
                <a:gd name="connsiteY62" fmla="*/ 1369079 h 2180047"/>
                <a:gd name="connsiteX63" fmla="*/ 1046007 w 2129049"/>
                <a:gd name="connsiteY63" fmla="*/ 1483657 h 2180047"/>
                <a:gd name="connsiteX64" fmla="*/ 1046013 w 2129049"/>
                <a:gd name="connsiteY64" fmla="*/ 1495461 h 2180047"/>
                <a:gd name="connsiteX65" fmla="*/ 1012870 w 2129049"/>
                <a:gd name="connsiteY65" fmla="*/ 1487283 h 2180047"/>
                <a:gd name="connsiteX66" fmla="*/ 561761 w 2129049"/>
                <a:gd name="connsiteY66" fmla="*/ 1355377 h 2180047"/>
                <a:gd name="connsiteX67" fmla="*/ 245802 w 2129049"/>
                <a:gd name="connsiteY67" fmla="*/ 1165644 h 2180047"/>
                <a:gd name="connsiteX68" fmla="*/ 203985 w 2129049"/>
                <a:gd name="connsiteY68" fmla="*/ 1132152 h 2180047"/>
                <a:gd name="connsiteX69" fmla="*/ 234345 w 2129049"/>
                <a:gd name="connsiteY69" fmla="*/ 1297625 h 2180047"/>
                <a:gd name="connsiteX70" fmla="*/ 260418 w 2129049"/>
                <a:gd name="connsiteY70" fmla="*/ 1401636 h 2180047"/>
                <a:gd name="connsiteX71" fmla="*/ 276086 w 2129049"/>
                <a:gd name="connsiteY71" fmla="*/ 1451374 h 2180047"/>
                <a:gd name="connsiteX72" fmla="*/ 305709 w 2129049"/>
                <a:gd name="connsiteY72" fmla="*/ 1466895 h 2180047"/>
                <a:gd name="connsiteX73" fmla="*/ 561761 w 2129049"/>
                <a:gd name="connsiteY73" fmla="*/ 1572001 h 2180047"/>
                <a:gd name="connsiteX74" fmla="*/ 1106575 w 2129049"/>
                <a:gd name="connsiteY74" fmla="*/ 1664539 h 2180047"/>
                <a:gd name="connsiteX75" fmla="*/ 1106413 w 2129049"/>
                <a:gd name="connsiteY75" fmla="*/ 1663981 h 2180047"/>
                <a:gd name="connsiteX76" fmla="*/ 1109394 w 2129049"/>
                <a:gd name="connsiteY76" fmla="*/ 1669032 h 2180047"/>
                <a:gd name="connsiteX77" fmla="*/ 1145872 w 2129049"/>
                <a:gd name="connsiteY77" fmla="*/ 1724864 h 2180047"/>
                <a:gd name="connsiteX78" fmla="*/ 1151390 w 2129049"/>
                <a:gd name="connsiteY78" fmla="*/ 1728726 h 2180047"/>
                <a:gd name="connsiteX79" fmla="*/ 1244657 w 2129049"/>
                <a:gd name="connsiteY79" fmla="*/ 1793994 h 2180047"/>
                <a:gd name="connsiteX80" fmla="*/ 1255282 w 2129049"/>
                <a:gd name="connsiteY80" fmla="*/ 1801430 h 2180047"/>
                <a:gd name="connsiteX81" fmla="*/ 1259765 w 2129049"/>
                <a:gd name="connsiteY81" fmla="*/ 1803273 h 2180047"/>
                <a:gd name="connsiteX82" fmla="*/ 1262425 w 2129049"/>
                <a:gd name="connsiteY82" fmla="*/ 1805592 h 2180047"/>
                <a:gd name="connsiteX83" fmla="*/ 1274330 w 2129049"/>
                <a:gd name="connsiteY83" fmla="*/ 1811179 h 2180047"/>
                <a:gd name="connsiteX84" fmla="*/ 1470632 w 2129049"/>
                <a:gd name="connsiteY84" fmla="*/ 1851731 h 2180047"/>
                <a:gd name="connsiteX85" fmla="*/ 1337987 w 2129049"/>
                <a:gd name="connsiteY85" fmla="*/ 1879094 h 2180047"/>
                <a:gd name="connsiteX86" fmla="*/ 1331095 w 2129049"/>
                <a:gd name="connsiteY86" fmla="*/ 1878426 h 2180047"/>
                <a:gd name="connsiteX87" fmla="*/ 1337882 w 2129049"/>
                <a:gd name="connsiteY87" fmla="*/ 1887387 h 2180047"/>
                <a:gd name="connsiteX88" fmla="*/ 2129049 w 2129049"/>
                <a:gd name="connsiteY88" fmla="*/ 1929443 h 2180047"/>
                <a:gd name="connsiteX89" fmla="*/ 1413632 w 2129049"/>
                <a:gd name="connsiteY89" fmla="*/ 2169166 h 2180047"/>
                <a:gd name="connsiteX90" fmla="*/ 1301496 w 2129049"/>
                <a:gd name="connsiteY90" fmla="*/ 2177335 h 2180047"/>
                <a:gd name="connsiteX91" fmla="*/ 1281595 w 2129049"/>
                <a:gd name="connsiteY91" fmla="*/ 2175656 h 2180047"/>
                <a:gd name="connsiteX92" fmla="*/ 1272759 w 2129049"/>
                <a:gd name="connsiteY92" fmla="*/ 2177928 h 2180047"/>
                <a:gd name="connsiteX93" fmla="*/ 1063402 w 2129049"/>
                <a:gd name="connsiteY93" fmla="*/ 2155016 h 2180047"/>
                <a:gd name="connsiteX94" fmla="*/ 994039 w 2129049"/>
                <a:gd name="connsiteY94" fmla="*/ 2133739 h 2180047"/>
                <a:gd name="connsiteX95" fmla="*/ 954380 w 2129049"/>
                <a:gd name="connsiteY95" fmla="*/ 2125140 h 2180047"/>
                <a:gd name="connsiteX96" fmla="*/ 485181 w 2129049"/>
                <a:gd name="connsiteY96" fmla="*/ 1869194 h 2180047"/>
                <a:gd name="connsiteX97" fmla="*/ 424111 w 2129049"/>
                <a:gd name="connsiteY97" fmla="*/ 1817746 h 2180047"/>
                <a:gd name="connsiteX98" fmla="*/ 407264 w 2129049"/>
                <a:gd name="connsiteY98" fmla="*/ 1804650 h 2180047"/>
                <a:gd name="connsiteX99" fmla="*/ 400242 w 2129049"/>
                <a:gd name="connsiteY99" fmla="*/ 1797638 h 2180047"/>
                <a:gd name="connsiteX100" fmla="*/ 373060 w 2129049"/>
                <a:gd name="connsiteY100" fmla="*/ 1774739 h 2180047"/>
                <a:gd name="connsiteX101" fmla="*/ 178723 w 2129049"/>
                <a:gd name="connsiteY101" fmla="*/ 1546546 h 2180047"/>
                <a:gd name="connsiteX102" fmla="*/ 0 w 2129049"/>
                <a:gd name="connsiteY102" fmla="*/ 780817 h 2180047"/>
                <a:gd name="connsiteX103" fmla="*/ 75177 w 2129049"/>
                <a:gd name="connsiteY103" fmla="*/ 424975 h 2180047"/>
                <a:gd name="connsiteX104" fmla="*/ 118668 w 2129049"/>
                <a:gd name="connsiteY104" fmla="*/ 339046 h 2180047"/>
                <a:gd name="connsiteX105" fmla="*/ 116953 w 2129049"/>
                <a:gd name="connsiteY105" fmla="*/ 341932 h 2180047"/>
                <a:gd name="connsiteX106" fmla="*/ 93993 w 2129049"/>
                <a:gd name="connsiteY106" fmla="*/ 385485 h 2180047"/>
                <a:gd name="connsiteX107" fmla="*/ 93509 w 2129049"/>
                <a:gd name="connsiteY107" fmla="*/ 386464 h 2180047"/>
                <a:gd name="connsiteX108" fmla="*/ 95671 w 2129049"/>
                <a:gd name="connsiteY108" fmla="*/ 380966 h 2180047"/>
                <a:gd name="connsiteX109" fmla="*/ 182624 w 2129049"/>
                <a:gd name="connsiteY109" fmla="*/ 235436 h 2180047"/>
                <a:gd name="connsiteX110" fmla="*/ 478385 w 2129049"/>
                <a:gd name="connsiteY110" fmla="*/ 56179 h 2180047"/>
                <a:gd name="connsiteX111" fmla="*/ 999928 w 2129049"/>
                <a:gd name="connsiteY111" fmla="*/ 0 h 2180047"/>
                <a:gd name="connsiteX112" fmla="*/ 1676449 w 2129049"/>
                <a:gd name="connsiteY112" fmla="*/ 525838 h 2180047"/>
                <a:gd name="connsiteX113" fmla="*/ 1579666 w 2129049"/>
                <a:gd name="connsiteY113" fmla="*/ 999319 h 2180047"/>
                <a:gd name="connsiteX114" fmla="*/ 1467605 w 2129049"/>
                <a:gd name="connsiteY114" fmla="*/ 1154947 h 2180047"/>
                <a:gd name="connsiteX115" fmla="*/ 1464597 w 2129049"/>
                <a:gd name="connsiteY115" fmla="*/ 1153889 h 2180047"/>
                <a:gd name="connsiteX116" fmla="*/ 1452025 w 2129049"/>
                <a:gd name="connsiteY116" fmla="*/ 1125910 h 2180047"/>
                <a:gd name="connsiteX117" fmla="*/ 1421781 w 2129049"/>
                <a:gd name="connsiteY117" fmla="*/ 1058603 h 2180047"/>
                <a:gd name="connsiteX118" fmla="*/ 1327088 w 2129049"/>
                <a:gd name="connsiteY118" fmla="*/ 961820 h 2180047"/>
                <a:gd name="connsiteX119" fmla="*/ 1304643 w 2129049"/>
                <a:gd name="connsiteY119" fmla="*/ 931982 h 2180047"/>
                <a:gd name="connsiteX120" fmla="*/ 1303076 w 2129049"/>
                <a:gd name="connsiteY120" fmla="*/ 929526 h 2180047"/>
                <a:gd name="connsiteX121" fmla="*/ 1268667 w 2129049"/>
                <a:gd name="connsiteY121" fmla="*/ 875590 h 2180047"/>
                <a:gd name="connsiteX122" fmla="*/ 1300274 w 2129049"/>
                <a:gd name="connsiteY122" fmla="*/ 628723 h 2180047"/>
                <a:gd name="connsiteX123" fmla="*/ 1307563 w 2129049"/>
                <a:gd name="connsiteY123" fmla="*/ 618378 h 2180047"/>
                <a:gd name="connsiteX124" fmla="*/ 1298642 w 2129049"/>
                <a:gd name="connsiteY124" fmla="*/ 596988 h 2180047"/>
                <a:gd name="connsiteX125" fmla="*/ 1292154 w 2129049"/>
                <a:gd name="connsiteY125" fmla="*/ 580800 h 2180047"/>
                <a:gd name="connsiteX126" fmla="*/ 1285141 w 2129049"/>
                <a:gd name="connsiteY126" fmla="*/ 579133 h 2180047"/>
                <a:gd name="connsiteX127" fmla="*/ 1003184 w 2129049"/>
                <a:gd name="connsiteY127" fmla="*/ 372896 h 2180047"/>
                <a:gd name="connsiteX128" fmla="*/ 993448 w 2129049"/>
                <a:gd name="connsiteY128" fmla="*/ 53615 h 218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129049" h="2180047">
                  <a:moveTo>
                    <a:pt x="1222186" y="1839320"/>
                  </a:moveTo>
                  <a:cubicBezTo>
                    <a:pt x="1222186" y="1839320"/>
                    <a:pt x="1217322" y="1840010"/>
                    <a:pt x="1208400" y="1841119"/>
                  </a:cubicBezTo>
                  <a:lnTo>
                    <a:pt x="1186099" y="1843640"/>
                  </a:lnTo>
                  <a:lnTo>
                    <a:pt x="1188379" y="1844841"/>
                  </a:lnTo>
                  <a:cubicBezTo>
                    <a:pt x="1208837" y="1862152"/>
                    <a:pt x="1227939" y="1892644"/>
                    <a:pt x="1243194" y="1939957"/>
                  </a:cubicBezTo>
                  <a:cubicBezTo>
                    <a:pt x="1232936" y="1903158"/>
                    <a:pt x="1226723" y="1874737"/>
                    <a:pt x="1223702" y="1853174"/>
                  </a:cubicBezTo>
                  <a:lnTo>
                    <a:pt x="1222569" y="1839342"/>
                  </a:lnTo>
                  <a:close/>
                  <a:moveTo>
                    <a:pt x="441891" y="1746105"/>
                  </a:moveTo>
                  <a:lnTo>
                    <a:pt x="450977" y="1757606"/>
                  </a:lnTo>
                  <a:cubicBezTo>
                    <a:pt x="523579" y="1840277"/>
                    <a:pt x="612111" y="1915885"/>
                    <a:pt x="707370" y="1976776"/>
                  </a:cubicBezTo>
                  <a:lnTo>
                    <a:pt x="766453" y="2010648"/>
                  </a:lnTo>
                  <a:lnTo>
                    <a:pt x="831225" y="2015356"/>
                  </a:lnTo>
                  <a:cubicBezTo>
                    <a:pt x="884464" y="2017808"/>
                    <a:pt x="942877" y="2017788"/>
                    <a:pt x="999836" y="2014732"/>
                  </a:cubicBezTo>
                  <a:lnTo>
                    <a:pt x="1033552" y="2011934"/>
                  </a:lnTo>
                  <a:lnTo>
                    <a:pt x="1030508" y="1991231"/>
                  </a:lnTo>
                  <a:cubicBezTo>
                    <a:pt x="1029673" y="1945751"/>
                    <a:pt x="1045399" y="1901238"/>
                    <a:pt x="1069280" y="1869985"/>
                  </a:cubicBezTo>
                  <a:lnTo>
                    <a:pt x="1086998" y="1852207"/>
                  </a:lnTo>
                  <a:lnTo>
                    <a:pt x="1040249" y="1855089"/>
                  </a:lnTo>
                  <a:cubicBezTo>
                    <a:pt x="936134" y="1859819"/>
                    <a:pt x="805728" y="1858242"/>
                    <a:pt x="700561" y="1833012"/>
                  </a:cubicBezTo>
                  <a:cubicBezTo>
                    <a:pt x="607620" y="1810016"/>
                    <a:pt x="515887" y="1776557"/>
                    <a:pt x="442094" y="1746192"/>
                  </a:cubicBezTo>
                  <a:close/>
                  <a:moveTo>
                    <a:pt x="1059954" y="1504433"/>
                  </a:moveTo>
                  <a:lnTo>
                    <a:pt x="1137935" y="1553560"/>
                  </a:lnTo>
                  <a:cubicBezTo>
                    <a:pt x="1171787" y="1572701"/>
                    <a:pt x="1204817" y="1588620"/>
                    <a:pt x="1232714" y="1597039"/>
                  </a:cubicBezTo>
                  <a:cubicBezTo>
                    <a:pt x="1361148" y="1634927"/>
                    <a:pt x="1457999" y="1643347"/>
                    <a:pt x="1498003" y="1620193"/>
                  </a:cubicBezTo>
                  <a:cubicBezTo>
                    <a:pt x="1498003" y="1620193"/>
                    <a:pt x="1462210" y="1649661"/>
                    <a:pt x="1417995" y="1660186"/>
                  </a:cubicBezTo>
                  <a:cubicBezTo>
                    <a:pt x="1373780" y="1668605"/>
                    <a:pt x="1319038" y="1668605"/>
                    <a:pt x="1260085" y="1660186"/>
                  </a:cubicBezTo>
                  <a:cubicBezTo>
                    <a:pt x="1230609" y="1655976"/>
                    <a:pt x="1166918" y="1647556"/>
                    <a:pt x="1110597" y="1640189"/>
                  </a:cubicBezTo>
                  <a:lnTo>
                    <a:pt x="1099046" y="1638682"/>
                  </a:lnTo>
                  <a:close/>
                  <a:moveTo>
                    <a:pt x="251840" y="316333"/>
                  </a:moveTo>
                  <a:lnTo>
                    <a:pt x="246796" y="329846"/>
                  </a:lnTo>
                  <a:cubicBezTo>
                    <a:pt x="205006" y="446862"/>
                    <a:pt x="162954" y="588333"/>
                    <a:pt x="161902" y="686152"/>
                  </a:cubicBezTo>
                  <a:lnTo>
                    <a:pt x="163319" y="765157"/>
                  </a:lnTo>
                  <a:lnTo>
                    <a:pt x="168120" y="772124"/>
                  </a:lnTo>
                  <a:cubicBezTo>
                    <a:pt x="237177" y="866056"/>
                    <a:pt x="334563" y="972605"/>
                    <a:pt x="462568" y="1054574"/>
                  </a:cubicBezTo>
                  <a:cubicBezTo>
                    <a:pt x="755152" y="1239827"/>
                    <a:pt x="1083519" y="1296666"/>
                    <a:pt x="1083519" y="1296666"/>
                  </a:cubicBezTo>
                  <a:cubicBezTo>
                    <a:pt x="1112988" y="1212460"/>
                    <a:pt x="1112988" y="1212460"/>
                    <a:pt x="1112988" y="1212460"/>
                  </a:cubicBezTo>
                  <a:cubicBezTo>
                    <a:pt x="1112988" y="1212460"/>
                    <a:pt x="1058260" y="1208250"/>
                    <a:pt x="635171" y="913528"/>
                  </a:cubicBezTo>
                  <a:cubicBezTo>
                    <a:pt x="372057" y="730643"/>
                    <a:pt x="286544" y="495129"/>
                    <a:pt x="256327" y="344726"/>
                  </a:cubicBezTo>
                  <a:close/>
                  <a:moveTo>
                    <a:pt x="203697" y="216555"/>
                  </a:moveTo>
                  <a:lnTo>
                    <a:pt x="195507" y="224152"/>
                  </a:lnTo>
                  <a:cubicBezTo>
                    <a:pt x="181433" y="239566"/>
                    <a:pt x="166968" y="259629"/>
                    <a:pt x="153435" y="280530"/>
                  </a:cubicBezTo>
                  <a:lnTo>
                    <a:pt x="119142" y="338248"/>
                  </a:lnTo>
                  <a:lnTo>
                    <a:pt x="162420" y="270250"/>
                  </a:lnTo>
                  <a:cubicBezTo>
                    <a:pt x="176342" y="250442"/>
                    <a:pt x="189335" y="233719"/>
                    <a:pt x="200473" y="220227"/>
                  </a:cubicBezTo>
                  <a:close/>
                  <a:moveTo>
                    <a:pt x="545326" y="37476"/>
                  </a:moveTo>
                  <a:lnTo>
                    <a:pt x="541800" y="40991"/>
                  </a:lnTo>
                  <a:cubicBezTo>
                    <a:pt x="538494" y="44318"/>
                    <a:pt x="536701" y="46149"/>
                    <a:pt x="536701" y="46149"/>
                  </a:cubicBezTo>
                  <a:cubicBezTo>
                    <a:pt x="536701" y="131636"/>
                    <a:pt x="760164" y="665826"/>
                    <a:pt x="940947" y="939893"/>
                  </a:cubicBezTo>
                  <a:lnTo>
                    <a:pt x="978333" y="993267"/>
                  </a:lnTo>
                  <a:lnTo>
                    <a:pt x="1095859" y="1039243"/>
                  </a:lnTo>
                  <a:lnTo>
                    <a:pt x="1131484" y="1124187"/>
                  </a:lnTo>
                  <a:lnTo>
                    <a:pt x="1146506" y="1133109"/>
                  </a:lnTo>
                  <a:lnTo>
                    <a:pt x="1148541" y="1133748"/>
                  </a:lnTo>
                  <a:lnTo>
                    <a:pt x="1141842" y="1144915"/>
                  </a:lnTo>
                  <a:lnTo>
                    <a:pt x="1141505" y="1145660"/>
                  </a:lnTo>
                  <a:lnTo>
                    <a:pt x="1187973" y="1232630"/>
                  </a:lnTo>
                  <a:cubicBezTo>
                    <a:pt x="1223766" y="1293409"/>
                    <a:pt x="1261138" y="1345505"/>
                    <a:pt x="1289562" y="1373921"/>
                  </a:cubicBezTo>
                  <a:cubicBezTo>
                    <a:pt x="1344304" y="1428648"/>
                    <a:pt x="1426417" y="1496004"/>
                    <a:pt x="1531690" y="1481270"/>
                  </a:cubicBezTo>
                  <a:cubicBezTo>
                    <a:pt x="1531690" y="1481270"/>
                    <a:pt x="1476948" y="1504424"/>
                    <a:pt x="1426417" y="1496004"/>
                  </a:cubicBezTo>
                  <a:cubicBezTo>
                    <a:pt x="1377991" y="1485480"/>
                    <a:pt x="1245347" y="1456011"/>
                    <a:pt x="1194816" y="1399179"/>
                  </a:cubicBezTo>
                  <a:cubicBezTo>
                    <a:pt x="1182709" y="1384971"/>
                    <a:pt x="1165076" y="1364054"/>
                    <a:pt x="1145436" y="1340670"/>
                  </a:cubicBezTo>
                  <a:lnTo>
                    <a:pt x="1091189" y="1275923"/>
                  </a:lnTo>
                  <a:lnTo>
                    <a:pt x="1064249" y="1369079"/>
                  </a:lnTo>
                  <a:cubicBezTo>
                    <a:pt x="1054868" y="1409695"/>
                    <a:pt x="1048279" y="1449238"/>
                    <a:pt x="1046007" y="1483657"/>
                  </a:cubicBezTo>
                  <a:lnTo>
                    <a:pt x="1046013" y="1495461"/>
                  </a:lnTo>
                  <a:lnTo>
                    <a:pt x="1012870" y="1487283"/>
                  </a:lnTo>
                  <a:cubicBezTo>
                    <a:pt x="926987" y="1465792"/>
                    <a:pt x="733725" y="1415316"/>
                    <a:pt x="561761" y="1355377"/>
                  </a:cubicBezTo>
                  <a:cubicBezTo>
                    <a:pt x="461449" y="1320412"/>
                    <a:pt x="345032" y="1242374"/>
                    <a:pt x="245802" y="1165644"/>
                  </a:cubicBezTo>
                  <a:lnTo>
                    <a:pt x="203985" y="1132152"/>
                  </a:lnTo>
                  <a:lnTo>
                    <a:pt x="234345" y="1297625"/>
                  </a:lnTo>
                  <a:cubicBezTo>
                    <a:pt x="242410" y="1333469"/>
                    <a:pt x="251108" y="1368352"/>
                    <a:pt x="260418" y="1401636"/>
                  </a:cubicBezTo>
                  <a:lnTo>
                    <a:pt x="276086" y="1451374"/>
                  </a:lnTo>
                  <a:lnTo>
                    <a:pt x="305709" y="1466895"/>
                  </a:lnTo>
                  <a:cubicBezTo>
                    <a:pt x="373741" y="1500727"/>
                    <a:pt x="458919" y="1537496"/>
                    <a:pt x="561761" y="1572001"/>
                  </a:cubicBezTo>
                  <a:cubicBezTo>
                    <a:pt x="875187" y="1675055"/>
                    <a:pt x="1106575" y="1664539"/>
                    <a:pt x="1106575" y="1664539"/>
                  </a:cubicBezTo>
                  <a:lnTo>
                    <a:pt x="1106413" y="1663981"/>
                  </a:lnTo>
                  <a:lnTo>
                    <a:pt x="1109394" y="1669032"/>
                  </a:lnTo>
                  <a:lnTo>
                    <a:pt x="1145872" y="1724864"/>
                  </a:lnTo>
                  <a:lnTo>
                    <a:pt x="1151390" y="1728726"/>
                  </a:lnTo>
                  <a:cubicBezTo>
                    <a:pt x="1204685" y="1766022"/>
                    <a:pt x="1231333" y="1784670"/>
                    <a:pt x="1244657" y="1793994"/>
                  </a:cubicBezTo>
                  <a:lnTo>
                    <a:pt x="1255282" y="1801430"/>
                  </a:lnTo>
                  <a:lnTo>
                    <a:pt x="1259765" y="1803273"/>
                  </a:lnTo>
                  <a:lnTo>
                    <a:pt x="1262425" y="1805592"/>
                  </a:lnTo>
                  <a:lnTo>
                    <a:pt x="1274330" y="1811179"/>
                  </a:lnTo>
                  <a:cubicBezTo>
                    <a:pt x="1306011" y="1825288"/>
                    <a:pt x="1380623" y="1853310"/>
                    <a:pt x="1470632" y="1851731"/>
                  </a:cubicBezTo>
                  <a:cubicBezTo>
                    <a:pt x="1470632" y="1851731"/>
                    <a:pt x="1375886" y="1881199"/>
                    <a:pt x="1337987" y="1879094"/>
                  </a:cubicBezTo>
                  <a:lnTo>
                    <a:pt x="1331095" y="1878426"/>
                  </a:lnTo>
                  <a:lnTo>
                    <a:pt x="1337882" y="1887387"/>
                  </a:lnTo>
                  <a:cubicBezTo>
                    <a:pt x="1419945" y="2013557"/>
                    <a:pt x="2129049" y="1929443"/>
                    <a:pt x="2129049" y="1929443"/>
                  </a:cubicBezTo>
                  <a:cubicBezTo>
                    <a:pt x="2129049" y="1929443"/>
                    <a:pt x="2129049" y="1929443"/>
                    <a:pt x="1413632" y="2169166"/>
                  </a:cubicBezTo>
                  <a:cubicBezTo>
                    <a:pt x="1372338" y="2174818"/>
                    <a:pt x="1335063" y="2177389"/>
                    <a:pt x="1301496" y="2177335"/>
                  </a:cubicBezTo>
                  <a:lnTo>
                    <a:pt x="1281595" y="2175656"/>
                  </a:lnTo>
                  <a:lnTo>
                    <a:pt x="1272759" y="2177928"/>
                  </a:lnTo>
                  <a:cubicBezTo>
                    <a:pt x="1225811" y="2184118"/>
                    <a:pt x="1152027" y="2176826"/>
                    <a:pt x="1063402" y="2155016"/>
                  </a:cubicBezTo>
                  <a:lnTo>
                    <a:pt x="994039" y="2133739"/>
                  </a:lnTo>
                  <a:lnTo>
                    <a:pt x="954380" y="2125140"/>
                  </a:lnTo>
                  <a:cubicBezTo>
                    <a:pt x="795130" y="2082053"/>
                    <a:pt x="625466" y="1978945"/>
                    <a:pt x="485181" y="1869194"/>
                  </a:cubicBezTo>
                  <a:lnTo>
                    <a:pt x="424111" y="1817746"/>
                  </a:lnTo>
                  <a:lnTo>
                    <a:pt x="407264" y="1804650"/>
                  </a:lnTo>
                  <a:lnTo>
                    <a:pt x="400242" y="1797638"/>
                  </a:lnTo>
                  <a:lnTo>
                    <a:pt x="373060" y="1774739"/>
                  </a:lnTo>
                  <a:cubicBezTo>
                    <a:pt x="269990" y="1681147"/>
                    <a:pt x="196858" y="1593878"/>
                    <a:pt x="178723" y="1546546"/>
                  </a:cubicBezTo>
                  <a:cubicBezTo>
                    <a:pt x="92516" y="1378254"/>
                    <a:pt x="0" y="1054291"/>
                    <a:pt x="0" y="780817"/>
                  </a:cubicBezTo>
                  <a:cubicBezTo>
                    <a:pt x="0" y="639609"/>
                    <a:pt x="33412" y="519701"/>
                    <a:pt x="75177" y="424975"/>
                  </a:cubicBezTo>
                  <a:lnTo>
                    <a:pt x="118668" y="339046"/>
                  </a:lnTo>
                  <a:lnTo>
                    <a:pt x="116953" y="341932"/>
                  </a:lnTo>
                  <a:cubicBezTo>
                    <a:pt x="106605" y="360695"/>
                    <a:pt x="98512" y="376484"/>
                    <a:pt x="93993" y="385485"/>
                  </a:cubicBezTo>
                  <a:lnTo>
                    <a:pt x="93509" y="386464"/>
                  </a:lnTo>
                  <a:lnTo>
                    <a:pt x="95671" y="380966"/>
                  </a:lnTo>
                  <a:cubicBezTo>
                    <a:pt x="123713" y="321057"/>
                    <a:pt x="154747" y="273315"/>
                    <a:pt x="182624" y="235436"/>
                  </a:cubicBezTo>
                  <a:cubicBezTo>
                    <a:pt x="241010" y="154155"/>
                    <a:pt x="355019" y="96548"/>
                    <a:pt x="478385" y="56179"/>
                  </a:cubicBezTo>
                  <a:close/>
                  <a:moveTo>
                    <a:pt x="999928" y="0"/>
                  </a:moveTo>
                  <a:lnTo>
                    <a:pt x="1676449" y="525838"/>
                  </a:lnTo>
                  <a:cubicBezTo>
                    <a:pt x="1676449" y="525838"/>
                    <a:pt x="1594394" y="780465"/>
                    <a:pt x="1579666" y="999319"/>
                  </a:cubicBezTo>
                  <a:cubicBezTo>
                    <a:pt x="1570461" y="1136103"/>
                    <a:pt x="1517697" y="1165202"/>
                    <a:pt x="1467605" y="1154947"/>
                  </a:cubicBezTo>
                  <a:lnTo>
                    <a:pt x="1464597" y="1153889"/>
                  </a:lnTo>
                  <a:lnTo>
                    <a:pt x="1452025" y="1125910"/>
                  </a:lnTo>
                  <a:cubicBezTo>
                    <a:pt x="1443951" y="1107940"/>
                    <a:pt x="1434013" y="1085824"/>
                    <a:pt x="1421781" y="1058603"/>
                  </a:cubicBezTo>
                  <a:cubicBezTo>
                    <a:pt x="1421781" y="1058603"/>
                    <a:pt x="1360757" y="999691"/>
                    <a:pt x="1327088" y="961820"/>
                  </a:cubicBezTo>
                  <a:lnTo>
                    <a:pt x="1304643" y="931982"/>
                  </a:lnTo>
                  <a:lnTo>
                    <a:pt x="1303076" y="929526"/>
                  </a:lnTo>
                  <a:cubicBezTo>
                    <a:pt x="1268667" y="875590"/>
                    <a:pt x="1268667" y="875590"/>
                    <a:pt x="1268667" y="875590"/>
                  </a:cubicBezTo>
                  <a:cubicBezTo>
                    <a:pt x="1268667" y="875590"/>
                    <a:pt x="1236457" y="743498"/>
                    <a:pt x="1300274" y="628723"/>
                  </a:cubicBezTo>
                  <a:lnTo>
                    <a:pt x="1307563" y="618378"/>
                  </a:lnTo>
                  <a:lnTo>
                    <a:pt x="1298642" y="596988"/>
                  </a:lnTo>
                  <a:lnTo>
                    <a:pt x="1292154" y="580800"/>
                  </a:lnTo>
                  <a:lnTo>
                    <a:pt x="1285141" y="579133"/>
                  </a:lnTo>
                  <a:cubicBezTo>
                    <a:pt x="1217808" y="547566"/>
                    <a:pt x="1022122" y="492850"/>
                    <a:pt x="1003184" y="372896"/>
                  </a:cubicBezTo>
                  <a:cubicBezTo>
                    <a:pt x="992533" y="305422"/>
                    <a:pt x="984544" y="180018"/>
                    <a:pt x="993448" y="53615"/>
                  </a:cubicBezTo>
                  <a:close/>
                </a:path>
              </a:pathLst>
            </a:custGeom>
            <a:solidFill>
              <a:schemeClr val="bg1"/>
            </a:solidFill>
            <a:ln w="3175" cap="flat">
              <a:noFill/>
              <a:prstDash val="solid"/>
              <a:miter lim="800000"/>
              <a:headEnd/>
              <a:tailEnd/>
            </a:ln>
          </p:spPr>
          <p:txBody>
            <a:bodyPr vert="horz" wrap="square" lIns="91415" tIns="45707" rIns="91415" bIns="45707" numCol="1" anchor="t" anchorCtr="0" compatLnSpc="1">
              <a:prstTxWarp prst="textNoShape">
                <a:avLst/>
              </a:prstTxWarp>
              <a:noAutofit/>
            </a:bodyPr>
            <a:lstStyle/>
            <a:p>
              <a:pPr defTabSz="932470"/>
              <a:endParaRPr lang="en-IN">
                <a:solidFill>
                  <a:srgbClr val="505050"/>
                </a:solidFill>
                <a:latin typeface="Segoe UI"/>
                <a:ea typeface="MS PGothic" charset="0"/>
              </a:endParaRPr>
            </a:p>
          </p:txBody>
        </p:sp>
        <p:sp>
          <p:nvSpPr>
            <p:cNvPr id="11" name="Freeform 10"/>
            <p:cNvSpPr>
              <a:spLocks/>
            </p:cNvSpPr>
            <p:nvPr/>
          </p:nvSpPr>
          <p:spPr bwMode="auto">
            <a:xfrm>
              <a:off x="8766049" y="5124616"/>
              <a:ext cx="603726" cy="434894"/>
            </a:xfrm>
            <a:custGeom>
              <a:avLst/>
              <a:gdLst>
                <a:gd name="connsiteX0" fmla="*/ 3283994 w 3907177"/>
                <a:gd name="connsiteY0" fmla="*/ 2199606 h 3033282"/>
                <a:gd name="connsiteX1" fmla="*/ 3216771 w 3907177"/>
                <a:gd name="connsiteY1" fmla="*/ 2237508 h 3033282"/>
                <a:gd name="connsiteX2" fmla="*/ 3176070 w 3907177"/>
                <a:gd name="connsiteY2" fmla="*/ 2287254 h 3033282"/>
                <a:gd name="connsiteX3" fmla="*/ 3157902 w 3907177"/>
                <a:gd name="connsiteY3" fmla="*/ 2304911 h 3033282"/>
                <a:gd name="connsiteX4" fmla="*/ 3148728 w 3907177"/>
                <a:gd name="connsiteY4" fmla="*/ 2311436 h 3033282"/>
                <a:gd name="connsiteX5" fmla="*/ 3136944 w 3907177"/>
                <a:gd name="connsiteY5" fmla="*/ 2319628 h 3033282"/>
                <a:gd name="connsiteX6" fmla="*/ 3154439 w 3907177"/>
                <a:gd name="connsiteY6" fmla="*/ 2308277 h 3033282"/>
                <a:gd name="connsiteX7" fmla="*/ 3157902 w 3907177"/>
                <a:gd name="connsiteY7" fmla="*/ 2304911 h 3033282"/>
                <a:gd name="connsiteX8" fmla="*/ 3176070 w 3907177"/>
                <a:gd name="connsiteY8" fmla="*/ 2291992 h 3033282"/>
                <a:gd name="connsiteX9" fmla="*/ 3229375 w 3907177"/>
                <a:gd name="connsiteY9" fmla="*/ 2250142 h 3033282"/>
                <a:gd name="connsiteX10" fmla="*/ 3317605 w 3907177"/>
                <a:gd name="connsiteY10" fmla="*/ 2231191 h 3033282"/>
                <a:gd name="connsiteX11" fmla="*/ 3378755 w 3907177"/>
                <a:gd name="connsiteY11" fmla="*/ 2245404 h 3033282"/>
                <a:gd name="connsiteX12" fmla="*/ 3382808 w 3907177"/>
                <a:gd name="connsiteY12" fmla="*/ 2247161 h 3033282"/>
                <a:gd name="connsiteX13" fmla="*/ 3351550 w 3907177"/>
                <a:gd name="connsiteY13" fmla="*/ 2248260 h 3033282"/>
                <a:gd name="connsiteX14" fmla="*/ 3315694 w 3907177"/>
                <a:gd name="connsiteY14" fmla="*/ 2268558 h 3033282"/>
                <a:gd name="connsiteX15" fmla="*/ 3248262 w 3907177"/>
                <a:gd name="connsiteY15" fmla="*/ 2369622 h 3033282"/>
                <a:gd name="connsiteX16" fmla="*/ 3195581 w 3907177"/>
                <a:gd name="connsiteY16" fmla="*/ 2443314 h 3033282"/>
                <a:gd name="connsiteX17" fmla="*/ 3288300 w 3907177"/>
                <a:gd name="connsiteY17" fmla="*/ 2346462 h 3033282"/>
                <a:gd name="connsiteX18" fmla="*/ 3334660 w 3907177"/>
                <a:gd name="connsiteY18" fmla="*/ 2295930 h 3033282"/>
                <a:gd name="connsiteX19" fmla="*/ 3404199 w 3907177"/>
                <a:gd name="connsiteY19" fmla="*/ 2281191 h 3033282"/>
                <a:gd name="connsiteX20" fmla="*/ 3442129 w 3907177"/>
                <a:gd name="connsiteY20" fmla="*/ 2291719 h 3033282"/>
                <a:gd name="connsiteX21" fmla="*/ 3448451 w 3907177"/>
                <a:gd name="connsiteY21" fmla="*/ 2258031 h 3033282"/>
                <a:gd name="connsiteX22" fmla="*/ 3432746 w 3907177"/>
                <a:gd name="connsiteY22" fmla="*/ 2253458 h 3033282"/>
                <a:gd name="connsiteX23" fmla="*/ 3399309 w 3907177"/>
                <a:gd name="connsiteY23" fmla="*/ 2247403 h 3033282"/>
                <a:gd name="connsiteX24" fmla="*/ 3406885 w 3907177"/>
                <a:gd name="connsiteY24" fmla="*/ 2246720 h 3033282"/>
                <a:gd name="connsiteX25" fmla="*/ 3422640 w 3907177"/>
                <a:gd name="connsiteY25" fmla="*/ 2231191 h 3033282"/>
                <a:gd name="connsiteX26" fmla="*/ 3370122 w 3907177"/>
                <a:gd name="connsiteY26" fmla="*/ 2208029 h 3033282"/>
                <a:gd name="connsiteX27" fmla="*/ 3283994 w 3907177"/>
                <a:gd name="connsiteY27" fmla="*/ 2199606 h 3033282"/>
                <a:gd name="connsiteX28" fmla="*/ 3868985 w 3907177"/>
                <a:gd name="connsiteY28" fmla="*/ 2136388 h 3033282"/>
                <a:gd name="connsiteX29" fmla="*/ 3734396 w 3907177"/>
                <a:gd name="connsiteY29" fmla="*/ 2199444 h 3033282"/>
                <a:gd name="connsiteX30" fmla="*/ 3559852 w 3907177"/>
                <a:gd name="connsiteY30" fmla="*/ 2182629 h 3033282"/>
                <a:gd name="connsiteX31" fmla="*/ 3641867 w 3907177"/>
                <a:gd name="connsiteY31" fmla="*/ 2241481 h 3033282"/>
                <a:gd name="connsiteX32" fmla="*/ 3702852 w 3907177"/>
                <a:gd name="connsiteY32" fmla="*/ 2239379 h 3033282"/>
                <a:gd name="connsiteX33" fmla="*/ 3831132 w 3907177"/>
                <a:gd name="connsiteY33" fmla="*/ 2178425 h 3033282"/>
                <a:gd name="connsiteX34" fmla="*/ 3868985 w 3907177"/>
                <a:gd name="connsiteY34" fmla="*/ 2136388 h 3033282"/>
                <a:gd name="connsiteX35" fmla="*/ 3385344 w 3907177"/>
                <a:gd name="connsiteY35" fmla="*/ 2089937 h 3033282"/>
                <a:gd name="connsiteX36" fmla="*/ 3403807 w 3907177"/>
                <a:gd name="connsiteY36" fmla="*/ 2092045 h 3033282"/>
                <a:gd name="connsiteX37" fmla="*/ 3420687 w 3907177"/>
                <a:gd name="connsiteY37" fmla="*/ 2119439 h 3033282"/>
                <a:gd name="connsiteX38" fmla="*/ 3410137 w 3907177"/>
                <a:gd name="connsiteY38" fmla="*/ 2151048 h 3033282"/>
                <a:gd name="connsiteX39" fmla="*/ 3380596 w 3907177"/>
                <a:gd name="connsiteY39" fmla="*/ 2144726 h 3033282"/>
                <a:gd name="connsiteX40" fmla="*/ 3353166 w 3907177"/>
                <a:gd name="connsiteY40" fmla="*/ 2146834 h 3033282"/>
                <a:gd name="connsiteX41" fmla="*/ 3353166 w 3907177"/>
                <a:gd name="connsiteY41" fmla="*/ 2113117 h 3033282"/>
                <a:gd name="connsiteX42" fmla="*/ 3370046 w 3907177"/>
                <a:gd name="connsiteY42" fmla="*/ 2094152 h 3033282"/>
                <a:gd name="connsiteX43" fmla="*/ 3385344 w 3907177"/>
                <a:gd name="connsiteY43" fmla="*/ 2089937 h 3033282"/>
                <a:gd name="connsiteX44" fmla="*/ 2921466 w 3907177"/>
                <a:gd name="connsiteY44" fmla="*/ 1940074 h 3033282"/>
                <a:gd name="connsiteX45" fmla="*/ 2876044 w 3907177"/>
                <a:gd name="connsiteY45" fmla="*/ 1945069 h 3033282"/>
                <a:gd name="connsiteX46" fmla="*/ 2796228 w 3907177"/>
                <a:gd name="connsiteY46" fmla="*/ 1980818 h 3033282"/>
                <a:gd name="connsiteX47" fmla="*/ 2716411 w 3907177"/>
                <a:gd name="connsiteY47" fmla="*/ 2018670 h 3033282"/>
                <a:gd name="connsiteX48" fmla="*/ 2773123 w 3907177"/>
                <a:gd name="connsiteY48" fmla="*/ 2014464 h 3033282"/>
                <a:gd name="connsiteX49" fmla="*/ 2813031 w 3907177"/>
                <a:gd name="connsiteY49" fmla="*/ 2008155 h 3033282"/>
                <a:gd name="connsiteX50" fmla="*/ 2810931 w 3907177"/>
                <a:gd name="connsiteY50" fmla="*/ 2075448 h 3033282"/>
                <a:gd name="connsiteX51" fmla="*/ 2825634 w 3907177"/>
                <a:gd name="connsiteY51" fmla="*/ 2117505 h 3033282"/>
                <a:gd name="connsiteX52" fmla="*/ 2817232 w 3907177"/>
                <a:gd name="connsiteY52" fmla="*/ 2123814 h 3033282"/>
                <a:gd name="connsiteX53" fmla="*/ 2773123 w 3907177"/>
                <a:gd name="connsiteY53" fmla="*/ 2157460 h 3033282"/>
                <a:gd name="connsiteX54" fmla="*/ 2848738 w 3907177"/>
                <a:gd name="connsiteY54" fmla="*/ 2125917 h 3033282"/>
                <a:gd name="connsiteX55" fmla="*/ 2941157 w 3907177"/>
                <a:gd name="connsiteY55" fmla="*/ 2104888 h 3033282"/>
                <a:gd name="connsiteX56" fmla="*/ 3111292 w 3907177"/>
                <a:gd name="connsiteY56" fmla="*/ 2106991 h 3033282"/>
                <a:gd name="connsiteX57" fmla="*/ 3056681 w 3907177"/>
                <a:gd name="connsiteY57" fmla="*/ 2085962 h 3033282"/>
                <a:gd name="connsiteX58" fmla="*/ 3016773 w 3907177"/>
                <a:gd name="connsiteY58" fmla="*/ 2081756 h 3033282"/>
                <a:gd name="connsiteX59" fmla="*/ 3023074 w 3907177"/>
                <a:gd name="connsiteY59" fmla="*/ 2027081 h 3033282"/>
                <a:gd name="connsiteX60" fmla="*/ 2995769 w 3907177"/>
                <a:gd name="connsiteY60" fmla="*/ 1970303 h 3033282"/>
                <a:gd name="connsiteX61" fmla="*/ 3018873 w 3907177"/>
                <a:gd name="connsiteY61" fmla="*/ 1966098 h 3033282"/>
                <a:gd name="connsiteX62" fmla="*/ 3065083 w 3907177"/>
                <a:gd name="connsiteY62" fmla="*/ 1957686 h 3033282"/>
                <a:gd name="connsiteX63" fmla="*/ 2968463 w 3907177"/>
                <a:gd name="connsiteY63" fmla="*/ 1942966 h 3033282"/>
                <a:gd name="connsiteX64" fmla="*/ 2921466 w 3907177"/>
                <a:gd name="connsiteY64" fmla="*/ 1940074 h 3033282"/>
                <a:gd name="connsiteX65" fmla="*/ 2882143 w 3907177"/>
                <a:gd name="connsiteY65" fmla="*/ 1689578 h 3033282"/>
                <a:gd name="connsiteX66" fmla="*/ 2779009 w 3907177"/>
                <a:gd name="connsiteY66" fmla="*/ 1700880 h 3033282"/>
                <a:gd name="connsiteX67" fmla="*/ 2720075 w 3907177"/>
                <a:gd name="connsiteY67" fmla="*/ 1810222 h 3033282"/>
                <a:gd name="connsiteX68" fmla="*/ 2806371 w 3907177"/>
                <a:gd name="connsiteY68" fmla="*/ 1730318 h 3033282"/>
                <a:gd name="connsiteX69" fmla="*/ 2953705 w 3907177"/>
                <a:gd name="connsiteY69" fmla="*/ 1692469 h 3033282"/>
                <a:gd name="connsiteX70" fmla="*/ 2882143 w 3907177"/>
                <a:gd name="connsiteY70" fmla="*/ 1689578 h 3033282"/>
                <a:gd name="connsiteX71" fmla="*/ 2751741 w 3907177"/>
                <a:gd name="connsiteY71" fmla="*/ 1152523 h 3033282"/>
                <a:gd name="connsiteX72" fmla="*/ 2752273 w 3907177"/>
                <a:gd name="connsiteY72" fmla="*/ 1154187 h 3033282"/>
                <a:gd name="connsiteX73" fmla="*/ 2764036 w 3907177"/>
                <a:gd name="connsiteY73" fmla="*/ 1192874 h 3033282"/>
                <a:gd name="connsiteX74" fmla="*/ 2787833 w 3907177"/>
                <a:gd name="connsiteY74" fmla="*/ 1274009 h 3033282"/>
                <a:gd name="connsiteX75" fmla="*/ 2819472 w 3907177"/>
                <a:gd name="connsiteY75" fmla="*/ 1283014 h 3033282"/>
                <a:gd name="connsiteX76" fmla="*/ 2820261 w 3907177"/>
                <a:gd name="connsiteY76" fmla="*/ 1283258 h 3033282"/>
                <a:gd name="connsiteX77" fmla="*/ 2825890 w 3907177"/>
                <a:gd name="connsiteY77" fmla="*/ 1283302 h 3033282"/>
                <a:gd name="connsiteX78" fmla="*/ 2903747 w 3907177"/>
                <a:gd name="connsiteY78" fmla="*/ 1291542 h 3033282"/>
                <a:gd name="connsiteX79" fmla="*/ 2899550 w 3907177"/>
                <a:gd name="connsiteY79" fmla="*/ 1288295 h 3033282"/>
                <a:gd name="connsiteX80" fmla="*/ 2806596 w 3907177"/>
                <a:gd name="connsiteY80" fmla="*/ 1216396 h 3033282"/>
                <a:gd name="connsiteX81" fmla="*/ 2775061 w 3907177"/>
                <a:gd name="connsiteY81" fmla="*/ 1179930 h 3033282"/>
                <a:gd name="connsiteX82" fmla="*/ 1695768 w 3907177"/>
                <a:gd name="connsiteY82" fmla="*/ 862876 h 3033282"/>
                <a:gd name="connsiteX83" fmla="*/ 2078780 w 3907177"/>
                <a:gd name="connsiteY83" fmla="*/ 919680 h 3033282"/>
                <a:gd name="connsiteX84" fmla="*/ 2177689 w 3907177"/>
                <a:gd name="connsiteY84" fmla="*/ 938615 h 3033282"/>
                <a:gd name="connsiteX85" fmla="*/ 2274495 w 3907177"/>
                <a:gd name="connsiteY85" fmla="*/ 997523 h 3033282"/>
                <a:gd name="connsiteX86" fmla="*/ 2192421 w 3907177"/>
                <a:gd name="connsiteY86" fmla="*/ 984900 h 3033282"/>
                <a:gd name="connsiteX87" fmla="*/ 2082989 w 3907177"/>
                <a:gd name="connsiteY87" fmla="*/ 1031185 h 3033282"/>
                <a:gd name="connsiteX88" fmla="*/ 2013542 w 3907177"/>
                <a:gd name="connsiteY88" fmla="*/ 1064846 h 3033282"/>
                <a:gd name="connsiteX89" fmla="*/ 2177689 w 3907177"/>
                <a:gd name="connsiteY89" fmla="*/ 1060639 h 3033282"/>
                <a:gd name="connsiteX90" fmla="*/ 2320793 w 3907177"/>
                <a:gd name="connsiteY90" fmla="*/ 1102716 h 3033282"/>
                <a:gd name="connsiteX91" fmla="*/ 2402867 w 3907177"/>
                <a:gd name="connsiteY91" fmla="*/ 1193182 h 3033282"/>
                <a:gd name="connsiteX92" fmla="*/ 2477977 w 3907177"/>
                <a:gd name="connsiteY92" fmla="*/ 1304520 h 3033282"/>
                <a:gd name="connsiteX93" fmla="*/ 2495231 w 3907177"/>
                <a:gd name="connsiteY93" fmla="*/ 1302276 h 3033282"/>
                <a:gd name="connsiteX94" fmla="*/ 2479203 w 3907177"/>
                <a:gd name="connsiteY94" fmla="*/ 1263722 h 3033282"/>
                <a:gd name="connsiteX95" fmla="*/ 2352360 w 3907177"/>
                <a:gd name="connsiteY95" fmla="*/ 974380 h 3033282"/>
                <a:gd name="connsiteX96" fmla="*/ 2194525 w 3907177"/>
                <a:gd name="connsiteY96" fmla="*/ 875499 h 3033282"/>
                <a:gd name="connsiteX97" fmla="*/ 1695768 w 3907177"/>
                <a:gd name="connsiteY97" fmla="*/ 862876 h 3033282"/>
                <a:gd name="connsiteX98" fmla="*/ 2884074 w 3907177"/>
                <a:gd name="connsiteY98" fmla="*/ 435929 h 3033282"/>
                <a:gd name="connsiteX99" fmla="*/ 2987291 w 3907177"/>
                <a:gd name="connsiteY99" fmla="*/ 631716 h 3033282"/>
                <a:gd name="connsiteX100" fmla="*/ 3130531 w 3907177"/>
                <a:gd name="connsiteY100" fmla="*/ 1008552 h 3033282"/>
                <a:gd name="connsiteX101" fmla="*/ 3063124 w 3907177"/>
                <a:gd name="connsiteY101" fmla="*/ 682241 h 3033282"/>
                <a:gd name="connsiteX102" fmla="*/ 2970440 w 3907177"/>
                <a:gd name="connsiteY102" fmla="*/ 520138 h 3033282"/>
                <a:gd name="connsiteX103" fmla="*/ 2884074 w 3907177"/>
                <a:gd name="connsiteY103" fmla="*/ 435929 h 3033282"/>
                <a:gd name="connsiteX104" fmla="*/ 990408 w 3907177"/>
                <a:gd name="connsiteY104" fmla="*/ 698 h 3033282"/>
                <a:gd name="connsiteX105" fmla="*/ 1039550 w 3907177"/>
                <a:gd name="connsiteY105" fmla="*/ 863 h 3033282"/>
                <a:gd name="connsiteX106" fmla="*/ 1348803 w 3907177"/>
                <a:gd name="connsiteY106" fmla="*/ 72387 h 3033282"/>
                <a:gd name="connsiteX107" fmla="*/ 1737998 w 3907177"/>
                <a:gd name="connsiteY107" fmla="*/ 232264 h 3033282"/>
                <a:gd name="connsiteX108" fmla="*/ 2005176 w 3907177"/>
                <a:gd name="connsiteY108" fmla="*/ 371104 h 3033282"/>
                <a:gd name="connsiteX109" fmla="*/ 2203455 w 3907177"/>
                <a:gd name="connsiteY109" fmla="*/ 477601 h 3033282"/>
                <a:gd name="connsiteX110" fmla="*/ 2296994 w 3907177"/>
                <a:gd name="connsiteY110" fmla="*/ 530121 h 3033282"/>
                <a:gd name="connsiteX111" fmla="*/ 2323986 w 3907177"/>
                <a:gd name="connsiteY111" fmla="*/ 546882 h 3033282"/>
                <a:gd name="connsiteX112" fmla="*/ 2357160 w 3907177"/>
                <a:gd name="connsiteY112" fmla="*/ 567482 h 3033282"/>
                <a:gd name="connsiteX113" fmla="*/ 2404890 w 3907177"/>
                <a:gd name="connsiteY113" fmla="*/ 598298 h 3033282"/>
                <a:gd name="connsiteX114" fmla="*/ 2415440 w 3907177"/>
                <a:gd name="connsiteY114" fmla="*/ 605928 h 3033282"/>
                <a:gd name="connsiteX115" fmla="*/ 2362991 w 3907177"/>
                <a:gd name="connsiteY115" fmla="*/ 493093 h 3033282"/>
                <a:gd name="connsiteX116" fmla="*/ 2329266 w 3907177"/>
                <a:gd name="connsiteY116" fmla="*/ 483333 h 3033282"/>
                <a:gd name="connsiteX117" fmla="*/ 2307060 w 3907177"/>
                <a:gd name="connsiteY117" fmla="*/ 476906 h 3033282"/>
                <a:gd name="connsiteX118" fmla="*/ 2313198 w 3907177"/>
                <a:gd name="connsiteY118" fmla="*/ 470584 h 3033282"/>
                <a:gd name="connsiteX119" fmla="*/ 2460566 w 3907177"/>
                <a:gd name="connsiteY119" fmla="*/ 333037 h 3033282"/>
                <a:gd name="connsiteX120" fmla="*/ 2482676 w 3907177"/>
                <a:gd name="connsiteY120" fmla="*/ 317005 h 3033282"/>
                <a:gd name="connsiteX121" fmla="*/ 2522361 w 3907177"/>
                <a:gd name="connsiteY121" fmla="*/ 296868 h 3033282"/>
                <a:gd name="connsiteX122" fmla="*/ 2554579 w 3907177"/>
                <a:gd name="connsiteY122" fmla="*/ 283748 h 3033282"/>
                <a:gd name="connsiteX123" fmla="*/ 2694384 w 3907177"/>
                <a:gd name="connsiteY123" fmla="*/ 254812 h 3033282"/>
                <a:gd name="connsiteX124" fmla="*/ 2798186 w 3907177"/>
                <a:gd name="connsiteY124" fmla="*/ 277829 h 3033282"/>
                <a:gd name="connsiteX125" fmla="*/ 2857052 w 3907177"/>
                <a:gd name="connsiteY125" fmla="*/ 260994 h 3033282"/>
                <a:gd name="connsiteX126" fmla="*/ 2861191 w 3907177"/>
                <a:gd name="connsiteY126" fmla="*/ 261705 h 3033282"/>
                <a:gd name="connsiteX127" fmla="*/ 2866568 w 3907177"/>
                <a:gd name="connsiteY127" fmla="*/ 262766 h 3033282"/>
                <a:gd name="connsiteX128" fmla="*/ 2867847 w 3907177"/>
                <a:gd name="connsiteY128" fmla="*/ 263215 h 3033282"/>
                <a:gd name="connsiteX129" fmla="*/ 2874182 w 3907177"/>
                <a:gd name="connsiteY129" fmla="*/ 265939 h 3033282"/>
                <a:gd name="connsiteX130" fmla="*/ 2878772 w 3907177"/>
                <a:gd name="connsiteY130" fmla="*/ 265783 h 3033282"/>
                <a:gd name="connsiteX131" fmla="*/ 2879970 w 3907177"/>
                <a:gd name="connsiteY131" fmla="*/ 265863 h 3033282"/>
                <a:gd name="connsiteX132" fmla="*/ 2909084 w 3907177"/>
                <a:gd name="connsiteY132" fmla="*/ 273357 h 3033282"/>
                <a:gd name="connsiteX133" fmla="*/ 2989498 w 3907177"/>
                <a:gd name="connsiteY133" fmla="*/ 315709 h 3033282"/>
                <a:gd name="connsiteX134" fmla="*/ 3365815 w 3907177"/>
                <a:gd name="connsiteY134" fmla="*/ 925987 h 3033282"/>
                <a:gd name="connsiteX135" fmla="*/ 3233368 w 3907177"/>
                <a:gd name="connsiteY135" fmla="*/ 1376331 h 3033282"/>
                <a:gd name="connsiteX136" fmla="*/ 3239761 w 3907177"/>
                <a:gd name="connsiteY136" fmla="*/ 1410216 h 3033282"/>
                <a:gd name="connsiteX137" fmla="*/ 3243622 w 3907177"/>
                <a:gd name="connsiteY137" fmla="*/ 1426604 h 3033282"/>
                <a:gd name="connsiteX138" fmla="*/ 3302854 w 3907177"/>
                <a:gd name="connsiteY138" fmla="*/ 1472111 h 3033282"/>
                <a:gd name="connsiteX139" fmla="*/ 3442037 w 3907177"/>
                <a:gd name="connsiteY139" fmla="*/ 1705090 h 3033282"/>
                <a:gd name="connsiteX140" fmla="*/ 3433973 w 3907177"/>
                <a:gd name="connsiteY140" fmla="*/ 1732860 h 3033282"/>
                <a:gd name="connsiteX141" fmla="*/ 3404867 w 3907177"/>
                <a:gd name="connsiteY141" fmla="*/ 1673697 h 3033282"/>
                <a:gd name="connsiteX142" fmla="*/ 3388345 w 3907177"/>
                <a:gd name="connsiteY142" fmla="*/ 1639131 h 3033282"/>
                <a:gd name="connsiteX143" fmla="*/ 3377441 w 3907177"/>
                <a:gd name="connsiteY143" fmla="*/ 1616053 h 3033282"/>
                <a:gd name="connsiteX144" fmla="*/ 3359581 w 3907177"/>
                <a:gd name="connsiteY144" fmla="*/ 1565598 h 3033282"/>
                <a:gd name="connsiteX145" fmla="*/ 3361687 w 3907177"/>
                <a:gd name="connsiteY145" fmla="*/ 1582431 h 3033282"/>
                <a:gd name="connsiteX146" fmla="*/ 3374588 w 3907177"/>
                <a:gd name="connsiteY146" fmla="*/ 1610015 h 3033282"/>
                <a:gd name="connsiteX147" fmla="*/ 3377441 w 3907177"/>
                <a:gd name="connsiteY147" fmla="*/ 1616053 h 3033282"/>
                <a:gd name="connsiteX148" fmla="*/ 3442901 w 3907177"/>
                <a:gd name="connsiteY148" fmla="*/ 1800978 h 3033282"/>
                <a:gd name="connsiteX149" fmla="*/ 3440408 w 3907177"/>
                <a:gd name="connsiteY149" fmla="*/ 1796829 h 3033282"/>
                <a:gd name="connsiteX150" fmla="*/ 3433154 w 3907177"/>
                <a:gd name="connsiteY150" fmla="*/ 1784752 h 3033282"/>
                <a:gd name="connsiteX151" fmla="*/ 3397602 w 3907177"/>
                <a:gd name="connsiteY151" fmla="*/ 1761774 h 3033282"/>
                <a:gd name="connsiteX152" fmla="*/ 3349501 w 3907177"/>
                <a:gd name="connsiteY152" fmla="*/ 1755507 h 3033282"/>
                <a:gd name="connsiteX153" fmla="*/ 3395510 w 3907177"/>
                <a:gd name="connsiteY153" fmla="*/ 1772218 h 3033282"/>
                <a:gd name="connsiteX154" fmla="*/ 3439918 w 3907177"/>
                <a:gd name="connsiteY154" fmla="*/ 1800713 h 3033282"/>
                <a:gd name="connsiteX155" fmla="*/ 3444055 w 3907177"/>
                <a:gd name="connsiteY155" fmla="*/ 1804238 h 3033282"/>
                <a:gd name="connsiteX156" fmla="*/ 3555468 w 3907177"/>
                <a:gd name="connsiteY156" fmla="*/ 2118980 h 3033282"/>
                <a:gd name="connsiteX157" fmla="*/ 3553362 w 3907177"/>
                <a:gd name="connsiteY157" fmla="*/ 2091890 h 3033282"/>
                <a:gd name="connsiteX158" fmla="*/ 3553487 w 3907177"/>
                <a:gd name="connsiteY158" fmla="*/ 2080908 h 3033282"/>
                <a:gd name="connsiteX159" fmla="*/ 3554536 w 3907177"/>
                <a:gd name="connsiteY159" fmla="*/ 2083695 h 3033282"/>
                <a:gd name="connsiteX160" fmla="*/ 3570142 w 3907177"/>
                <a:gd name="connsiteY160" fmla="*/ 2125146 h 3033282"/>
                <a:gd name="connsiteX161" fmla="*/ 3570375 w 3907177"/>
                <a:gd name="connsiteY161" fmla="*/ 2125765 h 3033282"/>
                <a:gd name="connsiteX162" fmla="*/ 3570326 w 3907177"/>
                <a:gd name="connsiteY162" fmla="*/ 2125774 h 3033282"/>
                <a:gd name="connsiteX163" fmla="*/ 3524755 w 3907177"/>
                <a:gd name="connsiteY163" fmla="*/ 2128437 h 3033282"/>
                <a:gd name="connsiteX164" fmla="*/ 3520991 w 3907177"/>
                <a:gd name="connsiteY164" fmla="*/ 2130652 h 3033282"/>
                <a:gd name="connsiteX165" fmla="*/ 3519898 w 3907177"/>
                <a:gd name="connsiteY165" fmla="*/ 2125754 h 3033282"/>
                <a:gd name="connsiteX166" fmla="*/ 3513061 w 3907177"/>
                <a:gd name="connsiteY166" fmla="*/ 2102599 h 3033282"/>
                <a:gd name="connsiteX167" fmla="*/ 3485716 w 3907177"/>
                <a:gd name="connsiteY167" fmla="*/ 2058392 h 3033282"/>
                <a:gd name="connsiteX168" fmla="*/ 3422611 w 3907177"/>
                <a:gd name="connsiteY168" fmla="*/ 2039446 h 3033282"/>
                <a:gd name="connsiteX169" fmla="*/ 3384747 w 3907177"/>
                <a:gd name="connsiteY169" fmla="*/ 2043657 h 3033282"/>
                <a:gd name="connsiteX170" fmla="*/ 3334263 w 3907177"/>
                <a:gd name="connsiteY170" fmla="*/ 2031026 h 3033282"/>
                <a:gd name="connsiteX171" fmla="*/ 3378437 w 3907177"/>
                <a:gd name="connsiteY171" fmla="*/ 2058392 h 3033282"/>
                <a:gd name="connsiteX172" fmla="*/ 3357402 w 3907177"/>
                <a:gd name="connsiteY172" fmla="*/ 2092073 h 3033282"/>
                <a:gd name="connsiteX173" fmla="*/ 3351091 w 3907177"/>
                <a:gd name="connsiteY173" fmla="*/ 2140490 h 3033282"/>
                <a:gd name="connsiteX174" fmla="*/ 3317435 w 3907177"/>
                <a:gd name="connsiteY174" fmla="*/ 2140490 h 3033282"/>
                <a:gd name="connsiteX175" fmla="*/ 3359505 w 3907177"/>
                <a:gd name="connsiteY175" fmla="*/ 2155225 h 3033282"/>
                <a:gd name="connsiteX176" fmla="*/ 3416300 w 3907177"/>
                <a:gd name="connsiteY176" fmla="*/ 2180486 h 3033282"/>
                <a:gd name="connsiteX177" fmla="*/ 3468953 w 3907177"/>
                <a:gd name="connsiteY177" fmla="*/ 2204760 h 3033282"/>
                <a:gd name="connsiteX178" fmla="*/ 3471183 w 3907177"/>
                <a:gd name="connsiteY178" fmla="*/ 2205864 h 3033282"/>
                <a:gd name="connsiteX179" fmla="*/ 3465112 w 3907177"/>
                <a:gd name="connsiteY179" fmla="*/ 2222558 h 3033282"/>
                <a:gd name="connsiteX180" fmla="*/ 3404088 w 3907177"/>
                <a:gd name="connsiteY180" fmla="*/ 2397188 h 3033282"/>
                <a:gd name="connsiteX181" fmla="*/ 3303083 w 3907177"/>
                <a:gd name="connsiteY181" fmla="*/ 2544467 h 3033282"/>
                <a:gd name="connsiteX182" fmla="*/ 3395671 w 3907177"/>
                <a:gd name="connsiteY182" fmla="*/ 2456100 h 3033282"/>
                <a:gd name="connsiteX183" fmla="*/ 3450382 w 3907177"/>
                <a:gd name="connsiteY183" fmla="*/ 2386668 h 3033282"/>
                <a:gd name="connsiteX184" fmla="*/ 3526136 w 3907177"/>
                <a:gd name="connsiteY184" fmla="*/ 2184686 h 3033282"/>
                <a:gd name="connsiteX185" fmla="*/ 3618725 w 3907177"/>
                <a:gd name="connsiteY185" fmla="*/ 2163646 h 3033282"/>
                <a:gd name="connsiteX186" fmla="*/ 3751294 w 3907177"/>
                <a:gd name="connsiteY186" fmla="*/ 2136294 h 3033282"/>
                <a:gd name="connsiteX187" fmla="*/ 3799430 w 3907177"/>
                <a:gd name="connsiteY187" fmla="*/ 2104735 h 3033282"/>
                <a:gd name="connsiteX188" fmla="*/ 3810437 w 3907177"/>
                <a:gd name="connsiteY188" fmla="*/ 2099831 h 3033282"/>
                <a:gd name="connsiteX189" fmla="*/ 3824461 w 3907177"/>
                <a:gd name="connsiteY189" fmla="*/ 2097367 h 3033282"/>
                <a:gd name="connsiteX190" fmla="*/ 3829342 w 3907177"/>
                <a:gd name="connsiteY190" fmla="*/ 2096510 h 3033282"/>
                <a:gd name="connsiteX191" fmla="*/ 3845987 w 3907177"/>
                <a:gd name="connsiteY191" fmla="*/ 2098423 h 3033282"/>
                <a:gd name="connsiteX192" fmla="*/ 3904907 w 3907177"/>
                <a:gd name="connsiteY192" fmla="*/ 2180478 h 3033282"/>
                <a:gd name="connsiteX193" fmla="*/ 3885968 w 3907177"/>
                <a:gd name="connsiteY193" fmla="*/ 2315133 h 3033282"/>
                <a:gd name="connsiteX194" fmla="*/ 3884225 w 3907177"/>
                <a:gd name="connsiteY194" fmla="*/ 2328571 h 3033282"/>
                <a:gd name="connsiteX195" fmla="*/ 3881324 w 3907177"/>
                <a:gd name="connsiteY195" fmla="*/ 2344937 h 3033282"/>
                <a:gd name="connsiteX196" fmla="*/ 3878738 w 3907177"/>
                <a:gd name="connsiteY196" fmla="*/ 2354578 h 3033282"/>
                <a:gd name="connsiteX197" fmla="*/ 3857107 w 3907177"/>
                <a:gd name="connsiteY197" fmla="*/ 2435219 h 3033282"/>
                <a:gd name="connsiteX198" fmla="*/ 3839183 w 3907177"/>
                <a:gd name="connsiteY198" fmla="*/ 2502042 h 3033282"/>
                <a:gd name="connsiteX199" fmla="*/ 3806236 w 3907177"/>
                <a:gd name="connsiteY199" fmla="*/ 2584501 h 3033282"/>
                <a:gd name="connsiteX200" fmla="*/ 3612412 w 3907177"/>
                <a:gd name="connsiteY200" fmla="*/ 2876897 h 3033282"/>
                <a:gd name="connsiteX201" fmla="*/ 3004275 w 3907177"/>
                <a:gd name="connsiteY201" fmla="*/ 2912665 h 3033282"/>
                <a:gd name="connsiteX202" fmla="*/ 2812785 w 3907177"/>
                <a:gd name="connsiteY202" fmla="*/ 2759074 h 3033282"/>
                <a:gd name="connsiteX203" fmla="*/ 2726510 w 3907177"/>
                <a:gd name="connsiteY203" fmla="*/ 2651771 h 3033282"/>
                <a:gd name="connsiteX204" fmla="*/ 2722301 w 3907177"/>
                <a:gd name="connsiteY204" fmla="*/ 2655979 h 3033282"/>
                <a:gd name="connsiteX205" fmla="*/ 2686529 w 3907177"/>
                <a:gd name="connsiteY205" fmla="*/ 2750658 h 3033282"/>
                <a:gd name="connsiteX206" fmla="*/ 2646547 w 3907177"/>
                <a:gd name="connsiteY206" fmla="*/ 2799050 h 3033282"/>
                <a:gd name="connsiteX207" fmla="*/ 2593940 w 3907177"/>
                <a:gd name="connsiteY207" fmla="*/ 2887417 h 3033282"/>
                <a:gd name="connsiteX208" fmla="*/ 2606566 w 3907177"/>
                <a:gd name="connsiteY208" fmla="*/ 2963160 h 3033282"/>
                <a:gd name="connsiteX209" fmla="*/ 2724406 w 3907177"/>
                <a:gd name="connsiteY209" fmla="*/ 3001032 h 3033282"/>
                <a:gd name="connsiteX210" fmla="*/ 2614983 w 3907177"/>
                <a:gd name="connsiteY210" fmla="*/ 2916873 h 3033282"/>
                <a:gd name="connsiteX211" fmla="*/ 2636026 w 3907177"/>
                <a:gd name="connsiteY211" fmla="*/ 2931601 h 3033282"/>
                <a:gd name="connsiteX212" fmla="*/ 2741240 w 3907177"/>
                <a:gd name="connsiteY212" fmla="*/ 2975784 h 3033282"/>
                <a:gd name="connsiteX213" fmla="*/ 2823307 w 3907177"/>
                <a:gd name="connsiteY213" fmla="*/ 2935809 h 3033282"/>
                <a:gd name="connsiteX214" fmla="*/ 2869601 w 3907177"/>
                <a:gd name="connsiteY214" fmla="*/ 2874793 h 3033282"/>
                <a:gd name="connsiteX215" fmla="*/ 2909582 w 3907177"/>
                <a:gd name="connsiteY215" fmla="*/ 2914769 h 3033282"/>
                <a:gd name="connsiteX216" fmla="*/ 2804368 w 3907177"/>
                <a:gd name="connsiteY216" fmla="*/ 3009448 h 3033282"/>
                <a:gd name="connsiteX217" fmla="*/ 2631817 w 3907177"/>
                <a:gd name="connsiteY217" fmla="*/ 3019968 h 3033282"/>
                <a:gd name="connsiteX218" fmla="*/ 2592812 w 3907177"/>
                <a:gd name="connsiteY218" fmla="*/ 2997729 h 3033282"/>
                <a:gd name="connsiteX219" fmla="*/ 2571463 w 3907177"/>
                <a:gd name="connsiteY219" fmla="*/ 2978979 h 3033282"/>
                <a:gd name="connsiteX220" fmla="*/ 2569646 w 3907177"/>
                <a:gd name="connsiteY220" fmla="*/ 2977384 h 3033282"/>
                <a:gd name="connsiteX221" fmla="*/ 2550477 w 3907177"/>
                <a:gd name="connsiteY221" fmla="*/ 2953365 h 3033282"/>
                <a:gd name="connsiteX222" fmla="*/ 2543509 w 3907177"/>
                <a:gd name="connsiteY222" fmla="*/ 2942341 h 3033282"/>
                <a:gd name="connsiteX223" fmla="*/ 2527951 w 3907177"/>
                <a:gd name="connsiteY223" fmla="*/ 2910199 h 3033282"/>
                <a:gd name="connsiteX224" fmla="*/ 2522395 w 3907177"/>
                <a:gd name="connsiteY224" fmla="*/ 2893729 h 3033282"/>
                <a:gd name="connsiteX225" fmla="*/ 2457162 w 3907177"/>
                <a:gd name="connsiteY225" fmla="*/ 2748554 h 3033282"/>
                <a:gd name="connsiteX226" fmla="*/ 2362469 w 3907177"/>
                <a:gd name="connsiteY226" fmla="*/ 2651771 h 3033282"/>
                <a:gd name="connsiteX227" fmla="*/ 2340024 w 3907177"/>
                <a:gd name="connsiteY227" fmla="*/ 2621933 h 3033282"/>
                <a:gd name="connsiteX228" fmla="*/ 2338457 w 3907177"/>
                <a:gd name="connsiteY228" fmla="*/ 2619477 h 3033282"/>
                <a:gd name="connsiteX229" fmla="*/ 2304048 w 3907177"/>
                <a:gd name="connsiteY229" fmla="*/ 2565541 h 3033282"/>
                <a:gd name="connsiteX230" fmla="*/ 2335655 w 3907177"/>
                <a:gd name="connsiteY230" fmla="*/ 2318674 h 3033282"/>
                <a:gd name="connsiteX231" fmla="*/ 2366996 w 3907177"/>
                <a:gd name="connsiteY231" fmla="*/ 2274192 h 3033282"/>
                <a:gd name="connsiteX232" fmla="*/ 2347572 w 3907177"/>
                <a:gd name="connsiteY232" fmla="*/ 2275513 h 3033282"/>
                <a:gd name="connsiteX233" fmla="*/ 2320522 w 3907177"/>
                <a:gd name="connsiteY233" fmla="*/ 2269084 h 3033282"/>
                <a:gd name="connsiteX234" fmla="*/ 2038565 w 3907177"/>
                <a:gd name="connsiteY234" fmla="*/ 2062847 h 3033282"/>
                <a:gd name="connsiteX235" fmla="*/ 2043892 w 3907177"/>
                <a:gd name="connsiteY235" fmla="*/ 1618938 h 3033282"/>
                <a:gd name="connsiteX236" fmla="*/ 2058099 w 3907177"/>
                <a:gd name="connsiteY236" fmla="*/ 1557525 h 3033282"/>
                <a:gd name="connsiteX237" fmla="*/ 2055755 w 3907177"/>
                <a:gd name="connsiteY237" fmla="*/ 1558228 h 3033282"/>
                <a:gd name="connsiteX238" fmla="*/ 2050316 w 3907177"/>
                <a:gd name="connsiteY238" fmla="*/ 1559430 h 3033282"/>
                <a:gd name="connsiteX239" fmla="*/ 1525518 w 3907177"/>
                <a:gd name="connsiteY239" fmla="*/ 1690090 h 3033282"/>
                <a:gd name="connsiteX240" fmla="*/ 946985 w 3907177"/>
                <a:gd name="connsiteY240" fmla="*/ 1875211 h 3033282"/>
                <a:gd name="connsiteX241" fmla="*/ 559893 w 3907177"/>
                <a:gd name="connsiteY241" fmla="*/ 1858382 h 3033282"/>
                <a:gd name="connsiteX242" fmla="*/ 412630 w 3907177"/>
                <a:gd name="connsiteY242" fmla="*/ 1498659 h 3033282"/>
                <a:gd name="connsiteX243" fmla="*/ 46576 w 3907177"/>
                <a:gd name="connsiteY243" fmla="*/ 1063204 h 3033282"/>
                <a:gd name="connsiteX244" fmla="*/ 36057 w 3907177"/>
                <a:gd name="connsiteY244" fmla="*/ 665615 h 3033282"/>
                <a:gd name="connsiteX245" fmla="*/ 191735 w 3907177"/>
                <a:gd name="connsiteY245" fmla="*/ 459457 h 3033282"/>
                <a:gd name="connsiteX246" fmla="*/ 374762 w 3907177"/>
                <a:gd name="connsiteY246" fmla="*/ 465768 h 3033282"/>
                <a:gd name="connsiteX247" fmla="*/ 677704 w 3907177"/>
                <a:gd name="connsiteY247" fmla="*/ 528878 h 3033282"/>
                <a:gd name="connsiteX248" fmla="*/ 1090040 w 3907177"/>
                <a:gd name="connsiteY248" fmla="*/ 713999 h 3033282"/>
                <a:gd name="connsiteX249" fmla="*/ 736609 w 3907177"/>
                <a:gd name="connsiteY249" fmla="*/ 514152 h 3033282"/>
                <a:gd name="connsiteX250" fmla="*/ 503092 w 3907177"/>
                <a:gd name="connsiteY250" fmla="*/ 423695 h 3033282"/>
                <a:gd name="connsiteX251" fmla="*/ 700845 w 3907177"/>
                <a:gd name="connsiteY251" fmla="*/ 246989 h 3033282"/>
                <a:gd name="connsiteX252" fmla="*/ 867042 w 3907177"/>
                <a:gd name="connsiteY252" fmla="*/ 47143 h 3033282"/>
                <a:gd name="connsiteX253" fmla="*/ 990408 w 3907177"/>
                <a:gd name="connsiteY253" fmla="*/ 698 h 30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Lst>
              <a:rect l="l" t="t" r="r" b="b"/>
              <a:pathLst>
                <a:path w="3907177" h="3033282">
                  <a:moveTo>
                    <a:pt x="3283994" y="2199606"/>
                  </a:moveTo>
                  <a:cubicBezTo>
                    <a:pt x="3260886" y="2199606"/>
                    <a:pt x="3239879" y="2208029"/>
                    <a:pt x="3216771" y="2237508"/>
                  </a:cubicBezTo>
                  <a:cubicBezTo>
                    <a:pt x="3206268" y="2252247"/>
                    <a:pt x="3191038" y="2271198"/>
                    <a:pt x="3176070" y="2287254"/>
                  </a:cubicBezTo>
                  <a:lnTo>
                    <a:pt x="3157902" y="2304911"/>
                  </a:lnTo>
                  <a:lnTo>
                    <a:pt x="3148728" y="2311436"/>
                  </a:lnTo>
                  <a:cubicBezTo>
                    <a:pt x="3141540" y="2316470"/>
                    <a:pt x="3136944" y="2319628"/>
                    <a:pt x="3136944" y="2319628"/>
                  </a:cubicBezTo>
                  <a:cubicBezTo>
                    <a:pt x="3141671" y="2318049"/>
                    <a:pt x="3147710" y="2313969"/>
                    <a:pt x="3154439" y="2308277"/>
                  </a:cubicBezTo>
                  <a:lnTo>
                    <a:pt x="3157902" y="2304911"/>
                  </a:lnTo>
                  <a:lnTo>
                    <a:pt x="3176070" y="2291992"/>
                  </a:lnTo>
                  <a:cubicBezTo>
                    <a:pt x="3196815" y="2276989"/>
                    <a:pt x="3219922" y="2259617"/>
                    <a:pt x="3229375" y="2250142"/>
                  </a:cubicBezTo>
                  <a:cubicBezTo>
                    <a:pt x="3248282" y="2231191"/>
                    <a:pt x="3283994" y="2231191"/>
                    <a:pt x="3317605" y="2231191"/>
                  </a:cubicBezTo>
                  <a:cubicBezTo>
                    <a:pt x="3341238" y="2231191"/>
                    <a:pt x="3367234" y="2240666"/>
                    <a:pt x="3378755" y="2245404"/>
                  </a:cubicBezTo>
                  <a:lnTo>
                    <a:pt x="3382808" y="2247161"/>
                  </a:lnTo>
                  <a:lnTo>
                    <a:pt x="3351550" y="2248260"/>
                  </a:lnTo>
                  <a:cubicBezTo>
                    <a:pt x="3337425" y="2251320"/>
                    <a:pt x="3324650" y="2257505"/>
                    <a:pt x="3315694" y="2268558"/>
                  </a:cubicBezTo>
                  <a:cubicBezTo>
                    <a:pt x="3281978" y="2310668"/>
                    <a:pt x="3267228" y="2335934"/>
                    <a:pt x="3248262" y="2369622"/>
                  </a:cubicBezTo>
                  <a:cubicBezTo>
                    <a:pt x="3229297" y="2403310"/>
                    <a:pt x="3195581" y="2443314"/>
                    <a:pt x="3195581" y="2443314"/>
                  </a:cubicBezTo>
                  <a:cubicBezTo>
                    <a:pt x="3195581" y="2443314"/>
                    <a:pt x="3273549" y="2363305"/>
                    <a:pt x="3288300" y="2346462"/>
                  </a:cubicBezTo>
                  <a:cubicBezTo>
                    <a:pt x="3303051" y="2327512"/>
                    <a:pt x="3309372" y="2312774"/>
                    <a:pt x="3334660" y="2295930"/>
                  </a:cubicBezTo>
                  <a:cubicBezTo>
                    <a:pt x="3357839" y="2279086"/>
                    <a:pt x="3381019" y="2279086"/>
                    <a:pt x="3404199" y="2281191"/>
                  </a:cubicBezTo>
                  <a:cubicBezTo>
                    <a:pt x="3427378" y="2283297"/>
                    <a:pt x="3442129" y="2291719"/>
                    <a:pt x="3442129" y="2291719"/>
                  </a:cubicBezTo>
                  <a:lnTo>
                    <a:pt x="3448451" y="2258031"/>
                  </a:lnTo>
                  <a:cubicBezTo>
                    <a:pt x="3448451" y="2258031"/>
                    <a:pt x="3442393" y="2255926"/>
                    <a:pt x="3432746" y="2253458"/>
                  </a:cubicBezTo>
                  <a:lnTo>
                    <a:pt x="3399309" y="2247403"/>
                  </a:lnTo>
                  <a:lnTo>
                    <a:pt x="3406885" y="2246720"/>
                  </a:lnTo>
                  <a:cubicBezTo>
                    <a:pt x="3417388" y="2244878"/>
                    <a:pt x="3426842" y="2240666"/>
                    <a:pt x="3422640" y="2231191"/>
                  </a:cubicBezTo>
                  <a:cubicBezTo>
                    <a:pt x="3412137" y="2214346"/>
                    <a:pt x="3391130" y="2216451"/>
                    <a:pt x="3370122" y="2208029"/>
                  </a:cubicBezTo>
                  <a:cubicBezTo>
                    <a:pt x="3349115" y="2201712"/>
                    <a:pt x="3309202" y="2199606"/>
                    <a:pt x="3283994" y="2199606"/>
                  </a:cubicBezTo>
                  <a:close/>
                  <a:moveTo>
                    <a:pt x="3868985" y="2136388"/>
                  </a:moveTo>
                  <a:cubicBezTo>
                    <a:pt x="3868985" y="2136388"/>
                    <a:pt x="3778558" y="2193138"/>
                    <a:pt x="3734396" y="2199444"/>
                  </a:cubicBezTo>
                  <a:cubicBezTo>
                    <a:pt x="3690235" y="2205750"/>
                    <a:pt x="3646073" y="2235176"/>
                    <a:pt x="3559852" y="2182629"/>
                  </a:cubicBezTo>
                  <a:cubicBezTo>
                    <a:pt x="3555646" y="2180527"/>
                    <a:pt x="3604014" y="2239379"/>
                    <a:pt x="3641867" y="2241481"/>
                  </a:cubicBezTo>
                  <a:cubicBezTo>
                    <a:pt x="3681823" y="2243583"/>
                    <a:pt x="3702852" y="2239379"/>
                    <a:pt x="3702852" y="2239379"/>
                  </a:cubicBezTo>
                  <a:cubicBezTo>
                    <a:pt x="3784867" y="2228870"/>
                    <a:pt x="3820617" y="2188935"/>
                    <a:pt x="3831132" y="2178425"/>
                  </a:cubicBezTo>
                  <a:cubicBezTo>
                    <a:pt x="3843750" y="2170018"/>
                    <a:pt x="3868985" y="2136388"/>
                    <a:pt x="3868985" y="2136388"/>
                  </a:cubicBezTo>
                  <a:close/>
                  <a:moveTo>
                    <a:pt x="3385344" y="2089937"/>
                  </a:moveTo>
                  <a:cubicBezTo>
                    <a:pt x="3391674" y="2089411"/>
                    <a:pt x="3398532" y="2089937"/>
                    <a:pt x="3403807" y="2092045"/>
                  </a:cubicBezTo>
                  <a:cubicBezTo>
                    <a:pt x="3412247" y="2096259"/>
                    <a:pt x="3418577" y="2104688"/>
                    <a:pt x="3420687" y="2119439"/>
                  </a:cubicBezTo>
                  <a:cubicBezTo>
                    <a:pt x="3422797" y="2132083"/>
                    <a:pt x="3410137" y="2151048"/>
                    <a:pt x="3410137" y="2151048"/>
                  </a:cubicBezTo>
                  <a:cubicBezTo>
                    <a:pt x="3410137" y="2151048"/>
                    <a:pt x="3389037" y="2144726"/>
                    <a:pt x="3380596" y="2144726"/>
                  </a:cubicBezTo>
                  <a:cubicBezTo>
                    <a:pt x="3374266" y="2142619"/>
                    <a:pt x="3353166" y="2146834"/>
                    <a:pt x="3353166" y="2146834"/>
                  </a:cubicBezTo>
                  <a:lnTo>
                    <a:pt x="3353166" y="2113117"/>
                  </a:lnTo>
                  <a:cubicBezTo>
                    <a:pt x="3353166" y="2113117"/>
                    <a:pt x="3365826" y="2096259"/>
                    <a:pt x="3370046" y="2094152"/>
                  </a:cubicBezTo>
                  <a:cubicBezTo>
                    <a:pt x="3373211" y="2092045"/>
                    <a:pt x="3379014" y="2090464"/>
                    <a:pt x="3385344" y="2089937"/>
                  </a:cubicBezTo>
                  <a:close/>
                  <a:moveTo>
                    <a:pt x="2921466" y="1940074"/>
                  </a:moveTo>
                  <a:cubicBezTo>
                    <a:pt x="2903875" y="1940863"/>
                    <a:pt x="2886546" y="1942966"/>
                    <a:pt x="2876044" y="1945069"/>
                  </a:cubicBezTo>
                  <a:cubicBezTo>
                    <a:pt x="2857140" y="1951377"/>
                    <a:pt x="2819332" y="1968200"/>
                    <a:pt x="2796228" y="1980818"/>
                  </a:cubicBezTo>
                  <a:cubicBezTo>
                    <a:pt x="2773123" y="1995538"/>
                    <a:pt x="2716411" y="2018670"/>
                    <a:pt x="2716411" y="2018670"/>
                  </a:cubicBezTo>
                  <a:cubicBezTo>
                    <a:pt x="2716411" y="2018670"/>
                    <a:pt x="2756319" y="2016567"/>
                    <a:pt x="2773123" y="2014464"/>
                  </a:cubicBezTo>
                  <a:cubicBezTo>
                    <a:pt x="2789926" y="2014464"/>
                    <a:pt x="2813031" y="2008155"/>
                    <a:pt x="2813031" y="2008155"/>
                  </a:cubicBezTo>
                  <a:cubicBezTo>
                    <a:pt x="2813031" y="2008155"/>
                    <a:pt x="2802529" y="2046007"/>
                    <a:pt x="2810931" y="2075448"/>
                  </a:cubicBezTo>
                  <a:cubicBezTo>
                    <a:pt x="2817232" y="2102785"/>
                    <a:pt x="2825634" y="2117505"/>
                    <a:pt x="2825634" y="2117505"/>
                  </a:cubicBezTo>
                  <a:cubicBezTo>
                    <a:pt x="2825634" y="2117505"/>
                    <a:pt x="2825634" y="2119608"/>
                    <a:pt x="2817232" y="2123814"/>
                  </a:cubicBezTo>
                  <a:cubicBezTo>
                    <a:pt x="2810931" y="2125917"/>
                    <a:pt x="2773123" y="2157460"/>
                    <a:pt x="2773123" y="2157460"/>
                  </a:cubicBezTo>
                  <a:cubicBezTo>
                    <a:pt x="2773123" y="2157460"/>
                    <a:pt x="2831935" y="2132226"/>
                    <a:pt x="2848738" y="2125917"/>
                  </a:cubicBezTo>
                  <a:cubicBezTo>
                    <a:pt x="2865542" y="2121711"/>
                    <a:pt x="2901249" y="2113300"/>
                    <a:pt x="2941157" y="2104888"/>
                  </a:cubicBezTo>
                  <a:cubicBezTo>
                    <a:pt x="2981066" y="2096476"/>
                    <a:pt x="3111292" y="2106991"/>
                    <a:pt x="3111292" y="2106991"/>
                  </a:cubicBezTo>
                  <a:cubicBezTo>
                    <a:pt x="3111292" y="2106991"/>
                    <a:pt x="3073484" y="2092271"/>
                    <a:pt x="3056681" y="2085962"/>
                  </a:cubicBezTo>
                  <a:cubicBezTo>
                    <a:pt x="3039878" y="2081756"/>
                    <a:pt x="3016773" y="2081756"/>
                    <a:pt x="3016773" y="2081756"/>
                  </a:cubicBezTo>
                  <a:cubicBezTo>
                    <a:pt x="3016773" y="2081756"/>
                    <a:pt x="3029375" y="2052316"/>
                    <a:pt x="3023074" y="2027081"/>
                  </a:cubicBezTo>
                  <a:cubicBezTo>
                    <a:pt x="3016773" y="1999744"/>
                    <a:pt x="2995769" y="1970303"/>
                    <a:pt x="2995769" y="1970303"/>
                  </a:cubicBezTo>
                  <a:cubicBezTo>
                    <a:pt x="2995769" y="1970303"/>
                    <a:pt x="3002070" y="1966098"/>
                    <a:pt x="3018873" y="1966098"/>
                  </a:cubicBezTo>
                  <a:cubicBezTo>
                    <a:pt x="3035677" y="1963995"/>
                    <a:pt x="3065083" y="1957686"/>
                    <a:pt x="3065083" y="1957686"/>
                  </a:cubicBezTo>
                  <a:cubicBezTo>
                    <a:pt x="3065083" y="1957686"/>
                    <a:pt x="2991568" y="1949274"/>
                    <a:pt x="2968463" y="1942966"/>
                  </a:cubicBezTo>
                  <a:cubicBezTo>
                    <a:pt x="2956910" y="1939811"/>
                    <a:pt x="2939057" y="1939286"/>
                    <a:pt x="2921466" y="1940074"/>
                  </a:cubicBezTo>
                  <a:close/>
                  <a:moveTo>
                    <a:pt x="2882143" y="1689578"/>
                  </a:moveTo>
                  <a:cubicBezTo>
                    <a:pt x="2843731" y="1689315"/>
                    <a:pt x="2800057" y="1691418"/>
                    <a:pt x="2779009" y="1700880"/>
                  </a:cubicBezTo>
                  <a:cubicBezTo>
                    <a:pt x="2736913" y="1717702"/>
                    <a:pt x="2720075" y="1810222"/>
                    <a:pt x="2720075" y="1810222"/>
                  </a:cubicBezTo>
                  <a:cubicBezTo>
                    <a:pt x="2720075" y="1810222"/>
                    <a:pt x="2760066" y="1759756"/>
                    <a:pt x="2806371" y="1730318"/>
                  </a:cubicBezTo>
                  <a:cubicBezTo>
                    <a:pt x="2852676" y="1698777"/>
                    <a:pt x="2953705" y="1692469"/>
                    <a:pt x="2953705" y="1692469"/>
                  </a:cubicBezTo>
                  <a:cubicBezTo>
                    <a:pt x="2953705" y="1692469"/>
                    <a:pt x="2920555" y="1689840"/>
                    <a:pt x="2882143" y="1689578"/>
                  </a:cubicBezTo>
                  <a:close/>
                  <a:moveTo>
                    <a:pt x="2751741" y="1152523"/>
                  </a:moveTo>
                  <a:lnTo>
                    <a:pt x="2752273" y="1154187"/>
                  </a:lnTo>
                  <a:lnTo>
                    <a:pt x="2764036" y="1192874"/>
                  </a:lnTo>
                  <a:lnTo>
                    <a:pt x="2787833" y="1274009"/>
                  </a:lnTo>
                  <a:lnTo>
                    <a:pt x="2819472" y="1283014"/>
                  </a:lnTo>
                  <a:lnTo>
                    <a:pt x="2820261" y="1283258"/>
                  </a:lnTo>
                  <a:lnTo>
                    <a:pt x="2825890" y="1283302"/>
                  </a:lnTo>
                  <a:lnTo>
                    <a:pt x="2903747" y="1291542"/>
                  </a:lnTo>
                  <a:lnTo>
                    <a:pt x="2899550" y="1288295"/>
                  </a:lnTo>
                  <a:cubicBezTo>
                    <a:pt x="2806596" y="1216396"/>
                    <a:pt x="2806596" y="1216396"/>
                    <a:pt x="2806596" y="1216396"/>
                  </a:cubicBezTo>
                  <a:cubicBezTo>
                    <a:pt x="2806596" y="1216396"/>
                    <a:pt x="2794376" y="1202454"/>
                    <a:pt x="2775061" y="1179930"/>
                  </a:cubicBezTo>
                  <a:close/>
                  <a:moveTo>
                    <a:pt x="1695768" y="862876"/>
                  </a:moveTo>
                  <a:cubicBezTo>
                    <a:pt x="2078780" y="919680"/>
                    <a:pt x="2078780" y="919680"/>
                    <a:pt x="2078780" y="919680"/>
                  </a:cubicBezTo>
                  <a:cubicBezTo>
                    <a:pt x="2078780" y="919680"/>
                    <a:pt x="2137705" y="923888"/>
                    <a:pt x="2177689" y="938615"/>
                  </a:cubicBezTo>
                  <a:cubicBezTo>
                    <a:pt x="2217674" y="951238"/>
                    <a:pt x="2274495" y="997523"/>
                    <a:pt x="2274495" y="997523"/>
                  </a:cubicBezTo>
                  <a:cubicBezTo>
                    <a:pt x="2274495" y="997523"/>
                    <a:pt x="2226092" y="984900"/>
                    <a:pt x="2192421" y="984900"/>
                  </a:cubicBezTo>
                  <a:cubicBezTo>
                    <a:pt x="2160854" y="987004"/>
                    <a:pt x="2101929" y="1026977"/>
                    <a:pt x="2082989" y="1031185"/>
                  </a:cubicBezTo>
                  <a:cubicBezTo>
                    <a:pt x="2061944" y="1035392"/>
                    <a:pt x="2013542" y="1064846"/>
                    <a:pt x="2013542" y="1064846"/>
                  </a:cubicBezTo>
                  <a:cubicBezTo>
                    <a:pt x="2013542" y="1064846"/>
                    <a:pt x="2118765" y="1039600"/>
                    <a:pt x="2177689" y="1060639"/>
                  </a:cubicBezTo>
                  <a:cubicBezTo>
                    <a:pt x="2234510" y="1081677"/>
                    <a:pt x="2276599" y="1062742"/>
                    <a:pt x="2320793" y="1102716"/>
                  </a:cubicBezTo>
                  <a:cubicBezTo>
                    <a:pt x="2362882" y="1142689"/>
                    <a:pt x="2402867" y="1193182"/>
                    <a:pt x="2402867" y="1193182"/>
                  </a:cubicBezTo>
                  <a:lnTo>
                    <a:pt x="2477977" y="1304520"/>
                  </a:lnTo>
                  <a:lnTo>
                    <a:pt x="2495231" y="1302276"/>
                  </a:lnTo>
                  <a:lnTo>
                    <a:pt x="2479203" y="1263722"/>
                  </a:lnTo>
                  <a:cubicBezTo>
                    <a:pt x="2435552" y="1159125"/>
                    <a:pt x="2373405" y="1012512"/>
                    <a:pt x="2352360" y="974380"/>
                  </a:cubicBezTo>
                  <a:cubicBezTo>
                    <a:pt x="2320793" y="913369"/>
                    <a:pt x="2238719" y="886019"/>
                    <a:pt x="2194525" y="875499"/>
                  </a:cubicBezTo>
                  <a:cubicBezTo>
                    <a:pt x="2150331" y="862876"/>
                    <a:pt x="1695768" y="862876"/>
                    <a:pt x="1695768" y="862876"/>
                  </a:cubicBezTo>
                  <a:close/>
                  <a:moveTo>
                    <a:pt x="2884074" y="435929"/>
                  </a:moveTo>
                  <a:cubicBezTo>
                    <a:pt x="2884074" y="435929"/>
                    <a:pt x="2919884" y="555927"/>
                    <a:pt x="2987291" y="631716"/>
                  </a:cubicBezTo>
                  <a:cubicBezTo>
                    <a:pt x="3054698" y="705399"/>
                    <a:pt x="3130531" y="1008552"/>
                    <a:pt x="3130531" y="1008552"/>
                  </a:cubicBezTo>
                  <a:cubicBezTo>
                    <a:pt x="3130531" y="1008552"/>
                    <a:pt x="3115786" y="812766"/>
                    <a:pt x="3063124" y="682241"/>
                  </a:cubicBezTo>
                  <a:cubicBezTo>
                    <a:pt x="3063124" y="682241"/>
                    <a:pt x="2993611" y="549612"/>
                    <a:pt x="2970440" y="520138"/>
                  </a:cubicBezTo>
                  <a:cubicBezTo>
                    <a:pt x="2945162" y="490665"/>
                    <a:pt x="2884074" y="435929"/>
                    <a:pt x="2884074" y="435929"/>
                  </a:cubicBezTo>
                  <a:close/>
                  <a:moveTo>
                    <a:pt x="990408" y="698"/>
                  </a:moveTo>
                  <a:cubicBezTo>
                    <a:pt x="1005101" y="-321"/>
                    <a:pt x="1021142" y="-189"/>
                    <a:pt x="1039550" y="863"/>
                  </a:cubicBezTo>
                  <a:cubicBezTo>
                    <a:pt x="1111078" y="5070"/>
                    <a:pt x="1258341" y="38728"/>
                    <a:pt x="1348803" y="72387"/>
                  </a:cubicBezTo>
                  <a:cubicBezTo>
                    <a:pt x="1439264" y="103941"/>
                    <a:pt x="1653848" y="181776"/>
                    <a:pt x="1737998" y="232264"/>
                  </a:cubicBezTo>
                  <a:cubicBezTo>
                    <a:pt x="1830564" y="284855"/>
                    <a:pt x="1914714" y="318513"/>
                    <a:pt x="2005176" y="371104"/>
                  </a:cubicBezTo>
                  <a:cubicBezTo>
                    <a:pt x="2051459" y="397400"/>
                    <a:pt x="2127194" y="436317"/>
                    <a:pt x="2203455" y="477601"/>
                  </a:cubicBezTo>
                  <a:lnTo>
                    <a:pt x="2296994" y="530121"/>
                  </a:lnTo>
                  <a:lnTo>
                    <a:pt x="2323986" y="546882"/>
                  </a:lnTo>
                  <a:lnTo>
                    <a:pt x="2357160" y="567482"/>
                  </a:lnTo>
                  <a:lnTo>
                    <a:pt x="2404890" y="598298"/>
                  </a:lnTo>
                  <a:lnTo>
                    <a:pt x="2415440" y="605928"/>
                  </a:lnTo>
                  <a:lnTo>
                    <a:pt x="2362991" y="493093"/>
                  </a:lnTo>
                  <a:cubicBezTo>
                    <a:pt x="2362991" y="493093"/>
                    <a:pt x="2362991" y="493093"/>
                    <a:pt x="2329266" y="483333"/>
                  </a:cubicBezTo>
                  <a:lnTo>
                    <a:pt x="2307060" y="476906"/>
                  </a:lnTo>
                  <a:lnTo>
                    <a:pt x="2313198" y="470584"/>
                  </a:lnTo>
                  <a:cubicBezTo>
                    <a:pt x="2335494" y="447752"/>
                    <a:pt x="2406858" y="375701"/>
                    <a:pt x="2460566" y="333037"/>
                  </a:cubicBezTo>
                  <a:lnTo>
                    <a:pt x="2482676" y="317005"/>
                  </a:lnTo>
                  <a:lnTo>
                    <a:pt x="2522361" y="296868"/>
                  </a:lnTo>
                  <a:lnTo>
                    <a:pt x="2554579" y="283748"/>
                  </a:lnTo>
                  <a:cubicBezTo>
                    <a:pt x="2588217" y="269017"/>
                    <a:pt x="2633417" y="251656"/>
                    <a:pt x="2694384" y="254812"/>
                  </a:cubicBezTo>
                  <a:cubicBezTo>
                    <a:pt x="2724868" y="256391"/>
                    <a:pt x="2759293" y="263098"/>
                    <a:pt x="2798186" y="277829"/>
                  </a:cubicBezTo>
                  <a:cubicBezTo>
                    <a:pt x="2951656" y="336753"/>
                    <a:pt x="2857052" y="260994"/>
                    <a:pt x="2857052" y="260994"/>
                  </a:cubicBezTo>
                  <a:cubicBezTo>
                    <a:pt x="2857052" y="260994"/>
                    <a:pt x="2858530" y="261224"/>
                    <a:pt x="2861191" y="261705"/>
                  </a:cubicBezTo>
                  <a:lnTo>
                    <a:pt x="2866568" y="262766"/>
                  </a:lnTo>
                  <a:lnTo>
                    <a:pt x="2867847" y="263215"/>
                  </a:lnTo>
                  <a:cubicBezTo>
                    <a:pt x="2872013" y="264887"/>
                    <a:pt x="2874182" y="265939"/>
                    <a:pt x="2874182" y="265939"/>
                  </a:cubicBezTo>
                  <a:cubicBezTo>
                    <a:pt x="2874182" y="265939"/>
                    <a:pt x="2875760" y="265775"/>
                    <a:pt x="2878772" y="265783"/>
                  </a:cubicBezTo>
                  <a:lnTo>
                    <a:pt x="2879970" y="265863"/>
                  </a:lnTo>
                  <a:lnTo>
                    <a:pt x="2909084" y="273357"/>
                  </a:lnTo>
                  <a:cubicBezTo>
                    <a:pt x="2937466" y="282038"/>
                    <a:pt x="2970577" y="295717"/>
                    <a:pt x="2989498" y="315709"/>
                  </a:cubicBezTo>
                  <a:cubicBezTo>
                    <a:pt x="3027340" y="357797"/>
                    <a:pt x="3391043" y="702920"/>
                    <a:pt x="3365815" y="925987"/>
                  </a:cubicBezTo>
                  <a:cubicBezTo>
                    <a:pt x="3351098" y="1060670"/>
                    <a:pt x="3227061" y="1315303"/>
                    <a:pt x="3233368" y="1376331"/>
                  </a:cubicBezTo>
                  <a:cubicBezTo>
                    <a:pt x="3234682" y="1385538"/>
                    <a:pt x="3236920" y="1397159"/>
                    <a:pt x="3239761" y="1410216"/>
                  </a:cubicBezTo>
                  <a:lnTo>
                    <a:pt x="3243622" y="1426604"/>
                  </a:lnTo>
                  <a:lnTo>
                    <a:pt x="3302854" y="1472111"/>
                  </a:lnTo>
                  <a:cubicBezTo>
                    <a:pt x="3370331" y="1532754"/>
                    <a:pt x="3422311" y="1609600"/>
                    <a:pt x="3442037" y="1705090"/>
                  </a:cubicBezTo>
                  <a:lnTo>
                    <a:pt x="3433973" y="1732860"/>
                  </a:lnTo>
                  <a:lnTo>
                    <a:pt x="3404867" y="1673697"/>
                  </a:lnTo>
                  <a:cubicBezTo>
                    <a:pt x="3399074" y="1661664"/>
                    <a:pt x="3393479" y="1649944"/>
                    <a:pt x="3388345" y="1639131"/>
                  </a:cubicBezTo>
                  <a:lnTo>
                    <a:pt x="3377441" y="1616053"/>
                  </a:lnTo>
                  <a:lnTo>
                    <a:pt x="3359581" y="1565598"/>
                  </a:lnTo>
                  <a:cubicBezTo>
                    <a:pt x="3359581" y="1565598"/>
                    <a:pt x="3359581" y="1565598"/>
                    <a:pt x="3361687" y="1582431"/>
                  </a:cubicBezTo>
                  <a:cubicBezTo>
                    <a:pt x="3361687" y="1582431"/>
                    <a:pt x="3366690" y="1593215"/>
                    <a:pt x="3374588" y="1610015"/>
                  </a:cubicBezTo>
                  <a:lnTo>
                    <a:pt x="3377441" y="1616053"/>
                  </a:lnTo>
                  <a:lnTo>
                    <a:pt x="3442901" y="1800978"/>
                  </a:lnTo>
                  <a:lnTo>
                    <a:pt x="3440408" y="1796829"/>
                  </a:lnTo>
                  <a:cubicBezTo>
                    <a:pt x="3438644" y="1793891"/>
                    <a:pt x="3436291" y="1789974"/>
                    <a:pt x="3433154" y="1784752"/>
                  </a:cubicBezTo>
                  <a:cubicBezTo>
                    <a:pt x="3433154" y="1784752"/>
                    <a:pt x="3414332" y="1768041"/>
                    <a:pt x="3397602" y="1761774"/>
                  </a:cubicBezTo>
                  <a:cubicBezTo>
                    <a:pt x="3380871" y="1753418"/>
                    <a:pt x="3349501" y="1755507"/>
                    <a:pt x="3349501" y="1755507"/>
                  </a:cubicBezTo>
                  <a:cubicBezTo>
                    <a:pt x="3349501" y="1755507"/>
                    <a:pt x="3380871" y="1768041"/>
                    <a:pt x="3395510" y="1772218"/>
                  </a:cubicBezTo>
                  <a:cubicBezTo>
                    <a:pt x="3406489" y="1773785"/>
                    <a:pt x="3429233" y="1791802"/>
                    <a:pt x="3439918" y="1800713"/>
                  </a:cubicBezTo>
                  <a:lnTo>
                    <a:pt x="3444055" y="1804238"/>
                  </a:lnTo>
                  <a:lnTo>
                    <a:pt x="3555468" y="2118980"/>
                  </a:lnTo>
                  <a:cubicBezTo>
                    <a:pt x="3555468" y="2118980"/>
                    <a:pt x="3553888" y="2108460"/>
                    <a:pt x="3553362" y="2091890"/>
                  </a:cubicBezTo>
                  <a:lnTo>
                    <a:pt x="3553487" y="2080908"/>
                  </a:lnTo>
                  <a:lnTo>
                    <a:pt x="3554536" y="2083695"/>
                  </a:lnTo>
                  <a:cubicBezTo>
                    <a:pt x="3566426" y="2115277"/>
                    <a:pt x="3569399" y="2123172"/>
                    <a:pt x="3570142" y="2125146"/>
                  </a:cubicBezTo>
                  <a:lnTo>
                    <a:pt x="3570375" y="2125765"/>
                  </a:lnTo>
                  <a:lnTo>
                    <a:pt x="3570326" y="2125774"/>
                  </a:lnTo>
                  <a:cubicBezTo>
                    <a:pt x="3545075" y="2130508"/>
                    <a:pt x="3536395" y="2124591"/>
                    <a:pt x="3524755" y="2128437"/>
                  </a:cubicBezTo>
                  <a:lnTo>
                    <a:pt x="3520991" y="2130652"/>
                  </a:lnTo>
                  <a:lnTo>
                    <a:pt x="3519898" y="2125754"/>
                  </a:lnTo>
                  <a:cubicBezTo>
                    <a:pt x="3517794" y="2116808"/>
                    <a:pt x="3515165" y="2106809"/>
                    <a:pt x="3513061" y="2102599"/>
                  </a:cubicBezTo>
                  <a:cubicBezTo>
                    <a:pt x="3510958" y="2096283"/>
                    <a:pt x="3498337" y="2064707"/>
                    <a:pt x="3485716" y="2058392"/>
                  </a:cubicBezTo>
                  <a:cubicBezTo>
                    <a:pt x="3475198" y="2052077"/>
                    <a:pt x="3435232" y="2037341"/>
                    <a:pt x="3422611" y="2039446"/>
                  </a:cubicBezTo>
                  <a:cubicBezTo>
                    <a:pt x="3409989" y="2039446"/>
                    <a:pt x="3397368" y="2045762"/>
                    <a:pt x="3384747" y="2043657"/>
                  </a:cubicBezTo>
                  <a:cubicBezTo>
                    <a:pt x="3372126" y="2041551"/>
                    <a:pt x="3334263" y="2031026"/>
                    <a:pt x="3334263" y="2031026"/>
                  </a:cubicBezTo>
                  <a:cubicBezTo>
                    <a:pt x="3378437" y="2058392"/>
                    <a:pt x="3378437" y="2058392"/>
                    <a:pt x="3378437" y="2058392"/>
                  </a:cubicBezTo>
                  <a:cubicBezTo>
                    <a:pt x="3378437" y="2058392"/>
                    <a:pt x="3359505" y="2079443"/>
                    <a:pt x="3357402" y="2092073"/>
                  </a:cubicBezTo>
                  <a:cubicBezTo>
                    <a:pt x="3348988" y="2111019"/>
                    <a:pt x="3351091" y="2140490"/>
                    <a:pt x="3351091" y="2140490"/>
                  </a:cubicBezTo>
                  <a:cubicBezTo>
                    <a:pt x="3317435" y="2140490"/>
                    <a:pt x="3317435" y="2140490"/>
                    <a:pt x="3317435" y="2140490"/>
                  </a:cubicBezTo>
                  <a:cubicBezTo>
                    <a:pt x="3317435" y="2140490"/>
                    <a:pt x="3348988" y="2148910"/>
                    <a:pt x="3359505" y="2155225"/>
                  </a:cubicBezTo>
                  <a:cubicBezTo>
                    <a:pt x="3370023" y="2161541"/>
                    <a:pt x="3395265" y="2172066"/>
                    <a:pt x="3416300" y="2180486"/>
                  </a:cubicBezTo>
                  <a:cubicBezTo>
                    <a:pt x="3432076" y="2186801"/>
                    <a:pt x="3457318" y="2199037"/>
                    <a:pt x="3468953" y="2204760"/>
                  </a:cubicBezTo>
                  <a:lnTo>
                    <a:pt x="3471183" y="2205864"/>
                  </a:lnTo>
                  <a:lnTo>
                    <a:pt x="3465112" y="2222558"/>
                  </a:lnTo>
                  <a:cubicBezTo>
                    <a:pt x="3458799" y="2247805"/>
                    <a:pt x="3418818" y="2359317"/>
                    <a:pt x="3404088" y="2397188"/>
                  </a:cubicBezTo>
                  <a:cubicBezTo>
                    <a:pt x="3389358" y="2435060"/>
                    <a:pt x="3303083" y="2544467"/>
                    <a:pt x="3303083" y="2544467"/>
                  </a:cubicBezTo>
                  <a:cubicBezTo>
                    <a:pt x="3303083" y="2544467"/>
                    <a:pt x="3383045" y="2468724"/>
                    <a:pt x="3395671" y="2456100"/>
                  </a:cubicBezTo>
                  <a:cubicBezTo>
                    <a:pt x="3410401" y="2443476"/>
                    <a:pt x="3429339" y="2411916"/>
                    <a:pt x="3450382" y="2386668"/>
                  </a:cubicBezTo>
                  <a:cubicBezTo>
                    <a:pt x="3469321" y="2363525"/>
                    <a:pt x="3515615" y="2209934"/>
                    <a:pt x="3526136" y="2184686"/>
                  </a:cubicBezTo>
                  <a:cubicBezTo>
                    <a:pt x="3538762" y="2157334"/>
                    <a:pt x="3574535" y="2159438"/>
                    <a:pt x="3618725" y="2163646"/>
                  </a:cubicBezTo>
                  <a:cubicBezTo>
                    <a:pt x="3665019" y="2167854"/>
                    <a:pt x="3707104" y="2155230"/>
                    <a:pt x="3751294" y="2136294"/>
                  </a:cubicBezTo>
                  <a:cubicBezTo>
                    <a:pt x="3772337" y="2126826"/>
                    <a:pt x="3786015" y="2113676"/>
                    <a:pt x="3799430" y="2104735"/>
                  </a:cubicBezTo>
                  <a:lnTo>
                    <a:pt x="3810437" y="2099831"/>
                  </a:lnTo>
                  <a:lnTo>
                    <a:pt x="3824461" y="2097367"/>
                  </a:lnTo>
                  <a:lnTo>
                    <a:pt x="3829342" y="2096510"/>
                  </a:lnTo>
                  <a:lnTo>
                    <a:pt x="3845987" y="2098423"/>
                  </a:lnTo>
                  <a:cubicBezTo>
                    <a:pt x="3885968" y="2111046"/>
                    <a:pt x="3894385" y="2134190"/>
                    <a:pt x="3904907" y="2180478"/>
                  </a:cubicBezTo>
                  <a:cubicBezTo>
                    <a:pt x="3915428" y="2226766"/>
                    <a:pt x="3885968" y="2315133"/>
                    <a:pt x="3885968" y="2315133"/>
                  </a:cubicBezTo>
                  <a:cubicBezTo>
                    <a:pt x="3885968" y="2315133"/>
                    <a:pt x="3885508" y="2319834"/>
                    <a:pt x="3884225" y="2328571"/>
                  </a:cubicBezTo>
                  <a:lnTo>
                    <a:pt x="3881324" y="2344937"/>
                  </a:lnTo>
                  <a:lnTo>
                    <a:pt x="3878738" y="2354578"/>
                  </a:lnTo>
                  <a:cubicBezTo>
                    <a:pt x="3870987" y="2383473"/>
                    <a:pt x="3863790" y="2410304"/>
                    <a:pt x="3857107" y="2435219"/>
                  </a:cubicBezTo>
                  <a:lnTo>
                    <a:pt x="3839183" y="2502042"/>
                  </a:lnTo>
                  <a:lnTo>
                    <a:pt x="3806236" y="2584501"/>
                  </a:lnTo>
                  <a:cubicBezTo>
                    <a:pt x="3765301" y="2675605"/>
                    <a:pt x="3703948" y="2779062"/>
                    <a:pt x="3612412" y="2876897"/>
                  </a:cubicBezTo>
                  <a:cubicBezTo>
                    <a:pt x="3370419" y="3137791"/>
                    <a:pt x="3046360" y="2935809"/>
                    <a:pt x="3004275" y="2912665"/>
                  </a:cubicBezTo>
                  <a:cubicBezTo>
                    <a:pt x="2962189" y="2889521"/>
                    <a:pt x="2852767" y="2792738"/>
                    <a:pt x="2812785" y="2759074"/>
                  </a:cubicBezTo>
                  <a:cubicBezTo>
                    <a:pt x="2770700" y="2725410"/>
                    <a:pt x="2726510" y="2651771"/>
                    <a:pt x="2726510" y="2651771"/>
                  </a:cubicBezTo>
                  <a:cubicBezTo>
                    <a:pt x="2726510" y="2651771"/>
                    <a:pt x="2724406" y="2649667"/>
                    <a:pt x="2722301" y="2655979"/>
                  </a:cubicBezTo>
                  <a:cubicBezTo>
                    <a:pt x="2720197" y="2662291"/>
                    <a:pt x="2699154" y="2727514"/>
                    <a:pt x="2686529" y="2750658"/>
                  </a:cubicBezTo>
                  <a:cubicBezTo>
                    <a:pt x="2676007" y="2771698"/>
                    <a:pt x="2661277" y="2782218"/>
                    <a:pt x="2646547" y="2799050"/>
                  </a:cubicBezTo>
                  <a:cubicBezTo>
                    <a:pt x="2633922" y="2817986"/>
                    <a:pt x="2612879" y="2845337"/>
                    <a:pt x="2593940" y="2887417"/>
                  </a:cubicBezTo>
                  <a:cubicBezTo>
                    <a:pt x="2575002" y="2929497"/>
                    <a:pt x="2606566" y="2963160"/>
                    <a:pt x="2606566" y="2963160"/>
                  </a:cubicBezTo>
                  <a:cubicBezTo>
                    <a:pt x="2627609" y="2988408"/>
                    <a:pt x="2697050" y="3005240"/>
                    <a:pt x="2724406" y="3001032"/>
                  </a:cubicBezTo>
                  <a:cubicBezTo>
                    <a:pt x="2654964" y="2986304"/>
                    <a:pt x="2614983" y="2916873"/>
                    <a:pt x="2614983" y="2916873"/>
                  </a:cubicBezTo>
                  <a:cubicBezTo>
                    <a:pt x="2614983" y="2916873"/>
                    <a:pt x="2614983" y="2916873"/>
                    <a:pt x="2636026" y="2931601"/>
                  </a:cubicBezTo>
                  <a:cubicBezTo>
                    <a:pt x="2654964" y="2946329"/>
                    <a:pt x="2688633" y="2969472"/>
                    <a:pt x="2741240" y="2975784"/>
                  </a:cubicBezTo>
                  <a:cubicBezTo>
                    <a:pt x="2793847" y="2982096"/>
                    <a:pt x="2823307" y="2935809"/>
                    <a:pt x="2823307" y="2935809"/>
                  </a:cubicBezTo>
                  <a:cubicBezTo>
                    <a:pt x="2823307" y="2935809"/>
                    <a:pt x="2823307" y="2935809"/>
                    <a:pt x="2869601" y="2874793"/>
                  </a:cubicBezTo>
                  <a:cubicBezTo>
                    <a:pt x="2869601" y="2874793"/>
                    <a:pt x="2869601" y="2874793"/>
                    <a:pt x="2909582" y="2914769"/>
                  </a:cubicBezTo>
                  <a:cubicBezTo>
                    <a:pt x="2909582" y="2914769"/>
                    <a:pt x="2838037" y="2988408"/>
                    <a:pt x="2804368" y="3009448"/>
                  </a:cubicBezTo>
                  <a:cubicBezTo>
                    <a:pt x="2770700" y="3030488"/>
                    <a:pt x="2715988" y="3045216"/>
                    <a:pt x="2631817" y="3019968"/>
                  </a:cubicBezTo>
                  <a:lnTo>
                    <a:pt x="2592812" y="2997729"/>
                  </a:lnTo>
                  <a:lnTo>
                    <a:pt x="2571463" y="2978979"/>
                  </a:lnTo>
                  <a:lnTo>
                    <a:pt x="2569646" y="2977384"/>
                  </a:lnTo>
                  <a:lnTo>
                    <a:pt x="2550477" y="2953365"/>
                  </a:lnTo>
                  <a:lnTo>
                    <a:pt x="2543509" y="2942341"/>
                  </a:lnTo>
                  <a:lnTo>
                    <a:pt x="2527951" y="2910199"/>
                  </a:lnTo>
                  <a:cubicBezTo>
                    <a:pt x="2524104" y="2900173"/>
                    <a:pt x="2522395" y="2893729"/>
                    <a:pt x="2522395" y="2893729"/>
                  </a:cubicBezTo>
                  <a:cubicBezTo>
                    <a:pt x="2522395" y="2893729"/>
                    <a:pt x="2522395" y="2893729"/>
                    <a:pt x="2457162" y="2748554"/>
                  </a:cubicBezTo>
                  <a:cubicBezTo>
                    <a:pt x="2457162" y="2748554"/>
                    <a:pt x="2396138" y="2689642"/>
                    <a:pt x="2362469" y="2651771"/>
                  </a:cubicBezTo>
                  <a:lnTo>
                    <a:pt x="2340024" y="2621933"/>
                  </a:lnTo>
                  <a:lnTo>
                    <a:pt x="2338457" y="2619477"/>
                  </a:lnTo>
                  <a:cubicBezTo>
                    <a:pt x="2304048" y="2565541"/>
                    <a:pt x="2304048" y="2565541"/>
                    <a:pt x="2304048" y="2565541"/>
                  </a:cubicBezTo>
                  <a:cubicBezTo>
                    <a:pt x="2304048" y="2565541"/>
                    <a:pt x="2271838" y="2433449"/>
                    <a:pt x="2335655" y="2318674"/>
                  </a:cubicBezTo>
                  <a:lnTo>
                    <a:pt x="2366996" y="2274192"/>
                  </a:lnTo>
                  <a:lnTo>
                    <a:pt x="2347572" y="2275513"/>
                  </a:lnTo>
                  <a:cubicBezTo>
                    <a:pt x="2338243" y="2274970"/>
                    <a:pt x="2329202" y="2273030"/>
                    <a:pt x="2320522" y="2269084"/>
                  </a:cubicBezTo>
                  <a:cubicBezTo>
                    <a:pt x="2253189" y="2237517"/>
                    <a:pt x="2057503" y="2182801"/>
                    <a:pt x="2038565" y="2062847"/>
                  </a:cubicBezTo>
                  <a:cubicBezTo>
                    <a:pt x="2024363" y="1972882"/>
                    <a:pt x="2014894" y="1779929"/>
                    <a:pt x="2043892" y="1618938"/>
                  </a:cubicBezTo>
                  <a:lnTo>
                    <a:pt x="2058099" y="1557525"/>
                  </a:lnTo>
                  <a:lnTo>
                    <a:pt x="2055755" y="1558228"/>
                  </a:lnTo>
                  <a:lnTo>
                    <a:pt x="2050316" y="1559430"/>
                  </a:lnTo>
                  <a:cubicBezTo>
                    <a:pt x="1969609" y="1577348"/>
                    <a:pt x="1639648" y="1651436"/>
                    <a:pt x="1525518" y="1690090"/>
                  </a:cubicBezTo>
                  <a:cubicBezTo>
                    <a:pt x="1395085" y="1734267"/>
                    <a:pt x="1087937" y="1875211"/>
                    <a:pt x="946985" y="1875211"/>
                  </a:cubicBezTo>
                  <a:cubicBezTo>
                    <a:pt x="751335" y="1873108"/>
                    <a:pt x="559893" y="1858382"/>
                    <a:pt x="559893" y="1858382"/>
                  </a:cubicBezTo>
                  <a:cubicBezTo>
                    <a:pt x="559893" y="1858382"/>
                    <a:pt x="488365" y="1593323"/>
                    <a:pt x="412630" y="1498659"/>
                  </a:cubicBezTo>
                  <a:cubicBezTo>
                    <a:pt x="334791" y="1403995"/>
                    <a:pt x="94962" y="1208355"/>
                    <a:pt x="46576" y="1063204"/>
                  </a:cubicBezTo>
                  <a:cubicBezTo>
                    <a:pt x="293" y="915949"/>
                    <a:pt x="-24952" y="798144"/>
                    <a:pt x="36057" y="665615"/>
                  </a:cubicBezTo>
                  <a:cubicBezTo>
                    <a:pt x="94962" y="535189"/>
                    <a:pt x="191735" y="459457"/>
                    <a:pt x="191735" y="459457"/>
                  </a:cubicBezTo>
                  <a:cubicBezTo>
                    <a:pt x="191735" y="459457"/>
                    <a:pt x="294819" y="455250"/>
                    <a:pt x="374762" y="465768"/>
                  </a:cubicBezTo>
                  <a:cubicBezTo>
                    <a:pt x="456809" y="476287"/>
                    <a:pt x="587242" y="499427"/>
                    <a:pt x="677704" y="528878"/>
                  </a:cubicBezTo>
                  <a:cubicBezTo>
                    <a:pt x="766061" y="558329"/>
                    <a:pt x="1090040" y="713999"/>
                    <a:pt x="1090040" y="713999"/>
                  </a:cubicBezTo>
                  <a:cubicBezTo>
                    <a:pt x="736609" y="514152"/>
                    <a:pt x="736609" y="514152"/>
                    <a:pt x="736609" y="514152"/>
                  </a:cubicBezTo>
                  <a:cubicBezTo>
                    <a:pt x="503092" y="423695"/>
                    <a:pt x="503092" y="423695"/>
                    <a:pt x="503092" y="423695"/>
                  </a:cubicBezTo>
                  <a:cubicBezTo>
                    <a:pt x="503092" y="423695"/>
                    <a:pt x="606176" y="362690"/>
                    <a:pt x="700845" y="246989"/>
                  </a:cubicBezTo>
                  <a:cubicBezTo>
                    <a:pt x="795514" y="131289"/>
                    <a:pt x="803929" y="89216"/>
                    <a:pt x="867042" y="47143"/>
                  </a:cubicBezTo>
                  <a:cubicBezTo>
                    <a:pt x="914377" y="17166"/>
                    <a:pt x="946327" y="3755"/>
                    <a:pt x="990408" y="698"/>
                  </a:cubicBezTo>
                  <a:close/>
                </a:path>
              </a:pathLst>
            </a:custGeom>
            <a:solidFill>
              <a:schemeClr val="bg1"/>
            </a:solidFill>
            <a:ln w="3175">
              <a:noFill/>
            </a:ln>
          </p:spPr>
          <p:txBody>
            <a:bodyPr vert="horz" wrap="square" lIns="91415" tIns="45707" rIns="91415" bIns="45707" numCol="1" anchor="t" anchorCtr="0" compatLnSpc="1">
              <a:prstTxWarp prst="textNoShape">
                <a:avLst/>
              </a:prstTxWarp>
              <a:noAutofit/>
            </a:bodyPr>
            <a:lstStyle/>
            <a:p>
              <a:pPr defTabSz="932470"/>
              <a:endParaRPr lang="en-IN">
                <a:solidFill>
                  <a:srgbClr val="505050"/>
                </a:solidFill>
                <a:latin typeface="Segoe UI"/>
                <a:ea typeface="MS PGothic" charset="0"/>
              </a:endParaRPr>
            </a:p>
          </p:txBody>
        </p:sp>
      </p:grpSp>
      <p:pic>
        <p:nvPicPr>
          <p:cNvPr id="19" name="Picture 4" descr="http://www.thebhwgroup.com/blog/wp-content/uploads/2014/10/pig-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77083" y="4246511"/>
            <a:ext cx="660795" cy="99367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7532740" y="4184398"/>
            <a:ext cx="1150809" cy="1055788"/>
          </a:xfrm>
          <a:prstGeom prst="rect">
            <a:avLst/>
          </a:prstGeom>
          <a:solidFill>
            <a:schemeClr val="accent3"/>
          </a:solidFill>
        </p:spPr>
      </p:pic>
      <p:pic>
        <p:nvPicPr>
          <p:cNvPr id="27650" name="Picture 2" descr="https://zeppelin.incubator.apache.org/assets/themes/zeppelin/img/spark_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2684" y="3047260"/>
            <a:ext cx="1045678" cy="1045678"/>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https://www.mapr.com/sites/default/files/squoop-imag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2782" y="5562078"/>
            <a:ext cx="1832097" cy="610700"/>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descr="https://cwiki.apache.org/confluence/download/attachments/30737784/oozie_282x1178.png?version=1&amp;modificationDate=1349284899000&amp;api=v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058438" y="5638986"/>
            <a:ext cx="1908550" cy="456886"/>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flipH="1">
            <a:off x="7914841" y="2099294"/>
            <a:ext cx="4105631" cy="652738"/>
          </a:xfrm>
          <a:prstGeom prst="rect">
            <a:avLst/>
          </a:prstGeom>
          <a:noFill/>
        </p:spPr>
        <p:txBody>
          <a:bodyPr wrap="square" lIns="186497" tIns="93248" rIns="186497" bIns="93248" rtlCol="0">
            <a:noAutofit/>
          </a:bodyPr>
          <a:lstStyle/>
          <a:p>
            <a:pPr defTabSz="932504">
              <a:lnSpc>
                <a:spcPct val="90000"/>
              </a:lnSpc>
              <a:spcAft>
                <a:spcPts val="612"/>
              </a:spcAft>
            </a:pPr>
            <a:r>
              <a:rPr lang="en-US" sz="1836" dirty="0">
                <a:solidFill>
                  <a:srgbClr val="000000">
                    <a:lumMod val="65000"/>
                    <a:lumOff val="35000"/>
                  </a:srgbClr>
                </a:solidFill>
                <a:latin typeface="Segoe UI"/>
                <a:ea typeface="MS PGothic" charset="0"/>
              </a:rPr>
              <a:t>In addition to the core, HDInsight supports the Hadoop Ecosystem</a:t>
            </a:r>
          </a:p>
        </p:txBody>
      </p:sp>
      <p:pic>
        <p:nvPicPr>
          <p:cNvPr id="27656" name="Picture 8" descr="Apache HBas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45288" y="3382362"/>
            <a:ext cx="1497149" cy="382251"/>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p:cNvSpPr/>
          <p:nvPr/>
        </p:nvSpPr>
        <p:spPr bwMode="auto">
          <a:xfrm>
            <a:off x="8328110" y="3224749"/>
            <a:ext cx="3092594" cy="3027956"/>
          </a:xfrm>
          <a:prstGeom prst="ellipse">
            <a:avLst/>
          </a:prstGeom>
          <a:noFill/>
          <a:ln>
            <a:solidFill>
              <a:schemeClr val="bg1">
                <a:lumMod val="9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040" b="1" dirty="0">
              <a:solidFill>
                <a:srgbClr val="FFFFFF"/>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400191639"/>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252518" cy="2597634"/>
          </a:xfrm>
        </p:spPr>
        <p:txBody>
          <a:bodyPr/>
          <a:lstStyle/>
          <a:p>
            <a:pPr marL="0" indent="0">
              <a:buNone/>
            </a:pPr>
            <a:r>
              <a:rPr lang="en-US" sz="3200" dirty="0">
                <a:gradFill>
                  <a:gsLst>
                    <a:gs pos="1250">
                      <a:srgbClr val="0078D7"/>
                    </a:gs>
                    <a:gs pos="99000">
                      <a:srgbClr val="0078D7"/>
                    </a:gs>
                  </a:gsLst>
                  <a:lin ang="5400000" scaled="0"/>
                </a:gradFill>
              </a:rPr>
              <a:t>Stream analytics for near-real time processing</a:t>
            </a:r>
          </a:p>
          <a:p>
            <a:pPr marL="342900" lvl="1" indent="-342900"/>
            <a:r>
              <a:rPr lang="en-US" dirty="0"/>
              <a:t>Consumes millions of real-time events from a scalable event broker (</a:t>
            </a:r>
            <a:r>
              <a:rPr lang="en-US" dirty="0" err="1"/>
              <a:t>ie</a:t>
            </a:r>
            <a:r>
              <a:rPr lang="en-US" dirty="0"/>
              <a:t>. Apache Kafka, Azure Event Hub)</a:t>
            </a:r>
          </a:p>
          <a:p>
            <a:pPr marL="342900" lvl="1" indent="-342900"/>
            <a:r>
              <a:rPr lang="en-US" dirty="0"/>
              <a:t>Performs time-sensitive computation</a:t>
            </a:r>
          </a:p>
          <a:p>
            <a:pPr marL="342900" lvl="1" indent="-342900"/>
            <a:r>
              <a:rPr lang="en-US" dirty="0"/>
              <a:t>Output to persistent stores, dashboards, or devices</a:t>
            </a:r>
          </a:p>
          <a:p>
            <a:pPr marL="342900" lvl="1" indent="-342900"/>
            <a:r>
              <a:rPr lang="en-US" dirty="0"/>
              <a:t>Customizable with Java + .NET</a:t>
            </a:r>
          </a:p>
          <a:p>
            <a:pPr marL="342900" lvl="1" indent="-342900"/>
            <a:r>
              <a:rPr lang="en-US" dirty="0"/>
              <a:t>Deeply integrated to Visual Studio</a:t>
            </a:r>
          </a:p>
        </p:txBody>
      </p:sp>
      <p:sp>
        <p:nvSpPr>
          <p:cNvPr id="2" name="Title 1"/>
          <p:cNvSpPr>
            <a:spLocks noGrp="1"/>
          </p:cNvSpPr>
          <p:nvPr>
            <p:ph type="title"/>
          </p:nvPr>
        </p:nvSpPr>
        <p:spPr/>
        <p:txBody>
          <a:bodyPr/>
          <a:lstStyle/>
          <a:p>
            <a:r>
              <a:rPr lang="en-US" dirty="0"/>
              <a:t>HDInsight Storm</a:t>
            </a:r>
          </a:p>
        </p:txBody>
      </p:sp>
      <p:grpSp>
        <p:nvGrpSpPr>
          <p:cNvPr id="316" name="Group 315"/>
          <p:cNvGrpSpPr/>
          <p:nvPr/>
        </p:nvGrpSpPr>
        <p:grpSpPr>
          <a:xfrm>
            <a:off x="489077" y="3863751"/>
            <a:ext cx="6422781" cy="2748753"/>
            <a:chOff x="269240" y="1189495"/>
            <a:chExt cx="11655082" cy="5376993"/>
          </a:xfrm>
        </p:grpSpPr>
        <p:sp>
          <p:nvSpPr>
            <p:cNvPr id="317" name="Rectangle 316"/>
            <p:cNvSpPr/>
            <p:nvPr/>
          </p:nvSpPr>
          <p:spPr bwMode="auto">
            <a:xfrm>
              <a:off x="269240"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18" name="Rectangle 317"/>
            <p:cNvSpPr/>
            <p:nvPr/>
          </p:nvSpPr>
          <p:spPr bwMode="auto">
            <a:xfrm>
              <a:off x="2241685"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19" name="Rectangle 318"/>
            <p:cNvSpPr/>
            <p:nvPr/>
          </p:nvSpPr>
          <p:spPr bwMode="auto">
            <a:xfrm>
              <a:off x="421413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20" name="Rectangle 319"/>
            <p:cNvSpPr/>
            <p:nvPr/>
          </p:nvSpPr>
          <p:spPr bwMode="auto">
            <a:xfrm>
              <a:off x="6186576"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21" name="Rectangle 320"/>
            <p:cNvSpPr/>
            <p:nvPr/>
          </p:nvSpPr>
          <p:spPr bwMode="auto">
            <a:xfrm>
              <a:off x="8159021" y="1905095"/>
              <a:ext cx="1792850" cy="4661393"/>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22" name="Rectangle 321"/>
            <p:cNvSpPr/>
            <p:nvPr/>
          </p:nvSpPr>
          <p:spPr bwMode="auto">
            <a:xfrm>
              <a:off x="10131468" y="1840761"/>
              <a:ext cx="1792850" cy="4725727"/>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grpSp>
          <p:nvGrpSpPr>
            <p:cNvPr id="323" name="Group 322"/>
            <p:cNvGrpSpPr/>
            <p:nvPr/>
          </p:nvGrpSpPr>
          <p:grpSpPr>
            <a:xfrm>
              <a:off x="2420700" y="2089033"/>
              <a:ext cx="7352158" cy="4293518"/>
              <a:chOff x="2469239" y="2130426"/>
              <a:chExt cx="7499584" cy="4379612"/>
            </a:xfrm>
          </p:grpSpPr>
          <p:sp>
            <p:nvSpPr>
              <p:cNvPr id="401" name="Oval 400"/>
              <p:cNvSpPr/>
              <p:nvPr/>
            </p:nvSpPr>
            <p:spPr bwMode="auto">
              <a:xfrm>
                <a:off x="2469239" y="2130426"/>
                <a:ext cx="7499584" cy="4379612"/>
              </a:xfrm>
              <a:prstGeom prst="ellipse">
                <a:avLst/>
              </a:prstGeom>
              <a:solidFill>
                <a:schemeClr val="accent6">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402" name="Freeform 135"/>
              <p:cNvSpPr>
                <a:spLocks/>
              </p:cNvSpPr>
              <p:nvPr/>
            </p:nvSpPr>
            <p:spPr bwMode="auto">
              <a:xfrm>
                <a:off x="4722813" y="3784600"/>
                <a:ext cx="4071937" cy="1674813"/>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403" name="Freeform 136"/>
              <p:cNvSpPr>
                <a:spLocks/>
              </p:cNvSpPr>
              <p:nvPr/>
            </p:nvSpPr>
            <p:spPr bwMode="auto">
              <a:xfrm>
                <a:off x="5529263" y="2765425"/>
                <a:ext cx="1549400" cy="835025"/>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404" name="Freeform 137"/>
              <p:cNvSpPr>
                <a:spLocks/>
              </p:cNvSpPr>
              <p:nvPr/>
            </p:nvSpPr>
            <p:spPr bwMode="auto">
              <a:xfrm>
                <a:off x="3502025" y="3259138"/>
                <a:ext cx="2005013" cy="113982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grpSp>
        <p:grpSp>
          <p:nvGrpSpPr>
            <p:cNvPr id="324" name="Group 323"/>
            <p:cNvGrpSpPr/>
            <p:nvPr/>
          </p:nvGrpSpPr>
          <p:grpSpPr>
            <a:xfrm>
              <a:off x="269241" y="1189495"/>
              <a:ext cx="11655081" cy="717140"/>
              <a:chOff x="274638" y="1212850"/>
              <a:chExt cx="11888787" cy="731520"/>
            </a:xfrm>
          </p:grpSpPr>
          <p:sp>
            <p:nvSpPr>
              <p:cNvPr id="390" name="Rectangle 389"/>
              <p:cNvSpPr/>
              <p:nvPr/>
            </p:nvSpPr>
            <p:spPr bwMode="auto">
              <a:xfrm>
                <a:off x="4298632"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Event Queuing System</a:t>
                </a:r>
              </a:p>
            </p:txBody>
          </p:sp>
          <p:sp>
            <p:nvSpPr>
              <p:cNvPr id="391" name="Right Arrow 124"/>
              <p:cNvSpPr/>
              <p:nvPr/>
            </p:nvSpPr>
            <p:spPr bwMode="auto">
              <a:xfrm>
                <a:off x="3996722"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92" name="Rectangle 391"/>
              <p:cNvSpPr/>
              <p:nvPr/>
            </p:nvSpPr>
            <p:spPr bwMode="auto">
              <a:xfrm>
                <a:off x="228663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Collection</a:t>
                </a:r>
              </a:p>
            </p:txBody>
          </p:sp>
          <p:sp>
            <p:nvSpPr>
              <p:cNvPr id="393" name="Right Arrow 126"/>
              <p:cNvSpPr/>
              <p:nvPr/>
            </p:nvSpPr>
            <p:spPr bwMode="auto">
              <a:xfrm>
                <a:off x="198472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94" name="Rectangle 393"/>
              <p:cNvSpPr/>
              <p:nvPr/>
            </p:nvSpPr>
            <p:spPr bwMode="auto">
              <a:xfrm>
                <a:off x="10334625"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Presentation and action</a:t>
                </a:r>
              </a:p>
            </p:txBody>
          </p:sp>
          <p:sp>
            <p:nvSpPr>
              <p:cNvPr id="395" name="Right Arrow 128"/>
              <p:cNvSpPr/>
              <p:nvPr/>
            </p:nvSpPr>
            <p:spPr bwMode="auto">
              <a:xfrm>
                <a:off x="10032715" y="1441450"/>
                <a:ext cx="420624" cy="274320"/>
              </a:xfrm>
              <a:prstGeom prs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396" name="Rectangle 395"/>
              <p:cNvSpPr/>
              <p:nvPr/>
            </p:nvSpPr>
            <p:spPr bwMode="auto">
              <a:xfrm>
                <a:off x="274638"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Event producers</a:t>
                </a:r>
              </a:p>
            </p:txBody>
          </p:sp>
          <p:sp>
            <p:nvSpPr>
              <p:cNvPr id="397" name="Rectangle 396"/>
              <p:cNvSpPr/>
              <p:nvPr/>
            </p:nvSpPr>
            <p:spPr bwMode="auto">
              <a:xfrm>
                <a:off x="6310629"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Transformation</a:t>
                </a:r>
              </a:p>
            </p:txBody>
          </p:sp>
          <p:sp>
            <p:nvSpPr>
              <p:cNvPr id="398" name="Rectangle 397"/>
              <p:cNvSpPr/>
              <p:nvPr/>
            </p:nvSpPr>
            <p:spPr bwMode="auto">
              <a:xfrm>
                <a:off x="8322626" y="1212850"/>
                <a:ext cx="1828800" cy="731520"/>
              </a:xfrm>
              <a:prstGeom prst="rect">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07562" tIns="67226" rIns="107562" bIns="6722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900" dirty="0">
                    <a:gradFill>
                      <a:gsLst>
                        <a:gs pos="0">
                          <a:srgbClr val="FFFFFF"/>
                        </a:gs>
                        <a:gs pos="100000">
                          <a:srgbClr val="FFFFFF"/>
                        </a:gs>
                      </a:gsLst>
                      <a:lin ang="5400000" scaled="1"/>
                    </a:gradFill>
                    <a:ea typeface="Segoe UI" pitchFamily="34" charset="0"/>
                    <a:cs typeface="Segoe UI" pitchFamily="34" charset="0"/>
                  </a:rPr>
                  <a:t>Long-term storage</a:t>
                </a:r>
              </a:p>
            </p:txBody>
          </p:sp>
          <p:sp>
            <p:nvSpPr>
              <p:cNvPr id="399" name="Left-Right Arrow 132"/>
              <p:cNvSpPr/>
              <p:nvPr/>
            </p:nvSpPr>
            <p:spPr bwMode="auto">
              <a:xfrm>
                <a:off x="6008719"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sp>
            <p:nvSpPr>
              <p:cNvPr id="400" name="Left-Right Arrow 133"/>
              <p:cNvSpPr/>
              <p:nvPr/>
            </p:nvSpPr>
            <p:spPr bwMode="auto">
              <a:xfrm>
                <a:off x="8020716" y="1441450"/>
                <a:ext cx="420624" cy="274320"/>
              </a:xfrm>
              <a:prstGeom prst="leftRightArrow">
                <a:avLst/>
              </a:prstGeom>
              <a:solidFill>
                <a:srgbClr val="7030A0"/>
              </a:solidFill>
              <a:ln w="254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4452" tIns="107562" rIns="134452" bIns="107562"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endParaRPr lang="en-US" sz="825" dirty="0" err="1">
                  <a:gradFill>
                    <a:gsLst>
                      <a:gs pos="0">
                        <a:srgbClr val="FFFFFF"/>
                      </a:gs>
                      <a:gs pos="100000">
                        <a:srgbClr val="FFFFFF"/>
                      </a:gs>
                    </a:gsLst>
                    <a:lin ang="5400000" scaled="1"/>
                  </a:gradFill>
                  <a:ea typeface="Segoe UI" pitchFamily="34" charset="0"/>
                  <a:cs typeface="Segoe UI" pitchFamily="34" charset="0"/>
                </a:endParaRPr>
              </a:p>
            </p:txBody>
          </p:sp>
        </p:grpSp>
        <p:sp>
          <p:nvSpPr>
            <p:cNvPr id="325" name="Oval 324"/>
            <p:cNvSpPr/>
            <p:nvPr/>
          </p:nvSpPr>
          <p:spPr bwMode="auto">
            <a:xfrm>
              <a:off x="4273126" y="4057331"/>
              <a:ext cx="1508760" cy="15070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3613"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r>
                <a:rPr lang="en-US" sz="675" dirty="0">
                  <a:gradFill>
                    <a:gsLst>
                      <a:gs pos="0">
                        <a:srgbClr val="FFFFFF"/>
                      </a:gs>
                      <a:gs pos="100000">
                        <a:srgbClr val="FFFFFF"/>
                      </a:gs>
                    </a:gsLst>
                    <a:lin ang="5400000" scaled="1"/>
                  </a:gradFill>
                  <a:ea typeface="Segoe UI" pitchFamily="34" charset="0"/>
                  <a:cs typeface="Segoe UI" pitchFamily="34" charset="0"/>
                </a:rPr>
                <a:t>Event Hubs</a:t>
              </a:r>
            </a:p>
          </p:txBody>
        </p:sp>
        <p:sp>
          <p:nvSpPr>
            <p:cNvPr id="326" name="Freeform 58"/>
            <p:cNvSpPr>
              <a:spLocks noEditPoints="1"/>
            </p:cNvSpPr>
            <p:nvPr/>
          </p:nvSpPr>
          <p:spPr bwMode="auto">
            <a:xfrm>
              <a:off x="4762675" y="4562104"/>
              <a:ext cx="606954" cy="711225"/>
            </a:xfrm>
            <a:custGeom>
              <a:avLst/>
              <a:gdLst>
                <a:gd name="T0" fmla="*/ 694 w 1666"/>
                <a:gd name="T1" fmla="*/ 1171 h 1956"/>
                <a:gd name="T2" fmla="*/ 694 w 1666"/>
                <a:gd name="T3" fmla="*/ 1171 h 1956"/>
                <a:gd name="T4" fmla="*/ 694 w 1666"/>
                <a:gd name="T5" fmla="*/ 1171 h 1956"/>
                <a:gd name="T6" fmla="*/ 694 w 1666"/>
                <a:gd name="T7" fmla="*/ 1586 h 1956"/>
                <a:gd name="T8" fmla="*/ 864 w 1666"/>
                <a:gd name="T9" fmla="*/ 1586 h 1956"/>
                <a:gd name="T10" fmla="*/ 597 w 1666"/>
                <a:gd name="T11" fmla="*/ 1956 h 1956"/>
                <a:gd name="T12" fmla="*/ 324 w 1666"/>
                <a:gd name="T13" fmla="*/ 1586 h 1956"/>
                <a:gd name="T14" fmla="*/ 489 w 1666"/>
                <a:gd name="T15" fmla="*/ 1586 h 1956"/>
                <a:gd name="T16" fmla="*/ 489 w 1666"/>
                <a:gd name="T17" fmla="*/ 1171 h 1956"/>
                <a:gd name="T18" fmla="*/ 694 w 1666"/>
                <a:gd name="T19" fmla="*/ 1171 h 1956"/>
                <a:gd name="T20" fmla="*/ 347 w 1666"/>
                <a:gd name="T21" fmla="*/ 548 h 1956"/>
                <a:gd name="T22" fmla="*/ 347 w 1666"/>
                <a:gd name="T23" fmla="*/ 690 h 1956"/>
                <a:gd name="T24" fmla="*/ 830 w 1666"/>
                <a:gd name="T25" fmla="*/ 690 h 1956"/>
                <a:gd name="T26" fmla="*/ 830 w 1666"/>
                <a:gd name="T27" fmla="*/ 548 h 1956"/>
                <a:gd name="T28" fmla="*/ 347 w 1666"/>
                <a:gd name="T29" fmla="*/ 548 h 1956"/>
                <a:gd name="T30" fmla="*/ 347 w 1666"/>
                <a:gd name="T31" fmla="*/ 754 h 1956"/>
                <a:gd name="T32" fmla="*/ 347 w 1666"/>
                <a:gd name="T33" fmla="*/ 896 h 1956"/>
                <a:gd name="T34" fmla="*/ 830 w 1666"/>
                <a:gd name="T35" fmla="*/ 896 h 1956"/>
                <a:gd name="T36" fmla="*/ 830 w 1666"/>
                <a:gd name="T37" fmla="*/ 754 h 1956"/>
                <a:gd name="T38" fmla="*/ 347 w 1666"/>
                <a:gd name="T39" fmla="*/ 754 h 1956"/>
                <a:gd name="T40" fmla="*/ 347 w 1666"/>
                <a:gd name="T41" fmla="*/ 963 h 1956"/>
                <a:gd name="T42" fmla="*/ 347 w 1666"/>
                <a:gd name="T43" fmla="*/ 1105 h 1956"/>
                <a:gd name="T44" fmla="*/ 830 w 1666"/>
                <a:gd name="T45" fmla="*/ 1105 h 1956"/>
                <a:gd name="T46" fmla="*/ 830 w 1666"/>
                <a:gd name="T47" fmla="*/ 963 h 1956"/>
                <a:gd name="T48" fmla="*/ 347 w 1666"/>
                <a:gd name="T49" fmla="*/ 963 h 1956"/>
                <a:gd name="T50" fmla="*/ 1336 w 1666"/>
                <a:gd name="T51" fmla="*/ 896 h 1956"/>
                <a:gd name="T52" fmla="*/ 1274 w 1666"/>
                <a:gd name="T53" fmla="*/ 896 h 1956"/>
                <a:gd name="T54" fmla="*/ 762 w 1666"/>
                <a:gd name="T55" fmla="*/ 228 h 1956"/>
                <a:gd name="T56" fmla="*/ 762 w 1666"/>
                <a:gd name="T57" fmla="*/ 426 h 1956"/>
                <a:gd name="T58" fmla="*/ 1054 w 1666"/>
                <a:gd name="T59" fmla="*/ 960 h 1956"/>
                <a:gd name="T60" fmla="*/ 1048 w 1666"/>
                <a:gd name="T61" fmla="*/ 1097 h 1956"/>
                <a:gd name="T62" fmla="*/ 1327 w 1666"/>
                <a:gd name="T63" fmla="*/ 1094 h 1956"/>
                <a:gd name="T64" fmla="*/ 1457 w 1666"/>
                <a:gd name="T65" fmla="*/ 1187 h 1956"/>
                <a:gd name="T66" fmla="*/ 1457 w 1666"/>
                <a:gd name="T67" fmla="*/ 1314 h 1956"/>
                <a:gd name="T68" fmla="*/ 762 w 1666"/>
                <a:gd name="T69" fmla="*/ 1314 h 1956"/>
                <a:gd name="T70" fmla="*/ 762 w 1666"/>
                <a:gd name="T71" fmla="*/ 1512 h 1956"/>
                <a:gd name="T72" fmla="*/ 1586 w 1666"/>
                <a:gd name="T73" fmla="*/ 1512 h 1956"/>
                <a:gd name="T74" fmla="*/ 1666 w 1666"/>
                <a:gd name="T75" fmla="*/ 1446 h 1956"/>
                <a:gd name="T76" fmla="*/ 1666 w 1666"/>
                <a:gd name="T77" fmla="*/ 1187 h 1956"/>
                <a:gd name="T78" fmla="*/ 1336 w 1666"/>
                <a:gd name="T79" fmla="*/ 896 h 1956"/>
                <a:gd name="T80" fmla="*/ 641 w 1666"/>
                <a:gd name="T81" fmla="*/ 0 h 1956"/>
                <a:gd name="T82" fmla="*/ 640 w 1666"/>
                <a:gd name="T83" fmla="*/ 0 h 1956"/>
                <a:gd name="T84" fmla="*/ 62 w 1666"/>
                <a:gd name="T85" fmla="*/ 0 h 1956"/>
                <a:gd name="T86" fmla="*/ 0 w 1666"/>
                <a:gd name="T87" fmla="*/ 70 h 1956"/>
                <a:gd name="T88" fmla="*/ 0 w 1666"/>
                <a:gd name="T89" fmla="*/ 1446 h 1956"/>
                <a:gd name="T90" fmla="*/ 80 w 1666"/>
                <a:gd name="T91" fmla="*/ 1512 h 1956"/>
                <a:gd name="T92" fmla="*/ 420 w 1666"/>
                <a:gd name="T93" fmla="*/ 1512 h 1956"/>
                <a:gd name="T94" fmla="*/ 420 w 1666"/>
                <a:gd name="T95" fmla="*/ 1314 h 1956"/>
                <a:gd name="T96" fmla="*/ 204 w 1666"/>
                <a:gd name="T97" fmla="*/ 1314 h 1956"/>
                <a:gd name="T98" fmla="*/ 204 w 1666"/>
                <a:gd name="T99" fmla="*/ 199 h 1956"/>
                <a:gd name="T100" fmla="*/ 489 w 1666"/>
                <a:gd name="T101" fmla="*/ 199 h 1956"/>
                <a:gd name="T102" fmla="*/ 489 w 1666"/>
                <a:gd name="T103" fmla="*/ 484 h 1956"/>
                <a:gd name="T104" fmla="*/ 694 w 1666"/>
                <a:gd name="T105" fmla="*/ 484 h 1956"/>
                <a:gd name="T106" fmla="*/ 694 w 1666"/>
                <a:gd name="T107" fmla="*/ 59 h 1956"/>
                <a:gd name="T108" fmla="*/ 641 w 1666"/>
                <a:gd name="T109" fmla="*/ 0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666" h="1956">
                  <a:moveTo>
                    <a:pt x="694" y="1171"/>
                  </a:moveTo>
                  <a:cubicBezTo>
                    <a:pt x="694" y="1171"/>
                    <a:pt x="694" y="1171"/>
                    <a:pt x="694" y="1171"/>
                  </a:cubicBezTo>
                  <a:cubicBezTo>
                    <a:pt x="694" y="1171"/>
                    <a:pt x="694" y="1171"/>
                    <a:pt x="694" y="1171"/>
                  </a:cubicBezTo>
                  <a:cubicBezTo>
                    <a:pt x="694" y="1586"/>
                    <a:pt x="694" y="1586"/>
                    <a:pt x="694" y="1586"/>
                  </a:cubicBezTo>
                  <a:cubicBezTo>
                    <a:pt x="864" y="1586"/>
                    <a:pt x="864" y="1586"/>
                    <a:pt x="864" y="1586"/>
                  </a:cubicBezTo>
                  <a:cubicBezTo>
                    <a:pt x="597" y="1956"/>
                    <a:pt x="597" y="1956"/>
                    <a:pt x="597" y="1956"/>
                  </a:cubicBezTo>
                  <a:cubicBezTo>
                    <a:pt x="324" y="1586"/>
                    <a:pt x="324" y="1586"/>
                    <a:pt x="324" y="1586"/>
                  </a:cubicBezTo>
                  <a:cubicBezTo>
                    <a:pt x="489" y="1586"/>
                    <a:pt x="489" y="1586"/>
                    <a:pt x="489" y="1586"/>
                  </a:cubicBezTo>
                  <a:cubicBezTo>
                    <a:pt x="489" y="1171"/>
                    <a:pt x="489" y="1171"/>
                    <a:pt x="489" y="1171"/>
                  </a:cubicBezTo>
                  <a:cubicBezTo>
                    <a:pt x="694" y="1171"/>
                    <a:pt x="694" y="1171"/>
                    <a:pt x="694" y="1171"/>
                  </a:cubicBezTo>
                  <a:close/>
                  <a:moveTo>
                    <a:pt x="347" y="548"/>
                  </a:moveTo>
                  <a:cubicBezTo>
                    <a:pt x="347" y="690"/>
                    <a:pt x="347" y="690"/>
                    <a:pt x="347" y="690"/>
                  </a:cubicBezTo>
                  <a:cubicBezTo>
                    <a:pt x="830" y="690"/>
                    <a:pt x="830" y="690"/>
                    <a:pt x="830" y="690"/>
                  </a:cubicBezTo>
                  <a:cubicBezTo>
                    <a:pt x="830" y="548"/>
                    <a:pt x="830" y="548"/>
                    <a:pt x="830" y="548"/>
                  </a:cubicBezTo>
                  <a:cubicBezTo>
                    <a:pt x="347" y="548"/>
                    <a:pt x="347" y="548"/>
                    <a:pt x="347" y="548"/>
                  </a:cubicBezTo>
                  <a:close/>
                  <a:moveTo>
                    <a:pt x="347" y="754"/>
                  </a:moveTo>
                  <a:cubicBezTo>
                    <a:pt x="347" y="896"/>
                    <a:pt x="347" y="896"/>
                    <a:pt x="347" y="896"/>
                  </a:cubicBezTo>
                  <a:cubicBezTo>
                    <a:pt x="830" y="896"/>
                    <a:pt x="830" y="896"/>
                    <a:pt x="830" y="896"/>
                  </a:cubicBezTo>
                  <a:cubicBezTo>
                    <a:pt x="830" y="754"/>
                    <a:pt x="830" y="754"/>
                    <a:pt x="830" y="754"/>
                  </a:cubicBezTo>
                  <a:cubicBezTo>
                    <a:pt x="347" y="754"/>
                    <a:pt x="347" y="754"/>
                    <a:pt x="347" y="754"/>
                  </a:cubicBezTo>
                  <a:close/>
                  <a:moveTo>
                    <a:pt x="347" y="963"/>
                  </a:moveTo>
                  <a:cubicBezTo>
                    <a:pt x="347" y="1105"/>
                    <a:pt x="347" y="1105"/>
                    <a:pt x="347" y="1105"/>
                  </a:cubicBezTo>
                  <a:cubicBezTo>
                    <a:pt x="830" y="1105"/>
                    <a:pt x="830" y="1105"/>
                    <a:pt x="830" y="1105"/>
                  </a:cubicBezTo>
                  <a:cubicBezTo>
                    <a:pt x="830" y="963"/>
                    <a:pt x="830" y="963"/>
                    <a:pt x="830" y="963"/>
                  </a:cubicBezTo>
                  <a:cubicBezTo>
                    <a:pt x="347" y="963"/>
                    <a:pt x="347" y="963"/>
                    <a:pt x="347" y="963"/>
                  </a:cubicBezTo>
                  <a:close/>
                  <a:moveTo>
                    <a:pt x="1336" y="896"/>
                  </a:moveTo>
                  <a:cubicBezTo>
                    <a:pt x="1274" y="896"/>
                    <a:pt x="1274" y="896"/>
                    <a:pt x="1274" y="896"/>
                  </a:cubicBezTo>
                  <a:cubicBezTo>
                    <a:pt x="1242" y="484"/>
                    <a:pt x="1039" y="280"/>
                    <a:pt x="762" y="228"/>
                  </a:cubicBezTo>
                  <a:cubicBezTo>
                    <a:pt x="762" y="426"/>
                    <a:pt x="762" y="426"/>
                    <a:pt x="762" y="426"/>
                  </a:cubicBezTo>
                  <a:cubicBezTo>
                    <a:pt x="968" y="495"/>
                    <a:pt x="1048" y="696"/>
                    <a:pt x="1054" y="960"/>
                  </a:cubicBezTo>
                  <a:cubicBezTo>
                    <a:pt x="1048" y="1097"/>
                    <a:pt x="1048" y="1097"/>
                    <a:pt x="1048" y="1097"/>
                  </a:cubicBezTo>
                  <a:cubicBezTo>
                    <a:pt x="1327" y="1094"/>
                    <a:pt x="1327" y="1094"/>
                    <a:pt x="1327" y="1094"/>
                  </a:cubicBezTo>
                  <a:cubicBezTo>
                    <a:pt x="1401" y="1094"/>
                    <a:pt x="1457" y="1114"/>
                    <a:pt x="1457" y="1187"/>
                  </a:cubicBezTo>
                  <a:cubicBezTo>
                    <a:pt x="1457" y="1314"/>
                    <a:pt x="1457" y="1314"/>
                    <a:pt x="1457" y="1314"/>
                  </a:cubicBezTo>
                  <a:cubicBezTo>
                    <a:pt x="762" y="1314"/>
                    <a:pt x="762" y="1314"/>
                    <a:pt x="762" y="1314"/>
                  </a:cubicBezTo>
                  <a:cubicBezTo>
                    <a:pt x="762" y="1512"/>
                    <a:pt x="762" y="1512"/>
                    <a:pt x="762" y="1512"/>
                  </a:cubicBezTo>
                  <a:cubicBezTo>
                    <a:pt x="1586" y="1512"/>
                    <a:pt x="1586" y="1512"/>
                    <a:pt x="1586" y="1512"/>
                  </a:cubicBezTo>
                  <a:cubicBezTo>
                    <a:pt x="1632" y="1512"/>
                    <a:pt x="1666" y="1477"/>
                    <a:pt x="1666" y="1446"/>
                  </a:cubicBezTo>
                  <a:cubicBezTo>
                    <a:pt x="1666" y="1414"/>
                    <a:pt x="1666" y="1187"/>
                    <a:pt x="1666" y="1187"/>
                  </a:cubicBezTo>
                  <a:cubicBezTo>
                    <a:pt x="1666" y="1010"/>
                    <a:pt x="1516" y="896"/>
                    <a:pt x="1336" y="896"/>
                  </a:cubicBezTo>
                  <a:close/>
                  <a:moveTo>
                    <a:pt x="641" y="0"/>
                  </a:moveTo>
                  <a:cubicBezTo>
                    <a:pt x="640" y="0"/>
                    <a:pt x="640" y="0"/>
                    <a:pt x="640" y="0"/>
                  </a:cubicBezTo>
                  <a:cubicBezTo>
                    <a:pt x="62" y="0"/>
                    <a:pt x="62" y="0"/>
                    <a:pt x="62" y="0"/>
                  </a:cubicBezTo>
                  <a:cubicBezTo>
                    <a:pt x="48" y="0"/>
                    <a:pt x="0" y="0"/>
                    <a:pt x="0" y="70"/>
                  </a:cubicBezTo>
                  <a:cubicBezTo>
                    <a:pt x="0" y="70"/>
                    <a:pt x="0" y="1425"/>
                    <a:pt x="0" y="1446"/>
                  </a:cubicBezTo>
                  <a:cubicBezTo>
                    <a:pt x="0" y="1477"/>
                    <a:pt x="35" y="1512"/>
                    <a:pt x="80" y="1512"/>
                  </a:cubicBezTo>
                  <a:cubicBezTo>
                    <a:pt x="420" y="1512"/>
                    <a:pt x="420" y="1512"/>
                    <a:pt x="420" y="1512"/>
                  </a:cubicBezTo>
                  <a:cubicBezTo>
                    <a:pt x="420" y="1314"/>
                    <a:pt x="420" y="1314"/>
                    <a:pt x="420" y="1314"/>
                  </a:cubicBezTo>
                  <a:cubicBezTo>
                    <a:pt x="204" y="1314"/>
                    <a:pt x="204" y="1314"/>
                    <a:pt x="204" y="1314"/>
                  </a:cubicBezTo>
                  <a:cubicBezTo>
                    <a:pt x="204" y="199"/>
                    <a:pt x="204" y="199"/>
                    <a:pt x="204" y="199"/>
                  </a:cubicBezTo>
                  <a:cubicBezTo>
                    <a:pt x="489" y="199"/>
                    <a:pt x="489" y="199"/>
                    <a:pt x="489" y="199"/>
                  </a:cubicBezTo>
                  <a:cubicBezTo>
                    <a:pt x="489" y="484"/>
                    <a:pt x="489" y="484"/>
                    <a:pt x="489" y="484"/>
                  </a:cubicBezTo>
                  <a:cubicBezTo>
                    <a:pt x="694" y="484"/>
                    <a:pt x="694" y="484"/>
                    <a:pt x="694" y="484"/>
                  </a:cubicBezTo>
                  <a:cubicBezTo>
                    <a:pt x="694" y="59"/>
                    <a:pt x="694" y="59"/>
                    <a:pt x="694" y="59"/>
                  </a:cubicBezTo>
                  <a:cubicBezTo>
                    <a:pt x="694" y="3"/>
                    <a:pt x="656" y="0"/>
                    <a:pt x="641" y="0"/>
                  </a:cubicBezTo>
                  <a:close/>
                </a:path>
              </a:pathLst>
            </a:custGeom>
            <a:solidFill>
              <a:srgbClr val="FFFFFF"/>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grpSp>
          <p:nvGrpSpPr>
            <p:cNvPr id="327" name="Group 326"/>
            <p:cNvGrpSpPr/>
            <p:nvPr/>
          </p:nvGrpSpPr>
          <p:grpSpPr>
            <a:xfrm>
              <a:off x="6349716" y="5840153"/>
              <a:ext cx="1465023" cy="656345"/>
              <a:chOff x="6401114" y="4959527"/>
              <a:chExt cx="1494401" cy="669506"/>
            </a:xfrm>
          </p:grpSpPr>
          <p:sp>
            <p:nvSpPr>
              <p:cNvPr id="388" name="Freeform 121"/>
              <p:cNvSpPr>
                <a:spLocks noChangeAspect="1" noEditPoints="1"/>
              </p:cNvSpPr>
              <p:nvPr/>
            </p:nvSpPr>
            <p:spPr bwMode="black">
              <a:xfrm flipH="1">
                <a:off x="6401114" y="4959527"/>
                <a:ext cx="822960" cy="669506"/>
              </a:xfrm>
              <a:custGeom>
                <a:avLst/>
                <a:gdLst>
                  <a:gd name="T0" fmla="*/ 478 w 667"/>
                  <a:gd name="T1" fmla="*/ 242 h 543"/>
                  <a:gd name="T2" fmla="*/ 398 w 667"/>
                  <a:gd name="T3" fmla="*/ 228 h 543"/>
                  <a:gd name="T4" fmla="*/ 420 w 667"/>
                  <a:gd name="T5" fmla="*/ 150 h 543"/>
                  <a:gd name="T6" fmla="*/ 382 w 667"/>
                  <a:gd name="T7" fmla="*/ 107 h 543"/>
                  <a:gd name="T8" fmla="*/ 312 w 667"/>
                  <a:gd name="T9" fmla="*/ 149 h 543"/>
                  <a:gd name="T10" fmla="*/ 278 w 667"/>
                  <a:gd name="T11" fmla="*/ 64 h 543"/>
                  <a:gd name="T12" fmla="*/ 220 w 667"/>
                  <a:gd name="T13" fmla="*/ 54 h 543"/>
                  <a:gd name="T14" fmla="*/ 192 w 667"/>
                  <a:gd name="T15" fmla="*/ 142 h 543"/>
                  <a:gd name="T16" fmla="*/ 120 w 667"/>
                  <a:gd name="T17" fmla="*/ 105 h 543"/>
                  <a:gd name="T18" fmla="*/ 70 w 667"/>
                  <a:gd name="T19" fmla="*/ 135 h 543"/>
                  <a:gd name="T20" fmla="*/ 98 w 667"/>
                  <a:gd name="T21" fmla="*/ 212 h 543"/>
                  <a:gd name="T22" fmla="*/ 20 w 667"/>
                  <a:gd name="T23" fmla="*/ 232 h 543"/>
                  <a:gd name="T24" fmla="*/ 0 w 667"/>
                  <a:gd name="T25" fmla="*/ 287 h 543"/>
                  <a:gd name="T26" fmla="*/ 72 w 667"/>
                  <a:gd name="T27" fmla="*/ 327 h 543"/>
                  <a:gd name="T28" fmla="*/ 23 w 667"/>
                  <a:gd name="T29" fmla="*/ 393 h 543"/>
                  <a:gd name="T30" fmla="*/ 45 w 667"/>
                  <a:gd name="T31" fmla="*/ 448 h 543"/>
                  <a:gd name="T32" fmla="*/ 125 w 667"/>
                  <a:gd name="T33" fmla="*/ 431 h 543"/>
                  <a:gd name="T34" fmla="*/ 132 w 667"/>
                  <a:gd name="T35" fmla="*/ 513 h 543"/>
                  <a:gd name="T36" fmla="*/ 182 w 667"/>
                  <a:gd name="T37" fmla="*/ 541 h 543"/>
                  <a:gd name="T38" fmla="*/ 233 w 667"/>
                  <a:gd name="T39" fmla="*/ 478 h 543"/>
                  <a:gd name="T40" fmla="*/ 253 w 667"/>
                  <a:gd name="T41" fmla="*/ 478 h 543"/>
                  <a:gd name="T42" fmla="*/ 305 w 667"/>
                  <a:gd name="T43" fmla="*/ 541 h 543"/>
                  <a:gd name="T44" fmla="*/ 355 w 667"/>
                  <a:gd name="T45" fmla="*/ 513 h 543"/>
                  <a:gd name="T46" fmla="*/ 362 w 667"/>
                  <a:gd name="T47" fmla="*/ 431 h 543"/>
                  <a:gd name="T48" fmla="*/ 442 w 667"/>
                  <a:gd name="T49" fmla="*/ 448 h 543"/>
                  <a:gd name="T50" fmla="*/ 463 w 667"/>
                  <a:gd name="T51" fmla="*/ 393 h 543"/>
                  <a:gd name="T52" fmla="*/ 415 w 667"/>
                  <a:gd name="T53" fmla="*/ 327 h 543"/>
                  <a:gd name="T54" fmla="*/ 487 w 667"/>
                  <a:gd name="T55" fmla="*/ 287 h 543"/>
                  <a:gd name="T56" fmla="*/ 312 w 667"/>
                  <a:gd name="T57" fmla="*/ 375 h 543"/>
                  <a:gd name="T58" fmla="*/ 175 w 667"/>
                  <a:gd name="T59" fmla="*/ 375 h 543"/>
                  <a:gd name="T60" fmla="*/ 175 w 667"/>
                  <a:gd name="T61" fmla="*/ 238 h 543"/>
                  <a:gd name="T62" fmla="*/ 312 w 667"/>
                  <a:gd name="T63" fmla="*/ 238 h 543"/>
                  <a:gd name="T64" fmla="*/ 198 w 667"/>
                  <a:gd name="T65" fmla="*/ 306 h 543"/>
                  <a:gd name="T66" fmla="*/ 288 w 667"/>
                  <a:gd name="T67" fmla="*/ 306 h 543"/>
                  <a:gd name="T68" fmla="*/ 198 w 667"/>
                  <a:gd name="T69" fmla="*/ 306 h 543"/>
                  <a:gd name="T70" fmla="*/ 638 w 667"/>
                  <a:gd name="T71" fmla="*/ 133 h 543"/>
                  <a:gd name="T72" fmla="*/ 662 w 667"/>
                  <a:gd name="T73" fmla="*/ 92 h 543"/>
                  <a:gd name="T74" fmla="*/ 665 w 667"/>
                  <a:gd name="T75" fmla="*/ 77 h 543"/>
                  <a:gd name="T76" fmla="*/ 642 w 667"/>
                  <a:gd name="T77" fmla="*/ 52 h 543"/>
                  <a:gd name="T78" fmla="*/ 605 w 667"/>
                  <a:gd name="T79" fmla="*/ 62 h 543"/>
                  <a:gd name="T80" fmla="*/ 566 w 667"/>
                  <a:gd name="T81" fmla="*/ 10 h 543"/>
                  <a:gd name="T82" fmla="*/ 531 w 667"/>
                  <a:gd name="T83" fmla="*/ 0 h 543"/>
                  <a:gd name="T84" fmla="*/ 511 w 667"/>
                  <a:gd name="T85" fmla="*/ 45 h 543"/>
                  <a:gd name="T86" fmla="*/ 446 w 667"/>
                  <a:gd name="T87" fmla="*/ 52 h 543"/>
                  <a:gd name="T88" fmla="*/ 432 w 667"/>
                  <a:gd name="T89" fmla="*/ 57 h 543"/>
                  <a:gd name="T90" fmla="*/ 419 w 667"/>
                  <a:gd name="T91" fmla="*/ 83 h 543"/>
                  <a:gd name="T92" fmla="*/ 451 w 667"/>
                  <a:gd name="T93" fmla="*/ 117 h 543"/>
                  <a:gd name="T94" fmla="*/ 451 w 667"/>
                  <a:gd name="T95" fmla="*/ 152 h 543"/>
                  <a:gd name="T96" fmla="*/ 419 w 667"/>
                  <a:gd name="T97" fmla="*/ 185 h 543"/>
                  <a:gd name="T98" fmla="*/ 432 w 667"/>
                  <a:gd name="T99" fmla="*/ 210 h 543"/>
                  <a:gd name="T100" fmla="*/ 446 w 667"/>
                  <a:gd name="T101" fmla="*/ 217 h 543"/>
                  <a:gd name="T102" fmla="*/ 511 w 667"/>
                  <a:gd name="T103" fmla="*/ 222 h 543"/>
                  <a:gd name="T104" fmla="*/ 531 w 667"/>
                  <a:gd name="T105" fmla="*/ 267 h 543"/>
                  <a:gd name="T106" fmla="*/ 566 w 667"/>
                  <a:gd name="T107" fmla="*/ 258 h 543"/>
                  <a:gd name="T108" fmla="*/ 605 w 667"/>
                  <a:gd name="T109" fmla="*/ 205 h 543"/>
                  <a:gd name="T110" fmla="*/ 642 w 667"/>
                  <a:gd name="T111" fmla="*/ 217 h 543"/>
                  <a:gd name="T112" fmla="*/ 665 w 667"/>
                  <a:gd name="T113" fmla="*/ 190 h 543"/>
                  <a:gd name="T114" fmla="*/ 662 w 667"/>
                  <a:gd name="T115" fmla="*/ 177 h 543"/>
                  <a:gd name="T116" fmla="*/ 635 w 667"/>
                  <a:gd name="T117" fmla="*/ 152 h 543"/>
                  <a:gd name="T118" fmla="*/ 543 w 667"/>
                  <a:gd name="T119" fmla="*/ 170 h 543"/>
                  <a:gd name="T120" fmla="*/ 543 w 667"/>
                  <a:gd name="T121" fmla="*/ 97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7" h="543">
                    <a:moveTo>
                      <a:pt x="487" y="287"/>
                    </a:moveTo>
                    <a:cubicBezTo>
                      <a:pt x="478" y="242"/>
                      <a:pt x="478" y="242"/>
                      <a:pt x="478" y="242"/>
                    </a:cubicBezTo>
                    <a:cubicBezTo>
                      <a:pt x="477" y="237"/>
                      <a:pt x="473" y="233"/>
                      <a:pt x="467" y="232"/>
                    </a:cubicBezTo>
                    <a:cubicBezTo>
                      <a:pt x="398" y="228"/>
                      <a:pt x="398" y="228"/>
                      <a:pt x="398" y="228"/>
                    </a:cubicBezTo>
                    <a:cubicBezTo>
                      <a:pt x="395" y="223"/>
                      <a:pt x="392" y="217"/>
                      <a:pt x="388" y="212"/>
                    </a:cubicBezTo>
                    <a:cubicBezTo>
                      <a:pt x="420" y="150"/>
                      <a:pt x="420" y="150"/>
                      <a:pt x="420" y="150"/>
                    </a:cubicBezTo>
                    <a:cubicBezTo>
                      <a:pt x="423" y="145"/>
                      <a:pt x="422" y="139"/>
                      <a:pt x="417" y="135"/>
                    </a:cubicBezTo>
                    <a:cubicBezTo>
                      <a:pt x="382" y="107"/>
                      <a:pt x="382" y="107"/>
                      <a:pt x="382" y="107"/>
                    </a:cubicBezTo>
                    <a:cubicBezTo>
                      <a:pt x="378" y="102"/>
                      <a:pt x="372" y="102"/>
                      <a:pt x="367" y="105"/>
                    </a:cubicBezTo>
                    <a:cubicBezTo>
                      <a:pt x="312" y="149"/>
                      <a:pt x="312" y="149"/>
                      <a:pt x="312" y="149"/>
                    </a:cubicBezTo>
                    <a:cubicBezTo>
                      <a:pt x="307" y="145"/>
                      <a:pt x="302" y="144"/>
                      <a:pt x="295" y="142"/>
                    </a:cubicBezTo>
                    <a:cubicBezTo>
                      <a:pt x="278" y="64"/>
                      <a:pt x="278" y="64"/>
                      <a:pt x="278" y="64"/>
                    </a:cubicBezTo>
                    <a:cubicBezTo>
                      <a:pt x="277" y="59"/>
                      <a:pt x="272" y="54"/>
                      <a:pt x="267" y="54"/>
                    </a:cubicBezTo>
                    <a:cubicBezTo>
                      <a:pt x="220" y="54"/>
                      <a:pt x="220" y="54"/>
                      <a:pt x="220" y="54"/>
                    </a:cubicBezTo>
                    <a:cubicBezTo>
                      <a:pt x="215" y="54"/>
                      <a:pt x="210" y="59"/>
                      <a:pt x="208" y="64"/>
                    </a:cubicBezTo>
                    <a:cubicBezTo>
                      <a:pt x="192" y="142"/>
                      <a:pt x="192" y="142"/>
                      <a:pt x="192" y="142"/>
                    </a:cubicBezTo>
                    <a:cubicBezTo>
                      <a:pt x="185" y="144"/>
                      <a:pt x="180" y="145"/>
                      <a:pt x="175" y="149"/>
                    </a:cubicBezTo>
                    <a:cubicBezTo>
                      <a:pt x="120" y="105"/>
                      <a:pt x="120" y="105"/>
                      <a:pt x="120" y="105"/>
                    </a:cubicBezTo>
                    <a:cubicBezTo>
                      <a:pt x="115" y="102"/>
                      <a:pt x="108" y="102"/>
                      <a:pt x="105" y="105"/>
                    </a:cubicBezTo>
                    <a:cubicBezTo>
                      <a:pt x="70" y="135"/>
                      <a:pt x="70" y="135"/>
                      <a:pt x="70" y="135"/>
                    </a:cubicBezTo>
                    <a:cubicBezTo>
                      <a:pt x="65" y="139"/>
                      <a:pt x="65" y="145"/>
                      <a:pt x="67" y="150"/>
                    </a:cubicBezTo>
                    <a:cubicBezTo>
                      <a:pt x="98" y="212"/>
                      <a:pt x="98" y="212"/>
                      <a:pt x="98" y="212"/>
                    </a:cubicBezTo>
                    <a:cubicBezTo>
                      <a:pt x="95" y="217"/>
                      <a:pt x="92" y="223"/>
                      <a:pt x="88" y="228"/>
                    </a:cubicBezTo>
                    <a:cubicBezTo>
                      <a:pt x="20" y="232"/>
                      <a:pt x="20" y="232"/>
                      <a:pt x="20" y="232"/>
                    </a:cubicBezTo>
                    <a:cubicBezTo>
                      <a:pt x="13" y="232"/>
                      <a:pt x="10" y="237"/>
                      <a:pt x="8" y="242"/>
                    </a:cubicBezTo>
                    <a:cubicBezTo>
                      <a:pt x="0" y="287"/>
                      <a:pt x="0" y="287"/>
                      <a:pt x="0" y="287"/>
                    </a:cubicBezTo>
                    <a:cubicBezTo>
                      <a:pt x="0" y="292"/>
                      <a:pt x="2" y="298"/>
                      <a:pt x="7" y="300"/>
                    </a:cubicBezTo>
                    <a:cubicBezTo>
                      <a:pt x="72" y="327"/>
                      <a:pt x="72" y="327"/>
                      <a:pt x="72" y="327"/>
                    </a:cubicBezTo>
                    <a:cubicBezTo>
                      <a:pt x="73" y="333"/>
                      <a:pt x="73" y="340"/>
                      <a:pt x="75" y="347"/>
                    </a:cubicBezTo>
                    <a:cubicBezTo>
                      <a:pt x="23" y="393"/>
                      <a:pt x="23" y="393"/>
                      <a:pt x="23" y="393"/>
                    </a:cubicBezTo>
                    <a:cubicBezTo>
                      <a:pt x="20" y="397"/>
                      <a:pt x="18" y="403"/>
                      <a:pt x="22" y="408"/>
                    </a:cubicBezTo>
                    <a:cubicBezTo>
                      <a:pt x="45" y="448"/>
                      <a:pt x="45" y="448"/>
                      <a:pt x="45" y="448"/>
                    </a:cubicBezTo>
                    <a:cubicBezTo>
                      <a:pt x="47" y="451"/>
                      <a:pt x="53" y="455"/>
                      <a:pt x="58" y="453"/>
                    </a:cubicBezTo>
                    <a:cubicBezTo>
                      <a:pt x="125" y="431"/>
                      <a:pt x="125" y="431"/>
                      <a:pt x="125" y="431"/>
                    </a:cubicBezTo>
                    <a:cubicBezTo>
                      <a:pt x="130" y="436"/>
                      <a:pt x="135" y="441"/>
                      <a:pt x="140" y="445"/>
                    </a:cubicBezTo>
                    <a:cubicBezTo>
                      <a:pt x="132" y="513"/>
                      <a:pt x="132" y="513"/>
                      <a:pt x="132" y="513"/>
                    </a:cubicBezTo>
                    <a:cubicBezTo>
                      <a:pt x="130" y="520"/>
                      <a:pt x="133" y="525"/>
                      <a:pt x="138" y="526"/>
                    </a:cubicBezTo>
                    <a:cubicBezTo>
                      <a:pt x="182" y="541"/>
                      <a:pt x="182" y="541"/>
                      <a:pt x="182" y="541"/>
                    </a:cubicBezTo>
                    <a:cubicBezTo>
                      <a:pt x="187" y="543"/>
                      <a:pt x="193" y="541"/>
                      <a:pt x="197" y="538"/>
                    </a:cubicBezTo>
                    <a:cubicBezTo>
                      <a:pt x="233" y="478"/>
                      <a:pt x="233" y="478"/>
                      <a:pt x="233" y="478"/>
                    </a:cubicBezTo>
                    <a:cubicBezTo>
                      <a:pt x="237" y="478"/>
                      <a:pt x="240" y="480"/>
                      <a:pt x="243" y="480"/>
                    </a:cubicBezTo>
                    <a:cubicBezTo>
                      <a:pt x="247" y="480"/>
                      <a:pt x="250" y="478"/>
                      <a:pt x="253" y="478"/>
                    </a:cubicBezTo>
                    <a:cubicBezTo>
                      <a:pt x="290" y="538"/>
                      <a:pt x="290" y="538"/>
                      <a:pt x="290" y="538"/>
                    </a:cubicBezTo>
                    <a:cubicBezTo>
                      <a:pt x="293" y="541"/>
                      <a:pt x="300" y="543"/>
                      <a:pt x="305" y="541"/>
                    </a:cubicBezTo>
                    <a:cubicBezTo>
                      <a:pt x="348" y="526"/>
                      <a:pt x="348" y="526"/>
                      <a:pt x="348" y="526"/>
                    </a:cubicBezTo>
                    <a:cubicBezTo>
                      <a:pt x="353" y="525"/>
                      <a:pt x="357" y="520"/>
                      <a:pt x="355" y="513"/>
                    </a:cubicBezTo>
                    <a:cubicBezTo>
                      <a:pt x="347" y="445"/>
                      <a:pt x="347" y="445"/>
                      <a:pt x="347" y="445"/>
                    </a:cubicBezTo>
                    <a:cubicBezTo>
                      <a:pt x="352" y="440"/>
                      <a:pt x="357" y="436"/>
                      <a:pt x="362" y="431"/>
                    </a:cubicBezTo>
                    <a:cubicBezTo>
                      <a:pt x="428" y="453"/>
                      <a:pt x="428" y="453"/>
                      <a:pt x="428" y="453"/>
                    </a:cubicBezTo>
                    <a:cubicBezTo>
                      <a:pt x="433" y="455"/>
                      <a:pt x="440" y="451"/>
                      <a:pt x="442" y="448"/>
                    </a:cubicBezTo>
                    <a:cubicBezTo>
                      <a:pt x="465" y="408"/>
                      <a:pt x="465" y="408"/>
                      <a:pt x="465" y="408"/>
                    </a:cubicBezTo>
                    <a:cubicBezTo>
                      <a:pt x="468" y="403"/>
                      <a:pt x="467" y="397"/>
                      <a:pt x="463" y="393"/>
                    </a:cubicBezTo>
                    <a:cubicBezTo>
                      <a:pt x="412" y="347"/>
                      <a:pt x="412" y="347"/>
                      <a:pt x="412" y="347"/>
                    </a:cubicBezTo>
                    <a:cubicBezTo>
                      <a:pt x="413" y="340"/>
                      <a:pt x="413" y="333"/>
                      <a:pt x="415" y="327"/>
                    </a:cubicBezTo>
                    <a:cubicBezTo>
                      <a:pt x="480" y="300"/>
                      <a:pt x="480" y="300"/>
                      <a:pt x="480" y="300"/>
                    </a:cubicBezTo>
                    <a:cubicBezTo>
                      <a:pt x="485" y="298"/>
                      <a:pt x="487" y="293"/>
                      <a:pt x="487" y="287"/>
                    </a:cubicBezTo>
                    <a:close/>
                    <a:moveTo>
                      <a:pt x="340" y="307"/>
                    </a:moveTo>
                    <a:cubicBezTo>
                      <a:pt x="340" y="333"/>
                      <a:pt x="328" y="357"/>
                      <a:pt x="312" y="375"/>
                    </a:cubicBezTo>
                    <a:cubicBezTo>
                      <a:pt x="293" y="392"/>
                      <a:pt x="270" y="403"/>
                      <a:pt x="243" y="403"/>
                    </a:cubicBezTo>
                    <a:cubicBezTo>
                      <a:pt x="217" y="403"/>
                      <a:pt x="193" y="392"/>
                      <a:pt x="175" y="375"/>
                    </a:cubicBezTo>
                    <a:cubicBezTo>
                      <a:pt x="158" y="357"/>
                      <a:pt x="147" y="333"/>
                      <a:pt x="147" y="307"/>
                    </a:cubicBezTo>
                    <a:cubicBezTo>
                      <a:pt x="147" y="280"/>
                      <a:pt x="158" y="255"/>
                      <a:pt x="175" y="238"/>
                    </a:cubicBezTo>
                    <a:cubicBezTo>
                      <a:pt x="193" y="220"/>
                      <a:pt x="217" y="210"/>
                      <a:pt x="243" y="210"/>
                    </a:cubicBezTo>
                    <a:cubicBezTo>
                      <a:pt x="270" y="210"/>
                      <a:pt x="293" y="220"/>
                      <a:pt x="312" y="238"/>
                    </a:cubicBezTo>
                    <a:cubicBezTo>
                      <a:pt x="328" y="255"/>
                      <a:pt x="340" y="280"/>
                      <a:pt x="340" y="307"/>
                    </a:cubicBezTo>
                    <a:close/>
                    <a:moveTo>
                      <a:pt x="198" y="306"/>
                    </a:moveTo>
                    <a:cubicBezTo>
                      <a:pt x="198" y="281"/>
                      <a:pt x="218" y="261"/>
                      <a:pt x="243" y="261"/>
                    </a:cubicBezTo>
                    <a:cubicBezTo>
                      <a:pt x="268" y="261"/>
                      <a:pt x="288" y="281"/>
                      <a:pt x="288" y="306"/>
                    </a:cubicBezTo>
                    <a:cubicBezTo>
                      <a:pt x="288" y="331"/>
                      <a:pt x="268" y="351"/>
                      <a:pt x="243" y="351"/>
                    </a:cubicBezTo>
                    <a:cubicBezTo>
                      <a:pt x="218" y="351"/>
                      <a:pt x="198" y="331"/>
                      <a:pt x="198" y="306"/>
                    </a:cubicBezTo>
                    <a:close/>
                    <a:moveTo>
                      <a:pt x="635" y="152"/>
                    </a:moveTo>
                    <a:cubicBezTo>
                      <a:pt x="637" y="147"/>
                      <a:pt x="638" y="140"/>
                      <a:pt x="638" y="133"/>
                    </a:cubicBezTo>
                    <a:cubicBezTo>
                      <a:pt x="638" y="128"/>
                      <a:pt x="637" y="122"/>
                      <a:pt x="635" y="117"/>
                    </a:cubicBezTo>
                    <a:cubicBezTo>
                      <a:pt x="662" y="92"/>
                      <a:pt x="662" y="92"/>
                      <a:pt x="662" y="92"/>
                    </a:cubicBezTo>
                    <a:cubicBezTo>
                      <a:pt x="665" y="90"/>
                      <a:pt x="665" y="87"/>
                      <a:pt x="665" y="83"/>
                    </a:cubicBezTo>
                    <a:cubicBezTo>
                      <a:pt x="665" y="82"/>
                      <a:pt x="665" y="78"/>
                      <a:pt x="665" y="77"/>
                    </a:cubicBezTo>
                    <a:cubicBezTo>
                      <a:pt x="654" y="57"/>
                      <a:pt x="654" y="57"/>
                      <a:pt x="654" y="57"/>
                    </a:cubicBezTo>
                    <a:cubicBezTo>
                      <a:pt x="650" y="53"/>
                      <a:pt x="647" y="52"/>
                      <a:pt x="642" y="52"/>
                    </a:cubicBezTo>
                    <a:cubicBezTo>
                      <a:pt x="642" y="52"/>
                      <a:pt x="640" y="52"/>
                      <a:pt x="638" y="52"/>
                    </a:cubicBezTo>
                    <a:cubicBezTo>
                      <a:pt x="605" y="62"/>
                      <a:pt x="605" y="62"/>
                      <a:pt x="605" y="62"/>
                    </a:cubicBezTo>
                    <a:cubicBezTo>
                      <a:pt x="595" y="55"/>
                      <a:pt x="585" y="49"/>
                      <a:pt x="573" y="45"/>
                    </a:cubicBezTo>
                    <a:cubicBezTo>
                      <a:pt x="566" y="10"/>
                      <a:pt x="566" y="10"/>
                      <a:pt x="566" y="10"/>
                    </a:cubicBezTo>
                    <a:cubicBezTo>
                      <a:pt x="565" y="5"/>
                      <a:pt x="560" y="0"/>
                      <a:pt x="555" y="0"/>
                    </a:cubicBezTo>
                    <a:cubicBezTo>
                      <a:pt x="531" y="0"/>
                      <a:pt x="531" y="0"/>
                      <a:pt x="531" y="0"/>
                    </a:cubicBezTo>
                    <a:cubicBezTo>
                      <a:pt x="524" y="0"/>
                      <a:pt x="521" y="5"/>
                      <a:pt x="519" y="10"/>
                    </a:cubicBezTo>
                    <a:cubicBezTo>
                      <a:pt x="511" y="45"/>
                      <a:pt x="511" y="45"/>
                      <a:pt x="511" y="45"/>
                    </a:cubicBezTo>
                    <a:cubicBezTo>
                      <a:pt x="499" y="49"/>
                      <a:pt x="489" y="55"/>
                      <a:pt x="481" y="63"/>
                    </a:cubicBezTo>
                    <a:cubicBezTo>
                      <a:pt x="446" y="52"/>
                      <a:pt x="446" y="52"/>
                      <a:pt x="446" y="52"/>
                    </a:cubicBezTo>
                    <a:cubicBezTo>
                      <a:pt x="444" y="52"/>
                      <a:pt x="444" y="52"/>
                      <a:pt x="442" y="52"/>
                    </a:cubicBezTo>
                    <a:cubicBezTo>
                      <a:pt x="439" y="52"/>
                      <a:pt x="434" y="53"/>
                      <a:pt x="432" y="57"/>
                    </a:cubicBezTo>
                    <a:cubicBezTo>
                      <a:pt x="421" y="77"/>
                      <a:pt x="421" y="77"/>
                      <a:pt x="421" y="77"/>
                    </a:cubicBezTo>
                    <a:cubicBezTo>
                      <a:pt x="419" y="78"/>
                      <a:pt x="419" y="82"/>
                      <a:pt x="419" y="83"/>
                    </a:cubicBezTo>
                    <a:cubicBezTo>
                      <a:pt x="419" y="87"/>
                      <a:pt x="421" y="90"/>
                      <a:pt x="422" y="92"/>
                    </a:cubicBezTo>
                    <a:cubicBezTo>
                      <a:pt x="451" y="117"/>
                      <a:pt x="451" y="117"/>
                      <a:pt x="451" y="117"/>
                    </a:cubicBezTo>
                    <a:cubicBezTo>
                      <a:pt x="449" y="122"/>
                      <a:pt x="447" y="128"/>
                      <a:pt x="447" y="133"/>
                    </a:cubicBezTo>
                    <a:cubicBezTo>
                      <a:pt x="447" y="140"/>
                      <a:pt x="449" y="145"/>
                      <a:pt x="451" y="152"/>
                    </a:cubicBezTo>
                    <a:cubicBezTo>
                      <a:pt x="422" y="177"/>
                      <a:pt x="422" y="177"/>
                      <a:pt x="422" y="177"/>
                    </a:cubicBezTo>
                    <a:cubicBezTo>
                      <a:pt x="421" y="178"/>
                      <a:pt x="419" y="182"/>
                      <a:pt x="419" y="185"/>
                    </a:cubicBezTo>
                    <a:cubicBezTo>
                      <a:pt x="419" y="187"/>
                      <a:pt x="419" y="188"/>
                      <a:pt x="421" y="190"/>
                    </a:cubicBezTo>
                    <a:cubicBezTo>
                      <a:pt x="432" y="210"/>
                      <a:pt x="432" y="210"/>
                      <a:pt x="432" y="210"/>
                    </a:cubicBezTo>
                    <a:cubicBezTo>
                      <a:pt x="434" y="215"/>
                      <a:pt x="439" y="217"/>
                      <a:pt x="442" y="217"/>
                    </a:cubicBezTo>
                    <a:cubicBezTo>
                      <a:pt x="444" y="217"/>
                      <a:pt x="444" y="217"/>
                      <a:pt x="446" y="217"/>
                    </a:cubicBezTo>
                    <a:cubicBezTo>
                      <a:pt x="481" y="205"/>
                      <a:pt x="481" y="205"/>
                      <a:pt x="481" y="205"/>
                    </a:cubicBezTo>
                    <a:cubicBezTo>
                      <a:pt x="489" y="212"/>
                      <a:pt x="499" y="218"/>
                      <a:pt x="511" y="222"/>
                    </a:cubicBezTo>
                    <a:cubicBezTo>
                      <a:pt x="519" y="258"/>
                      <a:pt x="519" y="258"/>
                      <a:pt x="519" y="258"/>
                    </a:cubicBezTo>
                    <a:cubicBezTo>
                      <a:pt x="521" y="263"/>
                      <a:pt x="524" y="267"/>
                      <a:pt x="531" y="267"/>
                    </a:cubicBezTo>
                    <a:cubicBezTo>
                      <a:pt x="555" y="267"/>
                      <a:pt x="555" y="267"/>
                      <a:pt x="555" y="267"/>
                    </a:cubicBezTo>
                    <a:cubicBezTo>
                      <a:pt x="560" y="267"/>
                      <a:pt x="565" y="263"/>
                      <a:pt x="566" y="258"/>
                    </a:cubicBezTo>
                    <a:cubicBezTo>
                      <a:pt x="573" y="223"/>
                      <a:pt x="573" y="223"/>
                      <a:pt x="573" y="223"/>
                    </a:cubicBezTo>
                    <a:cubicBezTo>
                      <a:pt x="585" y="218"/>
                      <a:pt x="595" y="213"/>
                      <a:pt x="605" y="205"/>
                    </a:cubicBezTo>
                    <a:cubicBezTo>
                      <a:pt x="638" y="217"/>
                      <a:pt x="638" y="217"/>
                      <a:pt x="638" y="217"/>
                    </a:cubicBezTo>
                    <a:cubicBezTo>
                      <a:pt x="640" y="217"/>
                      <a:pt x="642" y="217"/>
                      <a:pt x="642" y="217"/>
                    </a:cubicBezTo>
                    <a:cubicBezTo>
                      <a:pt x="647" y="217"/>
                      <a:pt x="650" y="215"/>
                      <a:pt x="654" y="210"/>
                    </a:cubicBezTo>
                    <a:cubicBezTo>
                      <a:pt x="665" y="190"/>
                      <a:pt x="665" y="190"/>
                      <a:pt x="665" y="190"/>
                    </a:cubicBezTo>
                    <a:cubicBezTo>
                      <a:pt x="665" y="188"/>
                      <a:pt x="667" y="187"/>
                      <a:pt x="665" y="185"/>
                    </a:cubicBezTo>
                    <a:cubicBezTo>
                      <a:pt x="667" y="182"/>
                      <a:pt x="665" y="178"/>
                      <a:pt x="662" y="177"/>
                    </a:cubicBezTo>
                    <a:cubicBezTo>
                      <a:pt x="635" y="152"/>
                      <a:pt x="635" y="152"/>
                      <a:pt x="635" y="152"/>
                    </a:cubicBezTo>
                    <a:cubicBezTo>
                      <a:pt x="635" y="152"/>
                      <a:pt x="635" y="152"/>
                      <a:pt x="635" y="152"/>
                    </a:cubicBezTo>
                    <a:close/>
                    <a:moveTo>
                      <a:pt x="580" y="133"/>
                    </a:moveTo>
                    <a:cubicBezTo>
                      <a:pt x="580" y="153"/>
                      <a:pt x="563" y="170"/>
                      <a:pt x="543" y="170"/>
                    </a:cubicBezTo>
                    <a:cubicBezTo>
                      <a:pt x="523" y="170"/>
                      <a:pt x="506" y="153"/>
                      <a:pt x="506" y="133"/>
                    </a:cubicBezTo>
                    <a:cubicBezTo>
                      <a:pt x="506" y="113"/>
                      <a:pt x="523" y="97"/>
                      <a:pt x="543" y="97"/>
                    </a:cubicBezTo>
                    <a:cubicBezTo>
                      <a:pt x="563" y="97"/>
                      <a:pt x="580" y="113"/>
                      <a:pt x="580" y="133"/>
                    </a:cubicBezTo>
                    <a:close/>
                  </a:path>
                </a:pathLst>
              </a:custGeom>
              <a:solidFill>
                <a:schemeClr val="accent1"/>
              </a:solidFill>
              <a:ln>
                <a:noFill/>
              </a:ln>
              <a:extLst/>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89" name="TextBox 310"/>
              <p:cNvSpPr txBox="1"/>
              <p:nvPr/>
            </p:nvSpPr>
            <p:spPr>
              <a:xfrm>
                <a:off x="7284268" y="5121123"/>
                <a:ext cx="611247" cy="37308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675" dirty="0">
                    <a:gradFill>
                      <a:gsLst>
                        <a:gs pos="2917">
                          <a:srgbClr val="002050"/>
                        </a:gs>
                        <a:gs pos="30000">
                          <a:srgbClr val="002050"/>
                        </a:gs>
                      </a:gsLst>
                      <a:lin ang="5400000" scaled="0"/>
                    </a:gradFill>
                  </a:rPr>
                  <a:t>Storage </a:t>
                </a:r>
                <a:br>
                  <a:rPr lang="en-US" sz="675" dirty="0">
                    <a:gradFill>
                      <a:gsLst>
                        <a:gs pos="2917">
                          <a:srgbClr val="002050"/>
                        </a:gs>
                        <a:gs pos="30000">
                          <a:srgbClr val="002050"/>
                        </a:gs>
                      </a:gsLst>
                      <a:lin ang="5400000" scaled="0"/>
                    </a:gradFill>
                  </a:rPr>
                </a:br>
                <a:r>
                  <a:rPr lang="en-US" sz="675" dirty="0">
                    <a:gradFill>
                      <a:gsLst>
                        <a:gs pos="2917">
                          <a:srgbClr val="002050"/>
                        </a:gs>
                        <a:gs pos="30000">
                          <a:srgbClr val="002050"/>
                        </a:gs>
                      </a:gsLst>
                      <a:lin ang="5400000" scaled="0"/>
                    </a:gradFill>
                  </a:rPr>
                  <a:t>adapters</a:t>
                </a:r>
              </a:p>
            </p:txBody>
          </p:sp>
        </p:grpSp>
        <p:sp>
          <p:nvSpPr>
            <p:cNvPr id="328" name="TextBox 140"/>
            <p:cNvSpPr txBox="1"/>
            <p:nvPr/>
          </p:nvSpPr>
          <p:spPr>
            <a:xfrm>
              <a:off x="6792930" y="4095216"/>
              <a:ext cx="861553" cy="365751"/>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441"/>
                </a:spcAft>
              </a:pPr>
              <a:r>
                <a:rPr lang="en-US" sz="675" b="1" dirty="0">
                  <a:solidFill>
                    <a:srgbClr val="0078D7"/>
                  </a:solidFill>
                </a:rPr>
                <a:t>Stream </a:t>
              </a:r>
              <a:br>
                <a:rPr lang="en-US" sz="675" b="1" dirty="0">
                  <a:solidFill>
                    <a:srgbClr val="0078D7"/>
                  </a:solidFill>
                </a:rPr>
              </a:br>
              <a:r>
                <a:rPr lang="en-US" sz="675" b="1" dirty="0">
                  <a:solidFill>
                    <a:srgbClr val="0078D7"/>
                  </a:solidFill>
                </a:rPr>
                <a:t>processing</a:t>
              </a:r>
            </a:p>
          </p:txBody>
        </p:sp>
        <p:grpSp>
          <p:nvGrpSpPr>
            <p:cNvPr id="329" name="Group 328"/>
            <p:cNvGrpSpPr/>
            <p:nvPr/>
          </p:nvGrpSpPr>
          <p:grpSpPr>
            <a:xfrm>
              <a:off x="2528413" y="3424408"/>
              <a:ext cx="1165353" cy="1146271"/>
              <a:chOff x="2579112" y="3492574"/>
              <a:chExt cx="1188720" cy="1169255"/>
            </a:xfrm>
          </p:grpSpPr>
          <p:sp>
            <p:nvSpPr>
              <p:cNvPr id="386" name="TextBox 307"/>
              <p:cNvSpPr txBox="1"/>
              <p:nvPr/>
            </p:nvSpPr>
            <p:spPr>
              <a:xfrm>
                <a:off x="2640546" y="4288745"/>
                <a:ext cx="1115671" cy="37308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675" dirty="0">
                    <a:gradFill>
                      <a:gsLst>
                        <a:gs pos="2917">
                          <a:srgbClr val="002050"/>
                        </a:gs>
                        <a:gs pos="30000">
                          <a:srgbClr val="002050"/>
                        </a:gs>
                      </a:gsLst>
                      <a:lin ang="5400000" scaled="0"/>
                    </a:gradFill>
                  </a:rPr>
                  <a:t>Cloud gateways</a:t>
                </a:r>
                <a:br>
                  <a:rPr lang="en-US" sz="675" dirty="0">
                    <a:gradFill>
                      <a:gsLst>
                        <a:gs pos="2917">
                          <a:srgbClr val="002050"/>
                        </a:gs>
                        <a:gs pos="30000">
                          <a:srgbClr val="002050"/>
                        </a:gs>
                      </a:gsLst>
                      <a:lin ang="5400000" scaled="0"/>
                    </a:gradFill>
                  </a:rPr>
                </a:br>
                <a:r>
                  <a:rPr lang="en-US" sz="675" dirty="0">
                    <a:gradFill>
                      <a:gsLst>
                        <a:gs pos="2917">
                          <a:srgbClr val="002050"/>
                        </a:gs>
                        <a:gs pos="30000">
                          <a:srgbClr val="002050"/>
                        </a:gs>
                      </a:gsLst>
                      <a:lin ang="5400000" scaled="0"/>
                    </a:gradFill>
                  </a:rPr>
                  <a:t>(web APIs)</a:t>
                </a:r>
              </a:p>
            </p:txBody>
          </p:sp>
          <p:sp>
            <p:nvSpPr>
              <p:cNvPr id="387" name="Freeform 120"/>
              <p:cNvSpPr>
                <a:spLocks noChangeAspect="1" noEditPoints="1"/>
              </p:cNvSpPr>
              <p:nvPr/>
            </p:nvSpPr>
            <p:spPr bwMode="auto">
              <a:xfrm>
                <a:off x="2579112" y="3492574"/>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accent1"/>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grpSp>
        <p:grpSp>
          <p:nvGrpSpPr>
            <p:cNvPr id="330" name="Group 329"/>
            <p:cNvGrpSpPr/>
            <p:nvPr/>
          </p:nvGrpSpPr>
          <p:grpSpPr>
            <a:xfrm>
              <a:off x="2420699" y="5771193"/>
              <a:ext cx="1367299" cy="687135"/>
              <a:chOff x="2637890" y="5389538"/>
              <a:chExt cx="1394716" cy="700913"/>
            </a:xfrm>
          </p:grpSpPr>
          <p:sp>
            <p:nvSpPr>
              <p:cNvPr id="384" name="TextBox 305"/>
              <p:cNvSpPr txBox="1"/>
              <p:nvPr/>
            </p:nvSpPr>
            <p:spPr>
              <a:xfrm>
                <a:off x="3379818" y="5546093"/>
                <a:ext cx="652788" cy="37308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90000"/>
                  </a:lnSpc>
                  <a:spcAft>
                    <a:spcPts val="441"/>
                  </a:spcAft>
                </a:pPr>
                <a:r>
                  <a:rPr lang="en-US" sz="675" dirty="0">
                    <a:gradFill>
                      <a:gsLst>
                        <a:gs pos="2917">
                          <a:srgbClr val="002050"/>
                        </a:gs>
                        <a:gs pos="30000">
                          <a:srgbClr val="002050"/>
                        </a:gs>
                      </a:gsLst>
                      <a:lin ang="5400000" scaled="0"/>
                    </a:gradFill>
                  </a:rPr>
                  <a:t>Field </a:t>
                </a:r>
                <a:br>
                  <a:rPr lang="en-US" sz="675" dirty="0">
                    <a:gradFill>
                      <a:gsLst>
                        <a:gs pos="2917">
                          <a:srgbClr val="002050"/>
                        </a:gs>
                        <a:gs pos="30000">
                          <a:srgbClr val="002050"/>
                        </a:gs>
                      </a:gsLst>
                      <a:lin ang="5400000" scaled="0"/>
                    </a:gradFill>
                  </a:rPr>
                </a:br>
                <a:r>
                  <a:rPr lang="en-US" sz="675" dirty="0">
                    <a:gradFill>
                      <a:gsLst>
                        <a:gs pos="2917">
                          <a:srgbClr val="002050"/>
                        </a:gs>
                        <a:gs pos="30000">
                          <a:srgbClr val="002050"/>
                        </a:gs>
                      </a:gsLst>
                      <a:lin ang="5400000" scaled="0"/>
                    </a:gradFill>
                  </a:rPr>
                  <a:t>gateways</a:t>
                </a:r>
              </a:p>
            </p:txBody>
          </p:sp>
          <p:sp>
            <p:nvSpPr>
              <p:cNvPr id="385" name="Freeform 118"/>
              <p:cNvSpPr>
                <a:spLocks noChangeAspect="1" noEditPoints="1"/>
              </p:cNvSpPr>
              <p:nvPr/>
            </p:nvSpPr>
            <p:spPr bwMode="black">
              <a:xfrm>
                <a:off x="2637890" y="5389538"/>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accent1"/>
              </a:solidFill>
              <a:ln>
                <a:noFill/>
              </a:ln>
            </p:spPr>
            <p:txBody>
              <a:bodyPr vert="horz" wrap="square" lIns="60510" tIns="30256" rIns="60510" bIns="3025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50">
                  <a:solidFill>
                    <a:srgbClr val="505050"/>
                  </a:solidFill>
                </a:endParaRPr>
              </a:p>
            </p:txBody>
          </p:sp>
        </p:grpSp>
        <p:grpSp>
          <p:nvGrpSpPr>
            <p:cNvPr id="331" name="Group 330"/>
            <p:cNvGrpSpPr/>
            <p:nvPr/>
          </p:nvGrpSpPr>
          <p:grpSpPr>
            <a:xfrm>
              <a:off x="738060" y="2245414"/>
              <a:ext cx="855213" cy="963208"/>
              <a:chOff x="752857" y="2289942"/>
              <a:chExt cx="872360" cy="982522"/>
            </a:xfrm>
          </p:grpSpPr>
          <p:sp>
            <p:nvSpPr>
              <p:cNvPr id="382" name="Freeform 115"/>
              <p:cNvSpPr>
                <a:spLocks noChangeAspect="1" noEditPoints="1"/>
              </p:cNvSpPr>
              <p:nvPr/>
            </p:nvSpPr>
            <p:spPr bwMode="auto">
              <a:xfrm>
                <a:off x="818928" y="2289942"/>
                <a:ext cx="740220" cy="728731"/>
              </a:xfrm>
              <a:custGeom>
                <a:avLst/>
                <a:gdLst>
                  <a:gd name="T0" fmla="*/ 190 w 902"/>
                  <a:gd name="T1" fmla="*/ 259 h 888"/>
                  <a:gd name="T2" fmla="*/ 190 w 902"/>
                  <a:gd name="T3" fmla="*/ 476 h 888"/>
                  <a:gd name="T4" fmla="*/ 0 w 902"/>
                  <a:gd name="T5" fmla="*/ 366 h 888"/>
                  <a:gd name="T6" fmla="*/ 0 w 902"/>
                  <a:gd name="T7" fmla="*/ 150 h 888"/>
                  <a:gd name="T8" fmla="*/ 190 w 902"/>
                  <a:gd name="T9" fmla="*/ 259 h 888"/>
                  <a:gd name="T10" fmla="*/ 238 w 902"/>
                  <a:gd name="T11" fmla="*/ 259 h 888"/>
                  <a:gd name="T12" fmla="*/ 238 w 902"/>
                  <a:gd name="T13" fmla="*/ 476 h 888"/>
                  <a:gd name="T14" fmla="*/ 428 w 902"/>
                  <a:gd name="T15" fmla="*/ 366 h 888"/>
                  <a:gd name="T16" fmla="*/ 428 w 902"/>
                  <a:gd name="T17" fmla="*/ 150 h 888"/>
                  <a:gd name="T18" fmla="*/ 238 w 902"/>
                  <a:gd name="T19" fmla="*/ 259 h 888"/>
                  <a:gd name="T20" fmla="*/ 405 w 902"/>
                  <a:gd name="T21" fmla="*/ 107 h 888"/>
                  <a:gd name="T22" fmla="*/ 214 w 902"/>
                  <a:gd name="T23" fmla="*/ 0 h 888"/>
                  <a:gd name="T24" fmla="*/ 24 w 902"/>
                  <a:gd name="T25" fmla="*/ 107 h 888"/>
                  <a:gd name="T26" fmla="*/ 214 w 902"/>
                  <a:gd name="T27" fmla="*/ 216 h 888"/>
                  <a:gd name="T28" fmla="*/ 405 w 902"/>
                  <a:gd name="T29" fmla="*/ 107 h 888"/>
                  <a:gd name="T30" fmla="*/ 476 w 902"/>
                  <a:gd name="T31" fmla="*/ 150 h 888"/>
                  <a:gd name="T32" fmla="*/ 474 w 902"/>
                  <a:gd name="T33" fmla="*/ 366 h 888"/>
                  <a:gd name="T34" fmla="*/ 664 w 902"/>
                  <a:gd name="T35" fmla="*/ 476 h 888"/>
                  <a:gd name="T36" fmla="*/ 667 w 902"/>
                  <a:gd name="T37" fmla="*/ 259 h 888"/>
                  <a:gd name="T38" fmla="*/ 476 w 902"/>
                  <a:gd name="T39" fmla="*/ 150 h 888"/>
                  <a:gd name="T40" fmla="*/ 712 w 902"/>
                  <a:gd name="T41" fmla="*/ 259 h 888"/>
                  <a:gd name="T42" fmla="*/ 712 w 902"/>
                  <a:gd name="T43" fmla="*/ 476 h 888"/>
                  <a:gd name="T44" fmla="*/ 902 w 902"/>
                  <a:gd name="T45" fmla="*/ 366 h 888"/>
                  <a:gd name="T46" fmla="*/ 902 w 902"/>
                  <a:gd name="T47" fmla="*/ 150 h 888"/>
                  <a:gd name="T48" fmla="*/ 712 w 902"/>
                  <a:gd name="T49" fmla="*/ 259 h 888"/>
                  <a:gd name="T50" fmla="*/ 879 w 902"/>
                  <a:gd name="T51" fmla="*/ 107 h 888"/>
                  <a:gd name="T52" fmla="*/ 688 w 902"/>
                  <a:gd name="T53" fmla="*/ 0 h 888"/>
                  <a:gd name="T54" fmla="*/ 500 w 902"/>
                  <a:gd name="T55" fmla="*/ 107 h 888"/>
                  <a:gd name="T56" fmla="*/ 690 w 902"/>
                  <a:gd name="T57" fmla="*/ 216 h 888"/>
                  <a:gd name="T58" fmla="*/ 879 w 902"/>
                  <a:gd name="T59" fmla="*/ 107 h 888"/>
                  <a:gd name="T60" fmla="*/ 238 w 902"/>
                  <a:gd name="T61" fmla="*/ 559 h 888"/>
                  <a:gd name="T62" fmla="*/ 238 w 902"/>
                  <a:gd name="T63" fmla="*/ 778 h 888"/>
                  <a:gd name="T64" fmla="*/ 428 w 902"/>
                  <a:gd name="T65" fmla="*/ 888 h 888"/>
                  <a:gd name="T66" fmla="*/ 428 w 902"/>
                  <a:gd name="T67" fmla="*/ 669 h 888"/>
                  <a:gd name="T68" fmla="*/ 238 w 902"/>
                  <a:gd name="T69" fmla="*/ 559 h 888"/>
                  <a:gd name="T70" fmla="*/ 476 w 902"/>
                  <a:gd name="T71" fmla="*/ 669 h 888"/>
                  <a:gd name="T72" fmla="*/ 476 w 902"/>
                  <a:gd name="T73" fmla="*/ 888 h 888"/>
                  <a:gd name="T74" fmla="*/ 664 w 902"/>
                  <a:gd name="T75" fmla="*/ 778 h 888"/>
                  <a:gd name="T76" fmla="*/ 667 w 902"/>
                  <a:gd name="T77" fmla="*/ 559 h 888"/>
                  <a:gd name="T78" fmla="*/ 476 w 902"/>
                  <a:gd name="T79" fmla="*/ 669 h 888"/>
                  <a:gd name="T80" fmla="*/ 643 w 902"/>
                  <a:gd name="T81" fmla="*/ 519 h 888"/>
                  <a:gd name="T82" fmla="*/ 452 w 902"/>
                  <a:gd name="T83" fmla="*/ 409 h 888"/>
                  <a:gd name="T84" fmla="*/ 262 w 902"/>
                  <a:gd name="T85" fmla="*/ 519 h 888"/>
                  <a:gd name="T86" fmla="*/ 452 w 902"/>
                  <a:gd name="T87" fmla="*/ 628 h 888"/>
                  <a:gd name="T88" fmla="*/ 643 w 902"/>
                  <a:gd name="T89" fmla="*/ 51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2" h="888">
                    <a:moveTo>
                      <a:pt x="190" y="259"/>
                    </a:moveTo>
                    <a:lnTo>
                      <a:pt x="190" y="476"/>
                    </a:lnTo>
                    <a:lnTo>
                      <a:pt x="0" y="366"/>
                    </a:lnTo>
                    <a:lnTo>
                      <a:pt x="0" y="150"/>
                    </a:lnTo>
                    <a:lnTo>
                      <a:pt x="190" y="259"/>
                    </a:lnTo>
                    <a:close/>
                    <a:moveTo>
                      <a:pt x="238" y="259"/>
                    </a:moveTo>
                    <a:lnTo>
                      <a:pt x="238" y="476"/>
                    </a:lnTo>
                    <a:lnTo>
                      <a:pt x="428" y="366"/>
                    </a:lnTo>
                    <a:lnTo>
                      <a:pt x="428" y="150"/>
                    </a:lnTo>
                    <a:lnTo>
                      <a:pt x="238" y="259"/>
                    </a:lnTo>
                    <a:close/>
                    <a:moveTo>
                      <a:pt x="405" y="107"/>
                    </a:moveTo>
                    <a:lnTo>
                      <a:pt x="214" y="0"/>
                    </a:lnTo>
                    <a:lnTo>
                      <a:pt x="24" y="107"/>
                    </a:lnTo>
                    <a:lnTo>
                      <a:pt x="214" y="216"/>
                    </a:lnTo>
                    <a:lnTo>
                      <a:pt x="405" y="107"/>
                    </a:lnTo>
                    <a:close/>
                    <a:moveTo>
                      <a:pt x="476" y="150"/>
                    </a:moveTo>
                    <a:lnTo>
                      <a:pt x="474" y="366"/>
                    </a:lnTo>
                    <a:lnTo>
                      <a:pt x="664" y="476"/>
                    </a:lnTo>
                    <a:lnTo>
                      <a:pt x="667" y="259"/>
                    </a:lnTo>
                    <a:lnTo>
                      <a:pt x="476" y="150"/>
                    </a:lnTo>
                    <a:close/>
                    <a:moveTo>
                      <a:pt x="712" y="259"/>
                    </a:moveTo>
                    <a:lnTo>
                      <a:pt x="712" y="476"/>
                    </a:lnTo>
                    <a:lnTo>
                      <a:pt x="902" y="366"/>
                    </a:lnTo>
                    <a:lnTo>
                      <a:pt x="902" y="150"/>
                    </a:lnTo>
                    <a:lnTo>
                      <a:pt x="712" y="259"/>
                    </a:lnTo>
                    <a:close/>
                    <a:moveTo>
                      <a:pt x="879" y="107"/>
                    </a:moveTo>
                    <a:lnTo>
                      <a:pt x="688" y="0"/>
                    </a:lnTo>
                    <a:lnTo>
                      <a:pt x="500" y="107"/>
                    </a:lnTo>
                    <a:lnTo>
                      <a:pt x="690" y="216"/>
                    </a:lnTo>
                    <a:lnTo>
                      <a:pt x="879" y="107"/>
                    </a:lnTo>
                    <a:close/>
                    <a:moveTo>
                      <a:pt x="238" y="559"/>
                    </a:moveTo>
                    <a:lnTo>
                      <a:pt x="238" y="778"/>
                    </a:lnTo>
                    <a:lnTo>
                      <a:pt x="428" y="888"/>
                    </a:lnTo>
                    <a:lnTo>
                      <a:pt x="428" y="669"/>
                    </a:lnTo>
                    <a:lnTo>
                      <a:pt x="238" y="559"/>
                    </a:lnTo>
                    <a:close/>
                    <a:moveTo>
                      <a:pt x="476" y="669"/>
                    </a:moveTo>
                    <a:lnTo>
                      <a:pt x="476" y="888"/>
                    </a:lnTo>
                    <a:lnTo>
                      <a:pt x="664" y="778"/>
                    </a:lnTo>
                    <a:lnTo>
                      <a:pt x="667" y="559"/>
                    </a:lnTo>
                    <a:lnTo>
                      <a:pt x="476" y="669"/>
                    </a:lnTo>
                    <a:close/>
                    <a:moveTo>
                      <a:pt x="643" y="519"/>
                    </a:moveTo>
                    <a:lnTo>
                      <a:pt x="452" y="409"/>
                    </a:lnTo>
                    <a:lnTo>
                      <a:pt x="262" y="519"/>
                    </a:lnTo>
                    <a:lnTo>
                      <a:pt x="452" y="628"/>
                    </a:lnTo>
                    <a:lnTo>
                      <a:pt x="643" y="519"/>
                    </a:lnTo>
                    <a:close/>
                  </a:path>
                </a:pathLst>
              </a:custGeom>
              <a:solidFill>
                <a:srgbClr val="A5A5A5"/>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83" name="TextBox 304"/>
              <p:cNvSpPr txBox="1"/>
              <p:nvPr/>
            </p:nvSpPr>
            <p:spPr>
              <a:xfrm>
                <a:off x="752857" y="3085922"/>
                <a:ext cx="872360" cy="186542"/>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441"/>
                  </a:spcAft>
                </a:pPr>
                <a:r>
                  <a:rPr lang="en-US" sz="675" dirty="0">
                    <a:gradFill>
                      <a:gsLst>
                        <a:gs pos="2917">
                          <a:srgbClr val="002050"/>
                        </a:gs>
                        <a:gs pos="30000">
                          <a:srgbClr val="002050"/>
                        </a:gs>
                      </a:gsLst>
                      <a:lin ang="5400000" scaled="0"/>
                    </a:gradFill>
                  </a:rPr>
                  <a:t>Applications</a:t>
                </a:r>
              </a:p>
            </p:txBody>
          </p:sp>
        </p:grpSp>
        <p:sp>
          <p:nvSpPr>
            <p:cNvPr id="332" name="Freeform 64"/>
            <p:cNvSpPr>
              <a:spLocks noChangeAspect="1" noEditPoints="1"/>
            </p:cNvSpPr>
            <p:nvPr/>
          </p:nvSpPr>
          <p:spPr bwMode="black">
            <a:xfrm>
              <a:off x="10698029" y="3243485"/>
              <a:ext cx="689802" cy="689623"/>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accent1"/>
            </a:solidFill>
            <a:ln>
              <a:noFill/>
            </a:ln>
          </p:spPr>
          <p:txBody>
            <a:bodyPr vert="horz" wrap="square" lIns="60510" tIns="30256" rIns="60510" bIns="3025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50" dirty="0">
                <a:solidFill>
                  <a:srgbClr val="505050"/>
                </a:solidFill>
              </a:endParaRPr>
            </a:p>
          </p:txBody>
        </p:sp>
        <p:sp>
          <p:nvSpPr>
            <p:cNvPr id="333" name="TextBox 145"/>
            <p:cNvSpPr txBox="1"/>
            <p:nvPr/>
          </p:nvSpPr>
          <p:spPr>
            <a:xfrm>
              <a:off x="10365616" y="3966702"/>
              <a:ext cx="1207189" cy="2031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505050"/>
                  </a:solidFill>
                </a:rPr>
                <a:t>Search and query</a:t>
              </a:r>
            </a:p>
          </p:txBody>
        </p:sp>
        <p:sp>
          <p:nvSpPr>
            <p:cNvPr id="334" name="Freeform 66"/>
            <p:cNvSpPr>
              <a:spLocks noEditPoints="1"/>
            </p:cNvSpPr>
            <p:nvPr/>
          </p:nvSpPr>
          <p:spPr bwMode="auto">
            <a:xfrm>
              <a:off x="10698030" y="4234906"/>
              <a:ext cx="717394" cy="682837"/>
            </a:xfrm>
            <a:custGeom>
              <a:avLst/>
              <a:gdLst>
                <a:gd name="T0" fmla="*/ 1210 w 2135"/>
                <a:gd name="T1" fmla="*/ 204 h 2030"/>
                <a:gd name="T2" fmla="*/ 2029 w 2135"/>
                <a:gd name="T3" fmla="*/ 204 h 2030"/>
                <a:gd name="T4" fmla="*/ 2135 w 2135"/>
                <a:gd name="T5" fmla="*/ 302 h 2030"/>
                <a:gd name="T6" fmla="*/ 2135 w 2135"/>
                <a:gd name="T7" fmla="*/ 1724 h 2030"/>
                <a:gd name="T8" fmla="*/ 2033 w 2135"/>
                <a:gd name="T9" fmla="*/ 1826 h 2030"/>
                <a:gd name="T10" fmla="*/ 1218 w 2135"/>
                <a:gd name="T11" fmla="*/ 1825 h 2030"/>
                <a:gd name="T12" fmla="*/ 1211 w 2135"/>
                <a:gd name="T13" fmla="*/ 2030 h 2030"/>
                <a:gd name="T14" fmla="*/ 967 w 2135"/>
                <a:gd name="T15" fmla="*/ 1984 h 2030"/>
                <a:gd name="T16" fmla="*/ 508 w 2135"/>
                <a:gd name="T17" fmla="*/ 1897 h 2030"/>
                <a:gd name="T18" fmla="*/ 6 w 2135"/>
                <a:gd name="T19" fmla="*/ 1803 h 2030"/>
                <a:gd name="T20" fmla="*/ 1 w 2135"/>
                <a:gd name="T21" fmla="*/ 1717 h 2030"/>
                <a:gd name="T22" fmla="*/ 9 w 2135"/>
                <a:gd name="T23" fmla="*/ 226 h 2030"/>
                <a:gd name="T24" fmla="*/ 630 w 2135"/>
                <a:gd name="T25" fmla="*/ 109 h 2030"/>
                <a:gd name="T26" fmla="*/ 1204 w 2135"/>
                <a:gd name="T27" fmla="*/ 1 h 2030"/>
                <a:gd name="T28" fmla="*/ 1211 w 2135"/>
                <a:gd name="T29" fmla="*/ 1181 h 2030"/>
                <a:gd name="T30" fmla="*/ 1505 w 2135"/>
                <a:gd name="T31" fmla="*/ 1364 h 2030"/>
                <a:gd name="T32" fmla="*/ 1211 w 2135"/>
                <a:gd name="T33" fmla="*/ 1429 h 2030"/>
                <a:gd name="T34" fmla="*/ 1503 w 2135"/>
                <a:gd name="T35" fmla="*/ 1613 h 2030"/>
                <a:gd name="T36" fmla="*/ 1211 w 2135"/>
                <a:gd name="T37" fmla="*/ 1743 h 2030"/>
                <a:gd name="T38" fmla="*/ 2050 w 2135"/>
                <a:gd name="T39" fmla="*/ 286 h 2030"/>
                <a:gd name="T40" fmla="*/ 1211 w 2135"/>
                <a:gd name="T41" fmla="*/ 417 h 2030"/>
                <a:gd name="T42" fmla="*/ 1503 w 2135"/>
                <a:gd name="T43" fmla="*/ 601 h 2030"/>
                <a:gd name="T44" fmla="*/ 1211 w 2135"/>
                <a:gd name="T45" fmla="*/ 610 h 2030"/>
                <a:gd name="T46" fmla="*/ 1219 w 2135"/>
                <a:gd name="T47" fmla="*/ 670 h 2030"/>
                <a:gd name="T48" fmla="*/ 1504 w 2135"/>
                <a:gd name="T49" fmla="*/ 670 h 2030"/>
                <a:gd name="T50" fmla="*/ 1211 w 2135"/>
                <a:gd name="T51" fmla="*/ 854 h 2030"/>
                <a:gd name="T52" fmla="*/ 1504 w 2135"/>
                <a:gd name="T53" fmla="*/ 927 h 2030"/>
                <a:gd name="T54" fmla="*/ 1211 w 2135"/>
                <a:gd name="T55" fmla="*/ 1111 h 2030"/>
                <a:gd name="T56" fmla="*/ 840 w 2135"/>
                <a:gd name="T57" fmla="*/ 1361 h 2030"/>
                <a:gd name="T58" fmla="*/ 650 w 2135"/>
                <a:gd name="T59" fmla="*/ 1004 h 2030"/>
                <a:gd name="T60" fmla="*/ 831 w 2135"/>
                <a:gd name="T61" fmla="*/ 648 h 2030"/>
                <a:gd name="T62" fmla="*/ 822 w 2135"/>
                <a:gd name="T63" fmla="*/ 641 h 2030"/>
                <a:gd name="T64" fmla="*/ 681 w 2135"/>
                <a:gd name="T65" fmla="*/ 651 h 2030"/>
                <a:gd name="T66" fmla="*/ 610 w 2135"/>
                <a:gd name="T67" fmla="*/ 798 h 2030"/>
                <a:gd name="T68" fmla="*/ 562 w 2135"/>
                <a:gd name="T69" fmla="*/ 920 h 2030"/>
                <a:gd name="T70" fmla="*/ 465 w 2135"/>
                <a:gd name="T71" fmla="*/ 671 h 2030"/>
                <a:gd name="T72" fmla="*/ 345 w 2135"/>
                <a:gd name="T73" fmla="*/ 674 h 2030"/>
                <a:gd name="T74" fmla="*/ 318 w 2135"/>
                <a:gd name="T75" fmla="*/ 685 h 2030"/>
                <a:gd name="T76" fmla="*/ 470 w 2135"/>
                <a:gd name="T77" fmla="*/ 996 h 2030"/>
                <a:gd name="T78" fmla="*/ 307 w 2135"/>
                <a:gd name="T79" fmla="*/ 1308 h 2030"/>
                <a:gd name="T80" fmla="*/ 305 w 2135"/>
                <a:gd name="T81" fmla="*/ 1324 h 2030"/>
                <a:gd name="T82" fmla="*/ 438 w 2135"/>
                <a:gd name="T83" fmla="*/ 1334 h 2030"/>
                <a:gd name="T84" fmla="*/ 519 w 2135"/>
                <a:gd name="T85" fmla="*/ 1171 h 2030"/>
                <a:gd name="T86" fmla="*/ 556 w 2135"/>
                <a:gd name="T87" fmla="*/ 1076 h 2030"/>
                <a:gd name="T88" fmla="*/ 572 w 2135"/>
                <a:gd name="T89" fmla="*/ 1128 h 2030"/>
                <a:gd name="T90" fmla="*/ 687 w 2135"/>
                <a:gd name="T91" fmla="*/ 1351 h 2030"/>
                <a:gd name="T92" fmla="*/ 840 w 2135"/>
                <a:gd name="T93" fmla="*/ 1361 h 2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135" h="2030">
                  <a:moveTo>
                    <a:pt x="1210" y="0"/>
                  </a:moveTo>
                  <a:cubicBezTo>
                    <a:pt x="1210" y="68"/>
                    <a:pt x="1210" y="135"/>
                    <a:pt x="1210" y="204"/>
                  </a:cubicBezTo>
                  <a:cubicBezTo>
                    <a:pt x="1214" y="204"/>
                    <a:pt x="1218" y="204"/>
                    <a:pt x="1221" y="204"/>
                  </a:cubicBezTo>
                  <a:cubicBezTo>
                    <a:pt x="1490" y="204"/>
                    <a:pt x="1760" y="204"/>
                    <a:pt x="2029" y="204"/>
                  </a:cubicBezTo>
                  <a:cubicBezTo>
                    <a:pt x="2053" y="204"/>
                    <a:pt x="2076" y="208"/>
                    <a:pt x="2095" y="223"/>
                  </a:cubicBezTo>
                  <a:cubicBezTo>
                    <a:pt x="2121" y="243"/>
                    <a:pt x="2134" y="269"/>
                    <a:pt x="2135" y="302"/>
                  </a:cubicBezTo>
                  <a:cubicBezTo>
                    <a:pt x="2135" y="303"/>
                    <a:pt x="2135" y="304"/>
                    <a:pt x="2135" y="306"/>
                  </a:cubicBezTo>
                  <a:cubicBezTo>
                    <a:pt x="2135" y="778"/>
                    <a:pt x="2135" y="1251"/>
                    <a:pt x="2135" y="1724"/>
                  </a:cubicBezTo>
                  <a:cubicBezTo>
                    <a:pt x="2135" y="1758"/>
                    <a:pt x="2122" y="1786"/>
                    <a:pt x="2094" y="1807"/>
                  </a:cubicBezTo>
                  <a:cubicBezTo>
                    <a:pt x="2076" y="1820"/>
                    <a:pt x="2055" y="1826"/>
                    <a:pt x="2033" y="1826"/>
                  </a:cubicBezTo>
                  <a:cubicBezTo>
                    <a:pt x="1774" y="1825"/>
                    <a:pt x="1515" y="1825"/>
                    <a:pt x="1256" y="1825"/>
                  </a:cubicBezTo>
                  <a:cubicBezTo>
                    <a:pt x="1243" y="1825"/>
                    <a:pt x="1231" y="1825"/>
                    <a:pt x="1218" y="1825"/>
                  </a:cubicBezTo>
                  <a:cubicBezTo>
                    <a:pt x="1216" y="1825"/>
                    <a:pt x="1214" y="1825"/>
                    <a:pt x="1211" y="1825"/>
                  </a:cubicBezTo>
                  <a:cubicBezTo>
                    <a:pt x="1211" y="1894"/>
                    <a:pt x="1211" y="1961"/>
                    <a:pt x="1211" y="2030"/>
                  </a:cubicBezTo>
                  <a:cubicBezTo>
                    <a:pt x="1191" y="2026"/>
                    <a:pt x="1172" y="2022"/>
                    <a:pt x="1153" y="2019"/>
                  </a:cubicBezTo>
                  <a:cubicBezTo>
                    <a:pt x="1091" y="2007"/>
                    <a:pt x="1029" y="1995"/>
                    <a:pt x="967" y="1984"/>
                  </a:cubicBezTo>
                  <a:cubicBezTo>
                    <a:pt x="893" y="1970"/>
                    <a:pt x="818" y="1956"/>
                    <a:pt x="744" y="1942"/>
                  </a:cubicBezTo>
                  <a:cubicBezTo>
                    <a:pt x="665" y="1927"/>
                    <a:pt x="587" y="1912"/>
                    <a:pt x="508" y="1897"/>
                  </a:cubicBezTo>
                  <a:cubicBezTo>
                    <a:pt x="423" y="1881"/>
                    <a:pt x="339" y="1865"/>
                    <a:pt x="254" y="1849"/>
                  </a:cubicBezTo>
                  <a:cubicBezTo>
                    <a:pt x="171" y="1834"/>
                    <a:pt x="89" y="1818"/>
                    <a:pt x="6" y="1803"/>
                  </a:cubicBezTo>
                  <a:cubicBezTo>
                    <a:pt x="1" y="1802"/>
                    <a:pt x="0" y="1800"/>
                    <a:pt x="0" y="1796"/>
                  </a:cubicBezTo>
                  <a:cubicBezTo>
                    <a:pt x="1" y="1770"/>
                    <a:pt x="1" y="1744"/>
                    <a:pt x="1" y="1717"/>
                  </a:cubicBezTo>
                  <a:cubicBezTo>
                    <a:pt x="1" y="1224"/>
                    <a:pt x="1" y="730"/>
                    <a:pt x="0" y="236"/>
                  </a:cubicBezTo>
                  <a:cubicBezTo>
                    <a:pt x="0" y="230"/>
                    <a:pt x="2" y="227"/>
                    <a:pt x="9" y="226"/>
                  </a:cubicBezTo>
                  <a:cubicBezTo>
                    <a:pt x="122" y="205"/>
                    <a:pt x="234" y="184"/>
                    <a:pt x="347" y="163"/>
                  </a:cubicBezTo>
                  <a:cubicBezTo>
                    <a:pt x="441" y="145"/>
                    <a:pt x="535" y="127"/>
                    <a:pt x="630" y="109"/>
                  </a:cubicBezTo>
                  <a:cubicBezTo>
                    <a:pt x="725" y="91"/>
                    <a:pt x="820" y="73"/>
                    <a:pt x="916" y="55"/>
                  </a:cubicBezTo>
                  <a:cubicBezTo>
                    <a:pt x="1012" y="37"/>
                    <a:pt x="1108" y="19"/>
                    <a:pt x="1204" y="1"/>
                  </a:cubicBezTo>
                  <a:cubicBezTo>
                    <a:pt x="1206" y="1"/>
                    <a:pt x="1208" y="0"/>
                    <a:pt x="1210" y="0"/>
                  </a:cubicBezTo>
                  <a:close/>
                  <a:moveTo>
                    <a:pt x="1211" y="1181"/>
                  </a:moveTo>
                  <a:cubicBezTo>
                    <a:pt x="1309" y="1181"/>
                    <a:pt x="1407" y="1181"/>
                    <a:pt x="1505" y="1181"/>
                  </a:cubicBezTo>
                  <a:cubicBezTo>
                    <a:pt x="1505" y="1242"/>
                    <a:pt x="1505" y="1303"/>
                    <a:pt x="1505" y="1364"/>
                  </a:cubicBezTo>
                  <a:cubicBezTo>
                    <a:pt x="1407" y="1364"/>
                    <a:pt x="1309" y="1364"/>
                    <a:pt x="1211" y="1364"/>
                  </a:cubicBezTo>
                  <a:cubicBezTo>
                    <a:pt x="1211" y="1386"/>
                    <a:pt x="1211" y="1407"/>
                    <a:pt x="1211" y="1429"/>
                  </a:cubicBezTo>
                  <a:cubicBezTo>
                    <a:pt x="1309" y="1429"/>
                    <a:pt x="1406" y="1429"/>
                    <a:pt x="1503" y="1429"/>
                  </a:cubicBezTo>
                  <a:cubicBezTo>
                    <a:pt x="1503" y="1490"/>
                    <a:pt x="1503" y="1551"/>
                    <a:pt x="1503" y="1613"/>
                  </a:cubicBezTo>
                  <a:cubicBezTo>
                    <a:pt x="1406" y="1613"/>
                    <a:pt x="1308" y="1613"/>
                    <a:pt x="1211" y="1613"/>
                  </a:cubicBezTo>
                  <a:cubicBezTo>
                    <a:pt x="1211" y="1657"/>
                    <a:pt x="1211" y="1700"/>
                    <a:pt x="1211" y="1743"/>
                  </a:cubicBezTo>
                  <a:cubicBezTo>
                    <a:pt x="1491" y="1743"/>
                    <a:pt x="1770" y="1743"/>
                    <a:pt x="2050" y="1743"/>
                  </a:cubicBezTo>
                  <a:cubicBezTo>
                    <a:pt x="2050" y="1257"/>
                    <a:pt x="2050" y="772"/>
                    <a:pt x="2050" y="286"/>
                  </a:cubicBezTo>
                  <a:cubicBezTo>
                    <a:pt x="1770" y="286"/>
                    <a:pt x="1491" y="286"/>
                    <a:pt x="1211" y="286"/>
                  </a:cubicBezTo>
                  <a:cubicBezTo>
                    <a:pt x="1211" y="329"/>
                    <a:pt x="1211" y="373"/>
                    <a:pt x="1211" y="417"/>
                  </a:cubicBezTo>
                  <a:cubicBezTo>
                    <a:pt x="1309" y="417"/>
                    <a:pt x="1406" y="417"/>
                    <a:pt x="1503" y="417"/>
                  </a:cubicBezTo>
                  <a:cubicBezTo>
                    <a:pt x="1503" y="478"/>
                    <a:pt x="1503" y="539"/>
                    <a:pt x="1503" y="601"/>
                  </a:cubicBezTo>
                  <a:cubicBezTo>
                    <a:pt x="1406" y="601"/>
                    <a:pt x="1308" y="601"/>
                    <a:pt x="1211" y="601"/>
                  </a:cubicBezTo>
                  <a:cubicBezTo>
                    <a:pt x="1211" y="604"/>
                    <a:pt x="1211" y="607"/>
                    <a:pt x="1211" y="610"/>
                  </a:cubicBezTo>
                  <a:cubicBezTo>
                    <a:pt x="1211" y="627"/>
                    <a:pt x="1211" y="644"/>
                    <a:pt x="1211" y="661"/>
                  </a:cubicBezTo>
                  <a:cubicBezTo>
                    <a:pt x="1211" y="670"/>
                    <a:pt x="1211" y="670"/>
                    <a:pt x="1219" y="670"/>
                  </a:cubicBezTo>
                  <a:cubicBezTo>
                    <a:pt x="1311" y="670"/>
                    <a:pt x="1404" y="670"/>
                    <a:pt x="1496" y="670"/>
                  </a:cubicBezTo>
                  <a:cubicBezTo>
                    <a:pt x="1499" y="670"/>
                    <a:pt x="1501" y="670"/>
                    <a:pt x="1504" y="670"/>
                  </a:cubicBezTo>
                  <a:cubicBezTo>
                    <a:pt x="1504" y="731"/>
                    <a:pt x="1504" y="792"/>
                    <a:pt x="1504" y="854"/>
                  </a:cubicBezTo>
                  <a:cubicBezTo>
                    <a:pt x="1406" y="854"/>
                    <a:pt x="1309" y="854"/>
                    <a:pt x="1211" y="854"/>
                  </a:cubicBezTo>
                  <a:cubicBezTo>
                    <a:pt x="1211" y="879"/>
                    <a:pt x="1211" y="903"/>
                    <a:pt x="1211" y="927"/>
                  </a:cubicBezTo>
                  <a:cubicBezTo>
                    <a:pt x="1309" y="927"/>
                    <a:pt x="1407" y="927"/>
                    <a:pt x="1504" y="927"/>
                  </a:cubicBezTo>
                  <a:cubicBezTo>
                    <a:pt x="1504" y="989"/>
                    <a:pt x="1504" y="1050"/>
                    <a:pt x="1504" y="1111"/>
                  </a:cubicBezTo>
                  <a:cubicBezTo>
                    <a:pt x="1406" y="1111"/>
                    <a:pt x="1309" y="1111"/>
                    <a:pt x="1211" y="1111"/>
                  </a:cubicBezTo>
                  <a:cubicBezTo>
                    <a:pt x="1211" y="1135"/>
                    <a:pt x="1211" y="1157"/>
                    <a:pt x="1211" y="1181"/>
                  </a:cubicBezTo>
                  <a:close/>
                  <a:moveTo>
                    <a:pt x="840" y="1361"/>
                  </a:moveTo>
                  <a:cubicBezTo>
                    <a:pt x="838" y="1357"/>
                    <a:pt x="836" y="1354"/>
                    <a:pt x="835" y="1352"/>
                  </a:cubicBezTo>
                  <a:cubicBezTo>
                    <a:pt x="774" y="1236"/>
                    <a:pt x="712" y="1120"/>
                    <a:pt x="650" y="1004"/>
                  </a:cubicBezTo>
                  <a:cubicBezTo>
                    <a:pt x="648" y="999"/>
                    <a:pt x="648" y="996"/>
                    <a:pt x="650" y="991"/>
                  </a:cubicBezTo>
                  <a:cubicBezTo>
                    <a:pt x="711" y="877"/>
                    <a:pt x="771" y="762"/>
                    <a:pt x="831" y="648"/>
                  </a:cubicBezTo>
                  <a:cubicBezTo>
                    <a:pt x="832" y="646"/>
                    <a:pt x="833" y="644"/>
                    <a:pt x="834" y="641"/>
                  </a:cubicBezTo>
                  <a:cubicBezTo>
                    <a:pt x="829" y="641"/>
                    <a:pt x="826" y="641"/>
                    <a:pt x="822" y="641"/>
                  </a:cubicBezTo>
                  <a:cubicBezTo>
                    <a:pt x="802" y="643"/>
                    <a:pt x="782" y="644"/>
                    <a:pt x="762" y="646"/>
                  </a:cubicBezTo>
                  <a:cubicBezTo>
                    <a:pt x="735" y="648"/>
                    <a:pt x="708" y="650"/>
                    <a:pt x="681" y="651"/>
                  </a:cubicBezTo>
                  <a:cubicBezTo>
                    <a:pt x="677" y="652"/>
                    <a:pt x="675" y="654"/>
                    <a:pt x="673" y="658"/>
                  </a:cubicBezTo>
                  <a:cubicBezTo>
                    <a:pt x="652" y="704"/>
                    <a:pt x="631" y="751"/>
                    <a:pt x="610" y="798"/>
                  </a:cubicBezTo>
                  <a:cubicBezTo>
                    <a:pt x="592" y="837"/>
                    <a:pt x="573" y="876"/>
                    <a:pt x="563" y="919"/>
                  </a:cubicBezTo>
                  <a:cubicBezTo>
                    <a:pt x="563" y="919"/>
                    <a:pt x="562" y="920"/>
                    <a:pt x="562" y="920"/>
                  </a:cubicBezTo>
                  <a:cubicBezTo>
                    <a:pt x="557" y="903"/>
                    <a:pt x="553" y="886"/>
                    <a:pt x="546" y="870"/>
                  </a:cubicBezTo>
                  <a:cubicBezTo>
                    <a:pt x="519" y="803"/>
                    <a:pt x="492" y="737"/>
                    <a:pt x="465" y="671"/>
                  </a:cubicBezTo>
                  <a:cubicBezTo>
                    <a:pt x="463" y="667"/>
                    <a:pt x="462" y="667"/>
                    <a:pt x="458" y="667"/>
                  </a:cubicBezTo>
                  <a:cubicBezTo>
                    <a:pt x="420" y="669"/>
                    <a:pt x="383" y="672"/>
                    <a:pt x="345" y="674"/>
                  </a:cubicBezTo>
                  <a:cubicBezTo>
                    <a:pt x="335" y="675"/>
                    <a:pt x="325" y="676"/>
                    <a:pt x="314" y="677"/>
                  </a:cubicBezTo>
                  <a:cubicBezTo>
                    <a:pt x="315" y="680"/>
                    <a:pt x="316" y="682"/>
                    <a:pt x="318" y="685"/>
                  </a:cubicBezTo>
                  <a:cubicBezTo>
                    <a:pt x="327" y="704"/>
                    <a:pt x="336" y="723"/>
                    <a:pt x="346" y="742"/>
                  </a:cubicBezTo>
                  <a:cubicBezTo>
                    <a:pt x="387" y="827"/>
                    <a:pt x="428" y="911"/>
                    <a:pt x="470" y="996"/>
                  </a:cubicBezTo>
                  <a:cubicBezTo>
                    <a:pt x="471" y="999"/>
                    <a:pt x="471" y="1002"/>
                    <a:pt x="470" y="1005"/>
                  </a:cubicBezTo>
                  <a:cubicBezTo>
                    <a:pt x="415" y="1106"/>
                    <a:pt x="361" y="1207"/>
                    <a:pt x="307" y="1308"/>
                  </a:cubicBezTo>
                  <a:cubicBezTo>
                    <a:pt x="305" y="1313"/>
                    <a:pt x="302" y="1318"/>
                    <a:pt x="300" y="1323"/>
                  </a:cubicBezTo>
                  <a:cubicBezTo>
                    <a:pt x="302" y="1324"/>
                    <a:pt x="304" y="1324"/>
                    <a:pt x="305" y="1324"/>
                  </a:cubicBezTo>
                  <a:cubicBezTo>
                    <a:pt x="318" y="1325"/>
                    <a:pt x="331" y="1326"/>
                    <a:pt x="345" y="1327"/>
                  </a:cubicBezTo>
                  <a:cubicBezTo>
                    <a:pt x="376" y="1329"/>
                    <a:pt x="407" y="1331"/>
                    <a:pt x="438" y="1334"/>
                  </a:cubicBezTo>
                  <a:cubicBezTo>
                    <a:pt x="443" y="1334"/>
                    <a:pt x="445" y="1333"/>
                    <a:pt x="447" y="1328"/>
                  </a:cubicBezTo>
                  <a:cubicBezTo>
                    <a:pt x="471" y="1276"/>
                    <a:pt x="496" y="1224"/>
                    <a:pt x="519" y="1171"/>
                  </a:cubicBezTo>
                  <a:cubicBezTo>
                    <a:pt x="530" y="1147"/>
                    <a:pt x="543" y="1124"/>
                    <a:pt x="550" y="1098"/>
                  </a:cubicBezTo>
                  <a:cubicBezTo>
                    <a:pt x="552" y="1091"/>
                    <a:pt x="554" y="1083"/>
                    <a:pt x="556" y="1076"/>
                  </a:cubicBezTo>
                  <a:cubicBezTo>
                    <a:pt x="557" y="1078"/>
                    <a:pt x="558" y="1081"/>
                    <a:pt x="558" y="1083"/>
                  </a:cubicBezTo>
                  <a:cubicBezTo>
                    <a:pt x="563" y="1098"/>
                    <a:pt x="566" y="1113"/>
                    <a:pt x="572" y="1128"/>
                  </a:cubicBezTo>
                  <a:cubicBezTo>
                    <a:pt x="602" y="1197"/>
                    <a:pt x="634" y="1265"/>
                    <a:pt x="664" y="1334"/>
                  </a:cubicBezTo>
                  <a:cubicBezTo>
                    <a:pt x="669" y="1345"/>
                    <a:pt x="674" y="1350"/>
                    <a:pt x="687" y="1351"/>
                  </a:cubicBezTo>
                  <a:cubicBezTo>
                    <a:pt x="730" y="1353"/>
                    <a:pt x="773" y="1356"/>
                    <a:pt x="816" y="1359"/>
                  </a:cubicBezTo>
                  <a:cubicBezTo>
                    <a:pt x="823" y="1360"/>
                    <a:pt x="831" y="1360"/>
                    <a:pt x="840" y="1361"/>
                  </a:cubicBezTo>
                  <a:close/>
                </a:path>
              </a:pathLst>
            </a:custGeom>
            <a:solidFill>
              <a:schemeClr val="accent1"/>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35" name="TextBox 147"/>
            <p:cNvSpPr txBox="1"/>
            <p:nvPr/>
          </p:nvSpPr>
          <p:spPr>
            <a:xfrm>
              <a:off x="10247846" y="4942101"/>
              <a:ext cx="1434081" cy="2031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505050"/>
                  </a:solidFill>
                </a:rPr>
                <a:t>Data analytics (Excel)</a:t>
              </a:r>
            </a:p>
          </p:txBody>
        </p:sp>
        <p:sp>
          <p:nvSpPr>
            <p:cNvPr id="336" name="Freeform 68"/>
            <p:cNvSpPr>
              <a:spLocks noChangeAspect="1" noEditPoints="1"/>
            </p:cNvSpPr>
            <p:nvPr/>
          </p:nvSpPr>
          <p:spPr bwMode="black">
            <a:xfrm>
              <a:off x="10577266" y="2074785"/>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accent1"/>
            </a:solidFill>
            <a:extLst/>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37" name="TextBox 149"/>
            <p:cNvSpPr txBox="1"/>
            <p:nvPr/>
          </p:nvSpPr>
          <p:spPr>
            <a:xfrm>
              <a:off x="10369901" y="2721972"/>
              <a:ext cx="1172282" cy="40639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505050"/>
                  </a:solidFill>
                </a:rPr>
                <a:t>Web/thick client </a:t>
              </a:r>
              <a:br>
                <a:rPr lang="en-US" sz="675" dirty="0">
                  <a:solidFill>
                    <a:srgbClr val="505050"/>
                  </a:solidFill>
                </a:rPr>
              </a:br>
              <a:r>
                <a:rPr lang="en-US" sz="675" dirty="0">
                  <a:solidFill>
                    <a:srgbClr val="505050"/>
                  </a:solidFill>
                </a:rPr>
                <a:t>dashboards</a:t>
              </a:r>
            </a:p>
          </p:txBody>
        </p:sp>
        <p:sp>
          <p:nvSpPr>
            <p:cNvPr id="338" name="Right Arrow 70"/>
            <p:cNvSpPr/>
            <p:nvPr/>
          </p:nvSpPr>
          <p:spPr bwMode="auto">
            <a:xfrm>
              <a:off x="7916635" y="5023859"/>
              <a:ext cx="2210170" cy="62749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7226"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85491">
                <a:lnSpc>
                  <a:spcPct val="90000"/>
                </a:lnSpc>
              </a:pPr>
              <a:r>
                <a:rPr lang="en-US" sz="600" dirty="0">
                  <a:gradFill>
                    <a:gsLst>
                      <a:gs pos="0">
                        <a:srgbClr val="FFFFFF"/>
                      </a:gs>
                      <a:gs pos="100000">
                        <a:srgbClr val="FFFFFF"/>
                      </a:gs>
                    </a:gsLst>
                    <a:lin ang="5400000" scaled="1"/>
                  </a:gradFill>
                  <a:ea typeface="Segoe UI" pitchFamily="34" charset="0"/>
                  <a:cs typeface="Segoe UI" pitchFamily="34" charset="0"/>
                </a:rPr>
                <a:t>Live Dashboards</a:t>
              </a:r>
            </a:p>
          </p:txBody>
        </p:sp>
        <p:cxnSp>
          <p:nvCxnSpPr>
            <p:cNvPr id="339" name="Straight Arrow Connector 338"/>
            <p:cNvCxnSpPr/>
            <p:nvPr/>
          </p:nvCxnSpPr>
          <p:spPr>
            <a:xfrm>
              <a:off x="1423191" y="2671278"/>
              <a:ext cx="2820912" cy="95478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p:nvPr/>
          </p:nvCxnSpPr>
          <p:spPr>
            <a:xfrm>
              <a:off x="3750768" y="4012981"/>
              <a:ext cx="470338" cy="6831"/>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p:cNvCxnSpPr/>
            <p:nvPr/>
          </p:nvCxnSpPr>
          <p:spPr>
            <a:xfrm>
              <a:off x="1927626" y="3966852"/>
              <a:ext cx="647498" cy="0"/>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2" name="Straight Arrow Connector 341"/>
            <p:cNvCxnSpPr/>
            <p:nvPr/>
          </p:nvCxnSpPr>
          <p:spPr>
            <a:xfrm flipV="1">
              <a:off x="1927626" y="4618493"/>
              <a:ext cx="2247015" cy="77962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p:nvPr/>
          </p:nvCxnSpPr>
          <p:spPr>
            <a:xfrm flipV="1">
              <a:off x="3037236" y="5115341"/>
              <a:ext cx="1160441" cy="770814"/>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p:nvPr/>
          </p:nvCxnSpPr>
          <p:spPr>
            <a:xfrm flipV="1">
              <a:off x="5694454" y="3582478"/>
              <a:ext cx="771830" cy="702788"/>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5" name="Oval 344"/>
            <p:cNvSpPr/>
            <p:nvPr/>
          </p:nvSpPr>
          <p:spPr bwMode="auto">
            <a:xfrm>
              <a:off x="6303102" y="2189758"/>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3613"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r>
                <a:rPr lang="en-US" sz="675" dirty="0">
                  <a:gradFill>
                    <a:gsLst>
                      <a:gs pos="0">
                        <a:srgbClr val="FFFFFF"/>
                      </a:gs>
                      <a:gs pos="100000">
                        <a:srgbClr val="FFFFFF"/>
                      </a:gs>
                    </a:gsLst>
                    <a:lin ang="5400000" scaled="1"/>
                  </a:gradFill>
                  <a:ea typeface="Segoe UI" pitchFamily="34" charset="0"/>
                  <a:cs typeface="Segoe UI" pitchFamily="34" charset="0"/>
                </a:rPr>
                <a:t>Apache Storm on </a:t>
              </a:r>
              <a:br>
                <a:rPr lang="en-US" sz="675" dirty="0">
                  <a:gradFill>
                    <a:gsLst>
                      <a:gs pos="0">
                        <a:srgbClr val="FFFFFF"/>
                      </a:gs>
                      <a:gs pos="100000">
                        <a:srgbClr val="FFFFFF"/>
                      </a:gs>
                    </a:gsLst>
                    <a:lin ang="5400000" scaled="1"/>
                  </a:gradFill>
                  <a:ea typeface="Segoe UI" pitchFamily="34" charset="0"/>
                  <a:cs typeface="Segoe UI" pitchFamily="34" charset="0"/>
                </a:rPr>
              </a:br>
              <a:r>
                <a:rPr lang="en-US" sz="675" b="1" dirty="0" err="1">
                  <a:gradFill>
                    <a:gsLst>
                      <a:gs pos="0">
                        <a:srgbClr val="FFFFFF"/>
                      </a:gs>
                      <a:gs pos="100000">
                        <a:srgbClr val="FFFFFF"/>
                      </a:gs>
                    </a:gsLst>
                    <a:lin ang="5400000" scaled="1"/>
                  </a:gradFill>
                  <a:ea typeface="Segoe UI" pitchFamily="34" charset="0"/>
                  <a:cs typeface="Segoe UI" pitchFamily="34" charset="0"/>
                </a:rPr>
                <a:t>HDInsight</a:t>
              </a:r>
              <a:endParaRPr lang="en-US" sz="675" b="1" dirty="0">
                <a:gradFill>
                  <a:gsLst>
                    <a:gs pos="0">
                      <a:srgbClr val="FFFFFF"/>
                    </a:gs>
                    <a:gs pos="100000">
                      <a:srgbClr val="FFFFFF"/>
                    </a:gs>
                  </a:gsLst>
                  <a:lin ang="5400000" scaled="1"/>
                </a:gradFill>
                <a:ea typeface="Segoe UI" pitchFamily="34" charset="0"/>
                <a:cs typeface="Segoe UI" pitchFamily="34" charset="0"/>
              </a:endParaRPr>
            </a:p>
          </p:txBody>
        </p:sp>
        <p:sp>
          <p:nvSpPr>
            <p:cNvPr id="346" name="Freeform 79"/>
            <p:cNvSpPr>
              <a:spLocks noChangeAspect="1" noEditPoints="1"/>
            </p:cNvSpPr>
            <p:nvPr/>
          </p:nvSpPr>
          <p:spPr bwMode="black">
            <a:xfrm>
              <a:off x="10833396" y="5249809"/>
              <a:ext cx="446660" cy="861029"/>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chemeClr val="accent1"/>
            </a:solidFill>
            <a:ln>
              <a:noFill/>
            </a:ln>
          </p:spPr>
          <p:txBody>
            <a:bodyPr vert="horz" wrap="square" lIns="67226" tIns="33613" rIns="67226" bIns="336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47" name="TextBox 256"/>
            <p:cNvSpPr txBox="1"/>
            <p:nvPr/>
          </p:nvSpPr>
          <p:spPr>
            <a:xfrm>
              <a:off x="10219510" y="6110838"/>
              <a:ext cx="1518439" cy="20319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75" dirty="0">
                  <a:solidFill>
                    <a:srgbClr val="505050"/>
                  </a:solidFill>
                </a:rPr>
                <a:t>Devices to take action</a:t>
              </a:r>
            </a:p>
          </p:txBody>
        </p:sp>
        <p:sp>
          <p:nvSpPr>
            <p:cNvPr id="348" name="Oval 347"/>
            <p:cNvSpPr/>
            <p:nvPr/>
          </p:nvSpPr>
          <p:spPr bwMode="auto">
            <a:xfrm>
              <a:off x="4417559" y="2520289"/>
              <a:ext cx="1463473" cy="150708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3613"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675" dirty="0">
                  <a:gradFill>
                    <a:gsLst>
                      <a:gs pos="0">
                        <a:srgbClr val="FFFFFF"/>
                      </a:gs>
                      <a:gs pos="100000">
                        <a:srgbClr val="FFFFFF"/>
                      </a:gs>
                    </a:gsLst>
                    <a:lin ang="5400000" scaled="1"/>
                  </a:gradFill>
                  <a:ea typeface="Segoe UI" pitchFamily="34" charset="0"/>
                  <a:cs typeface="Segoe UI" pitchFamily="34" charset="0"/>
                </a:rPr>
                <a:t>Kafka /</a:t>
              </a:r>
              <a:endParaRPr lang="en-US" sz="675" i="1" dirty="0">
                <a:solidFill>
                  <a:srgbClr val="FFFFFF"/>
                </a:solidFill>
              </a:endParaRPr>
            </a:p>
            <a:p>
              <a:pPr algn="ctr"/>
              <a:r>
                <a:rPr lang="en-US" sz="675" i="1" dirty="0" err="1">
                  <a:solidFill>
                    <a:srgbClr val="FFFFFF"/>
                  </a:solidFill>
                </a:rPr>
                <a:t>RabbitMQ</a:t>
              </a:r>
              <a:r>
                <a:rPr lang="en-US" sz="675" i="1" dirty="0">
                  <a:solidFill>
                    <a:srgbClr val="FFFFFF"/>
                  </a:solidFill>
                </a:rPr>
                <a:t> /</a:t>
              </a:r>
            </a:p>
            <a:p>
              <a:pPr algn="ctr"/>
              <a:r>
                <a:rPr lang="en-US" sz="675" i="1" dirty="0" err="1">
                  <a:solidFill>
                    <a:srgbClr val="FFFFFF"/>
                  </a:solidFill>
                </a:rPr>
                <a:t>ActiveMQ</a:t>
              </a:r>
              <a:endParaRPr lang="en-US" sz="675" dirty="0">
                <a:gradFill>
                  <a:gsLst>
                    <a:gs pos="0">
                      <a:srgbClr val="FFFFFF"/>
                    </a:gs>
                    <a:gs pos="100000">
                      <a:srgbClr val="FFFFFF"/>
                    </a:gs>
                  </a:gsLst>
                  <a:lin ang="5400000" scaled="1"/>
                </a:gradFill>
                <a:ea typeface="Segoe UI" pitchFamily="34" charset="0"/>
                <a:cs typeface="Segoe UI" pitchFamily="34" charset="0"/>
              </a:endParaRPr>
            </a:p>
          </p:txBody>
        </p:sp>
        <p:sp>
          <p:nvSpPr>
            <p:cNvPr id="349" name="TextBox 258"/>
            <p:cNvSpPr txBox="1"/>
            <p:nvPr/>
          </p:nvSpPr>
          <p:spPr>
            <a:xfrm>
              <a:off x="344738" y="6232828"/>
              <a:ext cx="1640541" cy="18287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675" dirty="0">
                  <a:gradFill>
                    <a:gsLst>
                      <a:gs pos="2917">
                        <a:srgbClr val="002050"/>
                      </a:gs>
                      <a:gs pos="30000">
                        <a:srgbClr val="002050"/>
                      </a:gs>
                    </a:gsLst>
                    <a:lin ang="5400000" scaled="0"/>
                  </a:gradFill>
                </a:rPr>
                <a:t>Web and Social</a:t>
              </a:r>
            </a:p>
          </p:txBody>
        </p:sp>
        <p:grpSp>
          <p:nvGrpSpPr>
            <p:cNvPr id="350" name="Group 349"/>
            <p:cNvGrpSpPr/>
            <p:nvPr/>
          </p:nvGrpSpPr>
          <p:grpSpPr>
            <a:xfrm>
              <a:off x="682782" y="5611975"/>
              <a:ext cx="951572" cy="548358"/>
              <a:chOff x="1157890" y="5857031"/>
              <a:chExt cx="731059" cy="356127"/>
            </a:xfrm>
          </p:grpSpPr>
          <p:sp>
            <p:nvSpPr>
              <p:cNvPr id="380" name="Freeform 113"/>
              <p:cNvSpPr>
                <a:spLocks noChangeAspect="1" noEditPoints="1"/>
              </p:cNvSpPr>
              <p:nvPr/>
            </p:nvSpPr>
            <p:spPr bwMode="auto">
              <a:xfrm>
                <a:off x="1157890" y="5870448"/>
                <a:ext cx="291077" cy="342710"/>
              </a:xfrm>
              <a:custGeom>
                <a:avLst/>
                <a:gdLst>
                  <a:gd name="T0" fmla="*/ 115 w 191"/>
                  <a:gd name="T1" fmla="*/ 158 h 225"/>
                  <a:gd name="T2" fmla="*/ 132 w 191"/>
                  <a:gd name="T3" fmla="*/ 185 h 225"/>
                  <a:gd name="T4" fmla="*/ 21 w 191"/>
                  <a:gd name="T5" fmla="*/ 185 h 225"/>
                  <a:gd name="T6" fmla="*/ 0 w 191"/>
                  <a:gd name="T7" fmla="*/ 164 h 225"/>
                  <a:gd name="T8" fmla="*/ 0 w 191"/>
                  <a:gd name="T9" fmla="*/ 21 h 225"/>
                  <a:gd name="T10" fmla="*/ 21 w 191"/>
                  <a:gd name="T11" fmla="*/ 0 h 225"/>
                  <a:gd name="T12" fmla="*/ 163 w 191"/>
                  <a:gd name="T13" fmla="*/ 0 h 225"/>
                  <a:gd name="T14" fmla="*/ 185 w 191"/>
                  <a:gd name="T15" fmla="*/ 21 h 225"/>
                  <a:gd name="T16" fmla="*/ 185 w 191"/>
                  <a:gd name="T17" fmla="*/ 164 h 225"/>
                  <a:gd name="T18" fmla="*/ 181 w 191"/>
                  <a:gd name="T19" fmla="*/ 175 h 225"/>
                  <a:gd name="T20" fmla="*/ 154 w 191"/>
                  <a:gd name="T21" fmla="*/ 133 h 225"/>
                  <a:gd name="T22" fmla="*/ 157 w 191"/>
                  <a:gd name="T23" fmla="*/ 63 h 225"/>
                  <a:gd name="T24" fmla="*/ 70 w 191"/>
                  <a:gd name="T25" fmla="*/ 43 h 225"/>
                  <a:gd name="T26" fmla="*/ 51 w 191"/>
                  <a:gd name="T27" fmla="*/ 130 h 225"/>
                  <a:gd name="T28" fmla="*/ 115 w 191"/>
                  <a:gd name="T29" fmla="*/ 158 h 225"/>
                  <a:gd name="T30" fmla="*/ 183 w 191"/>
                  <a:gd name="T31" fmla="*/ 221 h 225"/>
                  <a:gd name="T32" fmla="*/ 165 w 191"/>
                  <a:gd name="T33" fmla="*/ 217 h 225"/>
                  <a:gd name="T34" fmla="*/ 120 w 191"/>
                  <a:gd name="T35" fmla="*/ 146 h 225"/>
                  <a:gd name="T36" fmla="*/ 59 w 191"/>
                  <a:gd name="T37" fmla="*/ 124 h 225"/>
                  <a:gd name="T38" fmla="*/ 75 w 191"/>
                  <a:gd name="T39" fmla="*/ 52 h 225"/>
                  <a:gd name="T40" fmla="*/ 148 w 191"/>
                  <a:gd name="T41" fmla="*/ 68 h 225"/>
                  <a:gd name="T42" fmla="*/ 142 w 191"/>
                  <a:gd name="T43" fmla="*/ 132 h 225"/>
                  <a:gd name="T44" fmla="*/ 187 w 191"/>
                  <a:gd name="T45" fmla="*/ 203 h 225"/>
                  <a:gd name="T46" fmla="*/ 183 w 191"/>
                  <a:gd name="T47" fmla="*/ 221 h 225"/>
                  <a:gd name="T48" fmla="*/ 144 w 191"/>
                  <a:gd name="T49" fmla="*/ 71 h 225"/>
                  <a:gd name="T50" fmla="*/ 78 w 191"/>
                  <a:gd name="T51" fmla="*/ 56 h 225"/>
                  <a:gd name="T52" fmla="*/ 64 w 191"/>
                  <a:gd name="T53" fmla="*/ 122 h 225"/>
                  <a:gd name="T54" fmla="*/ 129 w 191"/>
                  <a:gd name="T55" fmla="*/ 136 h 225"/>
                  <a:gd name="T56" fmla="*/ 144 w 191"/>
                  <a:gd name="T57" fmla="*/ 7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1" h="225">
                    <a:moveTo>
                      <a:pt x="115" y="158"/>
                    </a:moveTo>
                    <a:cubicBezTo>
                      <a:pt x="132" y="185"/>
                      <a:pt x="132" y="185"/>
                      <a:pt x="132" y="185"/>
                    </a:cubicBezTo>
                    <a:cubicBezTo>
                      <a:pt x="21" y="185"/>
                      <a:pt x="21" y="185"/>
                      <a:pt x="21" y="185"/>
                    </a:cubicBezTo>
                    <a:cubicBezTo>
                      <a:pt x="9" y="185"/>
                      <a:pt x="0" y="175"/>
                      <a:pt x="0" y="164"/>
                    </a:cubicBezTo>
                    <a:cubicBezTo>
                      <a:pt x="0" y="21"/>
                      <a:pt x="0" y="21"/>
                      <a:pt x="0" y="21"/>
                    </a:cubicBezTo>
                    <a:cubicBezTo>
                      <a:pt x="0" y="9"/>
                      <a:pt x="9" y="0"/>
                      <a:pt x="21" y="0"/>
                    </a:cubicBezTo>
                    <a:cubicBezTo>
                      <a:pt x="163" y="0"/>
                      <a:pt x="163" y="0"/>
                      <a:pt x="163" y="0"/>
                    </a:cubicBezTo>
                    <a:cubicBezTo>
                      <a:pt x="175" y="0"/>
                      <a:pt x="185" y="9"/>
                      <a:pt x="185" y="21"/>
                    </a:cubicBezTo>
                    <a:cubicBezTo>
                      <a:pt x="185" y="164"/>
                      <a:pt x="185" y="164"/>
                      <a:pt x="185" y="164"/>
                    </a:cubicBezTo>
                    <a:cubicBezTo>
                      <a:pt x="185" y="168"/>
                      <a:pt x="183" y="172"/>
                      <a:pt x="181" y="175"/>
                    </a:cubicBezTo>
                    <a:cubicBezTo>
                      <a:pt x="154" y="133"/>
                      <a:pt x="154" y="133"/>
                      <a:pt x="154" y="133"/>
                    </a:cubicBezTo>
                    <a:cubicBezTo>
                      <a:pt x="169" y="112"/>
                      <a:pt x="170" y="84"/>
                      <a:pt x="157" y="63"/>
                    </a:cubicBezTo>
                    <a:cubicBezTo>
                      <a:pt x="138" y="33"/>
                      <a:pt x="99" y="25"/>
                      <a:pt x="70" y="43"/>
                    </a:cubicBezTo>
                    <a:cubicBezTo>
                      <a:pt x="41" y="62"/>
                      <a:pt x="32" y="101"/>
                      <a:pt x="51" y="130"/>
                    </a:cubicBezTo>
                    <a:cubicBezTo>
                      <a:pt x="65" y="152"/>
                      <a:pt x="90" y="163"/>
                      <a:pt x="115" y="158"/>
                    </a:cubicBezTo>
                    <a:close/>
                    <a:moveTo>
                      <a:pt x="183" y="221"/>
                    </a:moveTo>
                    <a:cubicBezTo>
                      <a:pt x="177" y="225"/>
                      <a:pt x="169" y="223"/>
                      <a:pt x="165" y="217"/>
                    </a:cubicBezTo>
                    <a:cubicBezTo>
                      <a:pt x="120" y="146"/>
                      <a:pt x="120" y="146"/>
                      <a:pt x="120" y="146"/>
                    </a:cubicBezTo>
                    <a:cubicBezTo>
                      <a:pt x="98" y="153"/>
                      <a:pt x="72" y="145"/>
                      <a:pt x="59" y="124"/>
                    </a:cubicBezTo>
                    <a:cubicBezTo>
                      <a:pt x="44" y="100"/>
                      <a:pt x="51" y="67"/>
                      <a:pt x="75" y="52"/>
                    </a:cubicBezTo>
                    <a:cubicBezTo>
                      <a:pt x="100" y="36"/>
                      <a:pt x="132" y="44"/>
                      <a:pt x="148" y="68"/>
                    </a:cubicBezTo>
                    <a:cubicBezTo>
                      <a:pt x="161" y="89"/>
                      <a:pt x="158" y="115"/>
                      <a:pt x="142" y="132"/>
                    </a:cubicBezTo>
                    <a:cubicBezTo>
                      <a:pt x="187" y="203"/>
                      <a:pt x="187" y="203"/>
                      <a:pt x="187" y="203"/>
                    </a:cubicBezTo>
                    <a:cubicBezTo>
                      <a:pt x="191" y="209"/>
                      <a:pt x="189" y="217"/>
                      <a:pt x="183" y="221"/>
                    </a:cubicBezTo>
                    <a:close/>
                    <a:moveTo>
                      <a:pt x="144" y="71"/>
                    </a:moveTo>
                    <a:cubicBezTo>
                      <a:pt x="129" y="49"/>
                      <a:pt x="100" y="42"/>
                      <a:pt x="78" y="56"/>
                    </a:cubicBezTo>
                    <a:cubicBezTo>
                      <a:pt x="56" y="70"/>
                      <a:pt x="50" y="100"/>
                      <a:pt x="64" y="122"/>
                    </a:cubicBezTo>
                    <a:cubicBezTo>
                      <a:pt x="78" y="144"/>
                      <a:pt x="107" y="150"/>
                      <a:pt x="129" y="136"/>
                    </a:cubicBezTo>
                    <a:cubicBezTo>
                      <a:pt x="151" y="122"/>
                      <a:pt x="158" y="93"/>
                      <a:pt x="144" y="71"/>
                    </a:cubicBezTo>
                    <a:close/>
                  </a:path>
                </a:pathLst>
              </a:custGeom>
              <a:solidFill>
                <a:srgbClr val="A5A5A5"/>
              </a:solidFill>
              <a:ln>
                <a:noFill/>
              </a:ln>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a:solidFill>
                    <a:srgbClr val="000000"/>
                  </a:solidFill>
                </a:endParaRPr>
              </a:p>
            </p:txBody>
          </p:sp>
          <p:sp>
            <p:nvSpPr>
              <p:cNvPr id="381" name="Freeform 114"/>
              <p:cNvSpPr>
                <a:spLocks noChangeAspect="1" noEditPoints="1"/>
              </p:cNvSpPr>
              <p:nvPr/>
            </p:nvSpPr>
            <p:spPr bwMode="black">
              <a:xfrm>
                <a:off x="1479671" y="5857031"/>
                <a:ext cx="409278" cy="34847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1" tIns="30861" rIns="61721" bIns="3086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555486"/>
                <a:endParaRPr lang="en-US" sz="788" spc="-92">
                  <a:solidFill>
                    <a:srgbClr val="505050">
                      <a:lumMod val="50000"/>
                    </a:srgbClr>
                  </a:solidFill>
                  <a:latin typeface="Segoe Light" pitchFamily="34" charset="0"/>
                </a:endParaRPr>
              </a:p>
            </p:txBody>
          </p:sp>
        </p:grpSp>
        <p:sp>
          <p:nvSpPr>
            <p:cNvPr id="351" name="Rectangle 350">
              <a:hlinkClick r:id="" action="ppaction://noaction"/>
            </p:cNvPr>
            <p:cNvSpPr/>
            <p:nvPr/>
          </p:nvSpPr>
          <p:spPr bwMode="auto">
            <a:xfrm>
              <a:off x="519971" y="3703833"/>
              <a:ext cx="1450513" cy="1028159"/>
            </a:xfrm>
            <a:prstGeom prst="rect">
              <a:avLst/>
            </a:prstGeom>
            <a:noFill/>
            <a:ln w="19050" cap="flat" cmpd="sng" algn="ctr">
              <a:noFill/>
              <a:prstDash val="solid"/>
              <a:miter lim="800000"/>
              <a:headEnd type="none" w="med" len="med"/>
              <a:tailEnd type="none" w="med" len="med"/>
            </a:ln>
            <a:effectLst/>
          </p:spPr>
          <p:txBody>
            <a:bodyPr rot="0" spcFirstLastPara="0" vert="horz" wrap="square" lIns="68574" tIns="109718" rIns="0" bIns="109718"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82623">
                <a:lnSpc>
                  <a:spcPct val="90000"/>
                </a:lnSpc>
              </a:pPr>
              <a:endParaRPr lang="en-US" sz="825" kern="0" dirty="0">
                <a:ln>
                  <a:solidFill>
                    <a:srgbClr val="FFFFFF">
                      <a:alpha val="0"/>
                    </a:srgbClr>
                  </a:solidFill>
                </a:ln>
                <a:gradFill>
                  <a:gsLst>
                    <a:gs pos="56637">
                      <a:srgbClr val="FFFFFF"/>
                    </a:gs>
                    <a:gs pos="11000">
                      <a:srgbClr val="FFFFFF"/>
                    </a:gs>
                  </a:gsLst>
                  <a:lin ang="5400000" scaled="0"/>
                </a:gradFill>
              </a:endParaRPr>
            </a:p>
          </p:txBody>
        </p:sp>
        <p:grpSp>
          <p:nvGrpSpPr>
            <p:cNvPr id="352" name="Group 351"/>
            <p:cNvGrpSpPr/>
            <p:nvPr/>
          </p:nvGrpSpPr>
          <p:grpSpPr>
            <a:xfrm>
              <a:off x="682780" y="3568542"/>
              <a:ext cx="1051375" cy="661144"/>
              <a:chOff x="681416" y="4028239"/>
              <a:chExt cx="634251" cy="379977"/>
            </a:xfrm>
          </p:grpSpPr>
          <p:sp>
            <p:nvSpPr>
              <p:cNvPr id="377" name="Freeform 110"/>
              <p:cNvSpPr>
                <a:spLocks noEditPoints="1"/>
              </p:cNvSpPr>
              <p:nvPr/>
            </p:nvSpPr>
            <p:spPr bwMode="auto">
              <a:xfrm rot="5400000">
                <a:off x="1007591" y="4130249"/>
                <a:ext cx="190964" cy="291561"/>
              </a:xfrm>
              <a:custGeom>
                <a:avLst/>
                <a:gdLst>
                  <a:gd name="T0" fmla="*/ 448 w 448"/>
                  <a:gd name="T1" fmla="*/ 0 h 684"/>
                  <a:gd name="T2" fmla="*/ 448 w 448"/>
                  <a:gd name="T3" fmla="*/ 207 h 684"/>
                  <a:gd name="T4" fmla="*/ 241 w 448"/>
                  <a:gd name="T5" fmla="*/ 207 h 684"/>
                  <a:gd name="T6" fmla="*/ 241 w 448"/>
                  <a:gd name="T7" fmla="*/ 0 h 684"/>
                  <a:gd name="T8" fmla="*/ 448 w 448"/>
                  <a:gd name="T9" fmla="*/ 0 h 684"/>
                  <a:gd name="T10" fmla="*/ 241 w 448"/>
                  <a:gd name="T11" fmla="*/ 238 h 684"/>
                  <a:gd name="T12" fmla="*/ 241 w 448"/>
                  <a:gd name="T13" fmla="*/ 446 h 684"/>
                  <a:gd name="T14" fmla="*/ 448 w 448"/>
                  <a:gd name="T15" fmla="*/ 446 h 684"/>
                  <a:gd name="T16" fmla="*/ 448 w 448"/>
                  <a:gd name="T17" fmla="*/ 238 h 684"/>
                  <a:gd name="T18" fmla="*/ 241 w 448"/>
                  <a:gd name="T19" fmla="*/ 238 h 684"/>
                  <a:gd name="T20" fmla="*/ 0 w 448"/>
                  <a:gd name="T21" fmla="*/ 0 h 684"/>
                  <a:gd name="T22" fmla="*/ 0 w 448"/>
                  <a:gd name="T23" fmla="*/ 207 h 684"/>
                  <a:gd name="T24" fmla="*/ 210 w 448"/>
                  <a:gd name="T25" fmla="*/ 207 h 684"/>
                  <a:gd name="T26" fmla="*/ 210 w 448"/>
                  <a:gd name="T27" fmla="*/ 0 h 684"/>
                  <a:gd name="T28" fmla="*/ 0 w 448"/>
                  <a:gd name="T29" fmla="*/ 0 h 684"/>
                  <a:gd name="T30" fmla="*/ 0 w 448"/>
                  <a:gd name="T31" fmla="*/ 238 h 684"/>
                  <a:gd name="T32" fmla="*/ 0 w 448"/>
                  <a:gd name="T33" fmla="*/ 446 h 684"/>
                  <a:gd name="T34" fmla="*/ 210 w 448"/>
                  <a:gd name="T35" fmla="*/ 446 h 684"/>
                  <a:gd name="T36" fmla="*/ 210 w 448"/>
                  <a:gd name="T37" fmla="*/ 238 h 684"/>
                  <a:gd name="T38" fmla="*/ 0 w 448"/>
                  <a:gd name="T39" fmla="*/ 238 h 684"/>
                  <a:gd name="T40" fmla="*/ 0 w 448"/>
                  <a:gd name="T41" fmla="*/ 477 h 684"/>
                  <a:gd name="T42" fmla="*/ 0 w 448"/>
                  <a:gd name="T43" fmla="*/ 684 h 684"/>
                  <a:gd name="T44" fmla="*/ 448 w 448"/>
                  <a:gd name="T45" fmla="*/ 684 h 684"/>
                  <a:gd name="T46" fmla="*/ 448 w 448"/>
                  <a:gd name="T47" fmla="*/ 477 h 684"/>
                  <a:gd name="T48" fmla="*/ 0 w 448"/>
                  <a:gd name="T49" fmla="*/ 477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 h="684">
                    <a:moveTo>
                      <a:pt x="448" y="0"/>
                    </a:moveTo>
                    <a:lnTo>
                      <a:pt x="448" y="207"/>
                    </a:lnTo>
                    <a:lnTo>
                      <a:pt x="241" y="207"/>
                    </a:lnTo>
                    <a:lnTo>
                      <a:pt x="241" y="0"/>
                    </a:lnTo>
                    <a:lnTo>
                      <a:pt x="448" y="0"/>
                    </a:lnTo>
                    <a:close/>
                    <a:moveTo>
                      <a:pt x="241" y="238"/>
                    </a:moveTo>
                    <a:lnTo>
                      <a:pt x="241" y="446"/>
                    </a:lnTo>
                    <a:lnTo>
                      <a:pt x="448" y="446"/>
                    </a:lnTo>
                    <a:lnTo>
                      <a:pt x="448" y="238"/>
                    </a:lnTo>
                    <a:lnTo>
                      <a:pt x="241" y="238"/>
                    </a:lnTo>
                    <a:close/>
                    <a:moveTo>
                      <a:pt x="0" y="0"/>
                    </a:moveTo>
                    <a:lnTo>
                      <a:pt x="0" y="207"/>
                    </a:lnTo>
                    <a:lnTo>
                      <a:pt x="210" y="207"/>
                    </a:lnTo>
                    <a:lnTo>
                      <a:pt x="210" y="0"/>
                    </a:lnTo>
                    <a:lnTo>
                      <a:pt x="0" y="0"/>
                    </a:lnTo>
                    <a:close/>
                    <a:moveTo>
                      <a:pt x="0" y="238"/>
                    </a:moveTo>
                    <a:lnTo>
                      <a:pt x="0" y="446"/>
                    </a:lnTo>
                    <a:lnTo>
                      <a:pt x="210" y="446"/>
                    </a:lnTo>
                    <a:lnTo>
                      <a:pt x="210" y="238"/>
                    </a:lnTo>
                    <a:lnTo>
                      <a:pt x="0" y="238"/>
                    </a:lnTo>
                    <a:close/>
                    <a:moveTo>
                      <a:pt x="0" y="477"/>
                    </a:moveTo>
                    <a:lnTo>
                      <a:pt x="0" y="684"/>
                    </a:lnTo>
                    <a:lnTo>
                      <a:pt x="448" y="684"/>
                    </a:lnTo>
                    <a:lnTo>
                      <a:pt x="448" y="477"/>
                    </a:lnTo>
                    <a:lnTo>
                      <a:pt x="0" y="477"/>
                    </a:lnTo>
                    <a:close/>
                  </a:path>
                </a:pathLst>
              </a:custGeom>
              <a:solidFill>
                <a:srgbClr val="A5A5A5"/>
              </a:solidFill>
              <a:ln>
                <a:noFill/>
              </a:ln>
            </p:spPr>
            <p:txBody>
              <a:bodyPr vert="horz" wrap="square" lIns="68571" tIns="34286" rIns="68571" bIns="3428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dirty="0">
                  <a:solidFill>
                    <a:srgbClr val="000000"/>
                  </a:solidFill>
                </a:endParaRPr>
              </a:p>
            </p:txBody>
          </p:sp>
          <p:sp>
            <p:nvSpPr>
              <p:cNvPr id="378" name="Freeform 111"/>
              <p:cNvSpPr>
                <a:spLocks noChangeAspect="1" noEditPoints="1"/>
              </p:cNvSpPr>
              <p:nvPr/>
            </p:nvSpPr>
            <p:spPr bwMode="black">
              <a:xfrm>
                <a:off x="681416" y="4028239"/>
                <a:ext cx="196604" cy="378995"/>
              </a:xfrm>
              <a:custGeom>
                <a:avLst/>
                <a:gdLst>
                  <a:gd name="T0" fmla="*/ 544 w 602"/>
                  <a:gd name="T1" fmla="*/ 95 h 1156"/>
                  <a:gd name="T2" fmla="*/ 119 w 602"/>
                  <a:gd name="T3" fmla="*/ 1068 h 1156"/>
                  <a:gd name="T4" fmla="*/ 112 w 602"/>
                  <a:gd name="T5" fmla="*/ 1048 h 1156"/>
                  <a:gd name="T6" fmla="*/ 288 w 602"/>
                  <a:gd name="T7" fmla="*/ 1050 h 1156"/>
                  <a:gd name="T8" fmla="*/ 296 w 602"/>
                  <a:gd name="T9" fmla="*/ 1053 h 1156"/>
                  <a:gd name="T10" fmla="*/ 291 w 602"/>
                  <a:gd name="T11" fmla="*/ 1071 h 1156"/>
                  <a:gd name="T12" fmla="*/ 290 w 602"/>
                  <a:gd name="T13" fmla="*/ 1072 h 1156"/>
                  <a:gd name="T14" fmla="*/ 290 w 602"/>
                  <a:gd name="T15" fmla="*/ 1072 h 1156"/>
                  <a:gd name="T16" fmla="*/ 276 w 602"/>
                  <a:gd name="T17" fmla="*/ 1069 h 1156"/>
                  <a:gd name="T18" fmla="*/ 271 w 602"/>
                  <a:gd name="T19" fmla="*/ 1071 h 1156"/>
                  <a:gd name="T20" fmla="*/ 275 w 602"/>
                  <a:gd name="T21" fmla="*/ 1052 h 1156"/>
                  <a:gd name="T22" fmla="*/ 285 w 602"/>
                  <a:gd name="T23" fmla="*/ 1050 h 1156"/>
                  <a:gd name="T24" fmla="*/ 298 w 602"/>
                  <a:gd name="T25" fmla="*/ 1055 h 1156"/>
                  <a:gd name="T26" fmla="*/ 315 w 602"/>
                  <a:gd name="T27" fmla="*/ 1058 h 1156"/>
                  <a:gd name="T28" fmla="*/ 319 w 602"/>
                  <a:gd name="T29" fmla="*/ 1057 h 1156"/>
                  <a:gd name="T30" fmla="*/ 320 w 602"/>
                  <a:gd name="T31" fmla="*/ 1057 h 1156"/>
                  <a:gd name="T32" fmla="*/ 314 w 602"/>
                  <a:gd name="T33" fmla="*/ 1075 h 1156"/>
                  <a:gd name="T34" fmla="*/ 301 w 602"/>
                  <a:gd name="T35" fmla="*/ 1077 h 1156"/>
                  <a:gd name="T36" fmla="*/ 292 w 602"/>
                  <a:gd name="T37" fmla="*/ 1073 h 1156"/>
                  <a:gd name="T38" fmla="*/ 298 w 602"/>
                  <a:gd name="T39" fmla="*/ 1055 h 1156"/>
                  <a:gd name="T40" fmla="*/ 298 w 602"/>
                  <a:gd name="T41" fmla="*/ 1055 h 1156"/>
                  <a:gd name="T42" fmla="*/ 298 w 602"/>
                  <a:gd name="T43" fmla="*/ 1055 h 1156"/>
                  <a:gd name="T44" fmla="*/ 305 w 602"/>
                  <a:gd name="T45" fmla="*/ 1034 h 1156"/>
                  <a:gd name="T46" fmla="*/ 318 w 602"/>
                  <a:gd name="T47" fmla="*/ 1037 h 1156"/>
                  <a:gd name="T48" fmla="*/ 325 w 602"/>
                  <a:gd name="T49" fmla="*/ 1035 h 1156"/>
                  <a:gd name="T50" fmla="*/ 326 w 602"/>
                  <a:gd name="T51" fmla="*/ 1035 h 1156"/>
                  <a:gd name="T52" fmla="*/ 314 w 602"/>
                  <a:gd name="T53" fmla="*/ 1056 h 1156"/>
                  <a:gd name="T54" fmla="*/ 299 w 602"/>
                  <a:gd name="T55" fmla="*/ 1052 h 1156"/>
                  <a:gd name="T56" fmla="*/ 299 w 602"/>
                  <a:gd name="T57" fmla="*/ 1052 h 1156"/>
                  <a:gd name="T58" fmla="*/ 304 w 602"/>
                  <a:gd name="T59" fmla="*/ 1034 h 1156"/>
                  <a:gd name="T60" fmla="*/ 292 w 602"/>
                  <a:gd name="T61" fmla="*/ 1028 h 1156"/>
                  <a:gd name="T62" fmla="*/ 302 w 602"/>
                  <a:gd name="T63" fmla="*/ 1032 h 1156"/>
                  <a:gd name="T64" fmla="*/ 302 w 602"/>
                  <a:gd name="T65" fmla="*/ 1032 h 1156"/>
                  <a:gd name="T66" fmla="*/ 297 w 602"/>
                  <a:gd name="T67" fmla="*/ 1050 h 1156"/>
                  <a:gd name="T68" fmla="*/ 297 w 602"/>
                  <a:gd name="T69" fmla="*/ 1050 h 1156"/>
                  <a:gd name="T70" fmla="*/ 296 w 602"/>
                  <a:gd name="T71" fmla="*/ 1050 h 1156"/>
                  <a:gd name="T72" fmla="*/ 296 w 602"/>
                  <a:gd name="T73" fmla="*/ 1050 h 1156"/>
                  <a:gd name="T74" fmla="*/ 296 w 602"/>
                  <a:gd name="T75" fmla="*/ 1050 h 1156"/>
                  <a:gd name="T76" fmla="*/ 277 w 602"/>
                  <a:gd name="T77" fmla="*/ 1049 h 1156"/>
                  <a:gd name="T78" fmla="*/ 277 w 602"/>
                  <a:gd name="T79" fmla="*/ 1049 h 1156"/>
                  <a:gd name="T80" fmla="*/ 277 w 602"/>
                  <a:gd name="T81" fmla="*/ 1049 h 1156"/>
                  <a:gd name="T82" fmla="*/ 276 w 602"/>
                  <a:gd name="T83" fmla="*/ 1049 h 1156"/>
                  <a:gd name="T84" fmla="*/ 281 w 602"/>
                  <a:gd name="T85" fmla="*/ 1032 h 1156"/>
                  <a:gd name="T86" fmla="*/ 287 w 602"/>
                  <a:gd name="T87" fmla="*/ 1029 h 1156"/>
                  <a:gd name="T88" fmla="*/ 467 w 602"/>
                  <a:gd name="T89" fmla="*/ 1059 h 1156"/>
                  <a:gd name="T90" fmla="*/ 478 w 602"/>
                  <a:gd name="T91" fmla="*/ 1064 h 1156"/>
                  <a:gd name="T92" fmla="*/ 466 w 602"/>
                  <a:gd name="T93" fmla="*/ 1048 h 1156"/>
                  <a:gd name="T94" fmla="*/ 602 w 602"/>
                  <a:gd name="T95" fmla="*/ 1116 h 1156"/>
                  <a:gd name="T96" fmla="*/ 0 w 602"/>
                  <a:gd name="T97" fmla="*/ 40 h 1156"/>
                  <a:gd name="T98" fmla="*/ 602 w 602"/>
                  <a:gd name="T99" fmla="*/ 1116 h 1156"/>
                  <a:gd name="T100" fmla="*/ 273 w 602"/>
                  <a:gd name="T101" fmla="*/ 202 h 1156"/>
                  <a:gd name="T102" fmla="*/ 273 w 602"/>
                  <a:gd name="T103" fmla="*/ 911 h 1156"/>
                  <a:gd name="T104" fmla="*/ 462 w 602"/>
                  <a:gd name="T105" fmla="*/ 581 h 1156"/>
                  <a:gd name="T106" fmla="*/ 284 w 602"/>
                  <a:gd name="T107" fmla="*/ 391 h 1156"/>
                  <a:gd name="T108" fmla="*/ 284 w 602"/>
                  <a:gd name="T109" fmla="*/ 391 h 1156"/>
                  <a:gd name="T110" fmla="*/ 273 w 602"/>
                  <a:gd name="T111" fmla="*/ 391 h 1156"/>
                  <a:gd name="T112" fmla="*/ 462 w 602"/>
                  <a:gd name="T113" fmla="*/ 911 h 1156"/>
                  <a:gd name="T114" fmla="*/ 462 w 602"/>
                  <a:gd name="T115" fmla="*/ 379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2" h="1156">
                    <a:moveTo>
                      <a:pt x="54" y="95"/>
                    </a:moveTo>
                    <a:cubicBezTo>
                      <a:pt x="54" y="367"/>
                      <a:pt x="54" y="639"/>
                      <a:pt x="54" y="911"/>
                    </a:cubicBezTo>
                    <a:cubicBezTo>
                      <a:pt x="217" y="911"/>
                      <a:pt x="381" y="911"/>
                      <a:pt x="544" y="911"/>
                    </a:cubicBezTo>
                    <a:cubicBezTo>
                      <a:pt x="544" y="639"/>
                      <a:pt x="544" y="367"/>
                      <a:pt x="544" y="95"/>
                    </a:cubicBezTo>
                    <a:cubicBezTo>
                      <a:pt x="381" y="95"/>
                      <a:pt x="217" y="95"/>
                      <a:pt x="54" y="95"/>
                    </a:cubicBezTo>
                    <a:close/>
                    <a:moveTo>
                      <a:pt x="112" y="1053"/>
                    </a:moveTo>
                    <a:cubicBezTo>
                      <a:pt x="126" y="1068"/>
                      <a:pt x="126" y="1068"/>
                      <a:pt x="126" y="1068"/>
                    </a:cubicBezTo>
                    <a:cubicBezTo>
                      <a:pt x="119" y="1068"/>
                      <a:pt x="119" y="1068"/>
                      <a:pt x="119" y="1068"/>
                    </a:cubicBezTo>
                    <a:cubicBezTo>
                      <a:pt x="103" y="1050"/>
                      <a:pt x="103" y="1050"/>
                      <a:pt x="103" y="1050"/>
                    </a:cubicBezTo>
                    <a:cubicBezTo>
                      <a:pt x="119" y="1034"/>
                      <a:pt x="119" y="1034"/>
                      <a:pt x="119" y="1034"/>
                    </a:cubicBezTo>
                    <a:cubicBezTo>
                      <a:pt x="126" y="1034"/>
                      <a:pt x="126" y="1034"/>
                      <a:pt x="126" y="1034"/>
                    </a:cubicBezTo>
                    <a:cubicBezTo>
                      <a:pt x="112" y="1048"/>
                      <a:pt x="112" y="1048"/>
                      <a:pt x="112" y="1048"/>
                    </a:cubicBezTo>
                    <a:cubicBezTo>
                      <a:pt x="137" y="1048"/>
                      <a:pt x="137" y="1048"/>
                      <a:pt x="137" y="1048"/>
                    </a:cubicBezTo>
                    <a:cubicBezTo>
                      <a:pt x="137" y="1053"/>
                      <a:pt x="137" y="1053"/>
                      <a:pt x="137" y="1053"/>
                    </a:cubicBezTo>
                    <a:lnTo>
                      <a:pt x="112" y="1053"/>
                    </a:lnTo>
                    <a:close/>
                    <a:moveTo>
                      <a:pt x="288" y="1050"/>
                    </a:moveTo>
                    <a:cubicBezTo>
                      <a:pt x="291" y="1050"/>
                      <a:pt x="294" y="1052"/>
                      <a:pt x="296" y="1053"/>
                    </a:cubicBezTo>
                    <a:cubicBezTo>
                      <a:pt x="296" y="1053"/>
                      <a:pt x="296" y="1053"/>
                      <a:pt x="296" y="1053"/>
                    </a:cubicBezTo>
                    <a:cubicBezTo>
                      <a:pt x="296" y="1053"/>
                      <a:pt x="296" y="1053"/>
                      <a:pt x="296" y="1053"/>
                    </a:cubicBezTo>
                    <a:cubicBezTo>
                      <a:pt x="296" y="1053"/>
                      <a:pt x="296" y="1053"/>
                      <a:pt x="296" y="1053"/>
                    </a:cubicBezTo>
                    <a:cubicBezTo>
                      <a:pt x="296" y="1053"/>
                      <a:pt x="296" y="1053"/>
                      <a:pt x="296" y="1053"/>
                    </a:cubicBezTo>
                    <a:cubicBezTo>
                      <a:pt x="296" y="1054"/>
                      <a:pt x="296" y="1054"/>
                      <a:pt x="296" y="1054"/>
                    </a:cubicBezTo>
                    <a:cubicBezTo>
                      <a:pt x="296" y="1054"/>
                      <a:pt x="291" y="1071"/>
                      <a:pt x="291" y="1072"/>
                    </a:cubicBezTo>
                    <a:cubicBezTo>
                      <a:pt x="291" y="1071"/>
                      <a:pt x="291" y="1071"/>
                      <a:pt x="291" y="1071"/>
                    </a:cubicBezTo>
                    <a:cubicBezTo>
                      <a:pt x="291" y="1072"/>
                      <a:pt x="291" y="1072"/>
                      <a:pt x="291"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90" y="1072"/>
                      <a:pt x="290" y="1072"/>
                      <a:pt x="290" y="1072"/>
                    </a:cubicBezTo>
                    <a:cubicBezTo>
                      <a:pt x="289" y="1071"/>
                      <a:pt x="288" y="1071"/>
                      <a:pt x="286" y="1070"/>
                    </a:cubicBezTo>
                    <a:cubicBezTo>
                      <a:pt x="285" y="1069"/>
                      <a:pt x="285" y="1069"/>
                      <a:pt x="284" y="1069"/>
                    </a:cubicBezTo>
                    <a:cubicBezTo>
                      <a:pt x="283" y="1069"/>
                      <a:pt x="281" y="1069"/>
                      <a:pt x="280" y="1069"/>
                    </a:cubicBezTo>
                    <a:cubicBezTo>
                      <a:pt x="279" y="1069"/>
                      <a:pt x="278" y="1069"/>
                      <a:pt x="276" y="1069"/>
                    </a:cubicBezTo>
                    <a:cubicBezTo>
                      <a:pt x="274" y="1069"/>
                      <a:pt x="273" y="1070"/>
                      <a:pt x="271" y="1071"/>
                    </a:cubicBezTo>
                    <a:cubicBezTo>
                      <a:pt x="271" y="1071"/>
                      <a:pt x="271" y="1071"/>
                      <a:pt x="271" y="1071"/>
                    </a:cubicBezTo>
                    <a:cubicBezTo>
                      <a:pt x="271" y="1071"/>
                      <a:pt x="271" y="1071"/>
                      <a:pt x="271" y="1071"/>
                    </a:cubicBezTo>
                    <a:cubicBezTo>
                      <a:pt x="271" y="1071"/>
                      <a:pt x="271" y="1071"/>
                      <a:pt x="271" y="1071"/>
                    </a:cubicBezTo>
                    <a:cubicBezTo>
                      <a:pt x="270" y="1070"/>
                      <a:pt x="270" y="1070"/>
                      <a:pt x="270" y="1070"/>
                    </a:cubicBezTo>
                    <a:cubicBezTo>
                      <a:pt x="270" y="1070"/>
                      <a:pt x="270" y="1070"/>
                      <a:pt x="270" y="1070"/>
                    </a:cubicBezTo>
                    <a:cubicBezTo>
                      <a:pt x="275" y="1052"/>
                      <a:pt x="275" y="1052"/>
                      <a:pt x="275" y="1052"/>
                    </a:cubicBezTo>
                    <a:cubicBezTo>
                      <a:pt x="275" y="1052"/>
                      <a:pt x="275" y="1052"/>
                      <a:pt x="275" y="1052"/>
                    </a:cubicBezTo>
                    <a:cubicBezTo>
                      <a:pt x="275" y="1052"/>
                      <a:pt x="275" y="1052"/>
                      <a:pt x="275" y="1052"/>
                    </a:cubicBezTo>
                    <a:cubicBezTo>
                      <a:pt x="277" y="1051"/>
                      <a:pt x="278" y="1051"/>
                      <a:pt x="279" y="1051"/>
                    </a:cubicBezTo>
                    <a:cubicBezTo>
                      <a:pt x="280" y="1050"/>
                      <a:pt x="281" y="1050"/>
                      <a:pt x="282" y="1050"/>
                    </a:cubicBezTo>
                    <a:cubicBezTo>
                      <a:pt x="283" y="1050"/>
                      <a:pt x="284" y="1050"/>
                      <a:pt x="285" y="1050"/>
                    </a:cubicBezTo>
                    <a:cubicBezTo>
                      <a:pt x="286" y="1050"/>
                      <a:pt x="287" y="1050"/>
                      <a:pt x="288" y="1050"/>
                    </a:cubicBezTo>
                    <a:close/>
                    <a:moveTo>
                      <a:pt x="298" y="1055"/>
                    </a:moveTo>
                    <a:cubicBezTo>
                      <a:pt x="298" y="1055"/>
                      <a:pt x="298" y="1055"/>
                      <a:pt x="298" y="1055"/>
                    </a:cubicBezTo>
                    <a:cubicBezTo>
                      <a:pt x="298" y="1055"/>
                      <a:pt x="298" y="1055"/>
                      <a:pt x="298" y="1055"/>
                    </a:cubicBezTo>
                    <a:cubicBezTo>
                      <a:pt x="300" y="1056"/>
                      <a:pt x="301" y="1056"/>
                      <a:pt x="302" y="1057"/>
                    </a:cubicBezTo>
                    <a:cubicBezTo>
                      <a:pt x="303" y="1058"/>
                      <a:pt x="305" y="1058"/>
                      <a:pt x="306" y="1058"/>
                    </a:cubicBezTo>
                    <a:cubicBezTo>
                      <a:pt x="308" y="1058"/>
                      <a:pt x="310" y="1058"/>
                      <a:pt x="312" y="1058"/>
                    </a:cubicBezTo>
                    <a:cubicBezTo>
                      <a:pt x="313" y="1058"/>
                      <a:pt x="314" y="1058"/>
                      <a:pt x="315" y="1058"/>
                    </a:cubicBezTo>
                    <a:cubicBezTo>
                      <a:pt x="316" y="1057"/>
                      <a:pt x="317" y="1057"/>
                      <a:pt x="319" y="1056"/>
                    </a:cubicBezTo>
                    <a:cubicBezTo>
                      <a:pt x="319" y="1056"/>
                      <a:pt x="319" y="1057"/>
                      <a:pt x="319" y="1057"/>
                    </a:cubicBezTo>
                    <a:cubicBezTo>
                      <a:pt x="319" y="1057"/>
                      <a:pt x="319" y="1057"/>
                      <a:pt x="319" y="1057"/>
                    </a:cubicBezTo>
                    <a:cubicBezTo>
                      <a:pt x="319" y="1057"/>
                      <a:pt x="319" y="1057"/>
                      <a:pt x="319" y="1057"/>
                    </a:cubicBezTo>
                    <a:cubicBezTo>
                      <a:pt x="319" y="1057"/>
                      <a:pt x="319" y="1057"/>
                      <a:pt x="319" y="1057"/>
                    </a:cubicBezTo>
                    <a:cubicBezTo>
                      <a:pt x="319" y="1057"/>
                      <a:pt x="320" y="1057"/>
                      <a:pt x="320" y="1057"/>
                    </a:cubicBezTo>
                    <a:cubicBezTo>
                      <a:pt x="320" y="1057"/>
                      <a:pt x="320" y="1057"/>
                      <a:pt x="320" y="1057"/>
                    </a:cubicBezTo>
                    <a:cubicBezTo>
                      <a:pt x="320" y="1057"/>
                      <a:pt x="320" y="1057"/>
                      <a:pt x="320" y="1057"/>
                    </a:cubicBezTo>
                    <a:cubicBezTo>
                      <a:pt x="320" y="1057"/>
                      <a:pt x="320" y="1057"/>
                      <a:pt x="320" y="1057"/>
                    </a:cubicBezTo>
                    <a:cubicBezTo>
                      <a:pt x="320" y="1057"/>
                      <a:pt x="315" y="1075"/>
                      <a:pt x="315" y="1075"/>
                    </a:cubicBezTo>
                    <a:cubicBezTo>
                      <a:pt x="314" y="1075"/>
                      <a:pt x="314" y="1075"/>
                      <a:pt x="314" y="1075"/>
                    </a:cubicBezTo>
                    <a:cubicBezTo>
                      <a:pt x="314" y="1075"/>
                      <a:pt x="314" y="1075"/>
                      <a:pt x="314" y="1075"/>
                    </a:cubicBezTo>
                    <a:cubicBezTo>
                      <a:pt x="313" y="1076"/>
                      <a:pt x="312" y="1076"/>
                      <a:pt x="311" y="1076"/>
                    </a:cubicBezTo>
                    <a:cubicBezTo>
                      <a:pt x="309" y="1077"/>
                      <a:pt x="308" y="1077"/>
                      <a:pt x="307" y="1077"/>
                    </a:cubicBezTo>
                    <a:cubicBezTo>
                      <a:pt x="306" y="1077"/>
                      <a:pt x="305" y="1077"/>
                      <a:pt x="304" y="1077"/>
                    </a:cubicBezTo>
                    <a:cubicBezTo>
                      <a:pt x="303" y="1077"/>
                      <a:pt x="302" y="1077"/>
                      <a:pt x="301" y="1077"/>
                    </a:cubicBezTo>
                    <a:cubicBezTo>
                      <a:pt x="300" y="1077"/>
                      <a:pt x="300" y="1077"/>
                      <a:pt x="299" y="1077"/>
                    </a:cubicBezTo>
                    <a:cubicBezTo>
                      <a:pt x="298" y="1076"/>
                      <a:pt x="297" y="1076"/>
                      <a:pt x="297" y="1076"/>
                    </a:cubicBezTo>
                    <a:cubicBezTo>
                      <a:pt x="295" y="1075"/>
                      <a:pt x="294" y="1075"/>
                      <a:pt x="293" y="1074"/>
                    </a:cubicBezTo>
                    <a:cubicBezTo>
                      <a:pt x="293" y="1074"/>
                      <a:pt x="292" y="1073"/>
                      <a:pt x="292" y="1073"/>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ubicBezTo>
                      <a:pt x="298" y="1055"/>
                      <a:pt x="298" y="1055"/>
                      <a:pt x="298" y="1055"/>
                    </a:cubicBezTo>
                    <a:close/>
                    <a:moveTo>
                      <a:pt x="305" y="1034"/>
                    </a:moveTo>
                    <a:cubicBezTo>
                      <a:pt x="306" y="1034"/>
                      <a:pt x="307" y="1035"/>
                      <a:pt x="308" y="1036"/>
                    </a:cubicBezTo>
                    <a:cubicBezTo>
                      <a:pt x="310" y="1036"/>
                      <a:pt x="311" y="1037"/>
                      <a:pt x="313" y="1037"/>
                    </a:cubicBezTo>
                    <a:cubicBezTo>
                      <a:pt x="313" y="1037"/>
                      <a:pt x="314" y="1037"/>
                      <a:pt x="315" y="1037"/>
                    </a:cubicBezTo>
                    <a:cubicBezTo>
                      <a:pt x="316" y="1037"/>
                      <a:pt x="317" y="1037"/>
                      <a:pt x="318" y="1037"/>
                    </a:cubicBezTo>
                    <a:cubicBezTo>
                      <a:pt x="319" y="1037"/>
                      <a:pt x="320" y="1036"/>
                      <a:pt x="321" y="1036"/>
                    </a:cubicBezTo>
                    <a:cubicBezTo>
                      <a:pt x="322" y="1036"/>
                      <a:pt x="324" y="1035"/>
                      <a:pt x="325" y="1035"/>
                    </a:cubicBezTo>
                    <a:cubicBezTo>
                      <a:pt x="325" y="1035"/>
                      <a:pt x="325" y="1035"/>
                      <a:pt x="325" y="1035"/>
                    </a:cubicBezTo>
                    <a:cubicBezTo>
                      <a:pt x="325" y="1035"/>
                      <a:pt x="325" y="1035"/>
                      <a:pt x="325" y="1035"/>
                    </a:cubicBezTo>
                    <a:cubicBezTo>
                      <a:pt x="325" y="1035"/>
                      <a:pt x="325" y="1035"/>
                      <a:pt x="325" y="1035"/>
                    </a:cubicBezTo>
                    <a:cubicBezTo>
                      <a:pt x="325" y="1035"/>
                      <a:pt x="326" y="1035"/>
                      <a:pt x="326" y="1035"/>
                    </a:cubicBezTo>
                    <a:cubicBezTo>
                      <a:pt x="326" y="1035"/>
                      <a:pt x="326" y="1035"/>
                      <a:pt x="326" y="1035"/>
                    </a:cubicBezTo>
                    <a:cubicBezTo>
                      <a:pt x="326" y="1035"/>
                      <a:pt x="326" y="1035"/>
                      <a:pt x="326" y="1035"/>
                    </a:cubicBezTo>
                    <a:cubicBezTo>
                      <a:pt x="326" y="1035"/>
                      <a:pt x="321" y="1054"/>
                      <a:pt x="321" y="1054"/>
                    </a:cubicBezTo>
                    <a:cubicBezTo>
                      <a:pt x="321" y="1054"/>
                      <a:pt x="320" y="1054"/>
                      <a:pt x="320" y="1054"/>
                    </a:cubicBezTo>
                    <a:cubicBezTo>
                      <a:pt x="320" y="1054"/>
                      <a:pt x="320" y="1054"/>
                      <a:pt x="320" y="1054"/>
                    </a:cubicBezTo>
                    <a:cubicBezTo>
                      <a:pt x="318" y="1055"/>
                      <a:pt x="316" y="1055"/>
                      <a:pt x="314" y="1056"/>
                    </a:cubicBezTo>
                    <a:cubicBezTo>
                      <a:pt x="313" y="1056"/>
                      <a:pt x="311" y="1056"/>
                      <a:pt x="310" y="1056"/>
                    </a:cubicBezTo>
                    <a:cubicBezTo>
                      <a:pt x="308" y="1056"/>
                      <a:pt x="307" y="1056"/>
                      <a:pt x="306" y="1056"/>
                    </a:cubicBezTo>
                    <a:cubicBezTo>
                      <a:pt x="304" y="1055"/>
                      <a:pt x="302" y="1054"/>
                      <a:pt x="300" y="1053"/>
                    </a:cubicBezTo>
                    <a:cubicBezTo>
                      <a:pt x="300" y="1053"/>
                      <a:pt x="299" y="1053"/>
                      <a:pt x="299" y="1052"/>
                    </a:cubicBezTo>
                    <a:cubicBezTo>
                      <a:pt x="299" y="1052"/>
                      <a:pt x="299" y="1052"/>
                      <a:pt x="299" y="1052"/>
                    </a:cubicBezTo>
                    <a:cubicBezTo>
                      <a:pt x="299" y="1052"/>
                      <a:pt x="299" y="1052"/>
                      <a:pt x="299" y="1052"/>
                    </a:cubicBezTo>
                    <a:cubicBezTo>
                      <a:pt x="299" y="1052"/>
                      <a:pt x="299" y="1052"/>
                      <a:pt x="299" y="1052"/>
                    </a:cubicBezTo>
                    <a:cubicBezTo>
                      <a:pt x="299" y="1052"/>
                      <a:pt x="299" y="1052"/>
                      <a:pt x="299" y="1052"/>
                    </a:cubicBezTo>
                    <a:cubicBezTo>
                      <a:pt x="299" y="1052"/>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4"/>
                      <a:pt x="304" y="1034"/>
                      <a:pt x="304" y="1034"/>
                    </a:cubicBezTo>
                    <a:cubicBezTo>
                      <a:pt x="304" y="1033"/>
                      <a:pt x="304" y="1033"/>
                      <a:pt x="305" y="1034"/>
                    </a:cubicBezTo>
                    <a:close/>
                    <a:moveTo>
                      <a:pt x="292" y="1028"/>
                    </a:moveTo>
                    <a:cubicBezTo>
                      <a:pt x="295" y="1028"/>
                      <a:pt x="297" y="1029"/>
                      <a:pt x="299" y="1030"/>
                    </a:cubicBezTo>
                    <a:cubicBezTo>
                      <a:pt x="299" y="1030"/>
                      <a:pt x="299" y="1030"/>
                      <a:pt x="299" y="1030"/>
                    </a:cubicBezTo>
                    <a:cubicBezTo>
                      <a:pt x="300" y="1030"/>
                      <a:pt x="301" y="1031"/>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2"/>
                      <a:pt x="302" y="1032"/>
                      <a:pt x="302" y="1032"/>
                    </a:cubicBezTo>
                    <a:cubicBezTo>
                      <a:pt x="302" y="1033"/>
                      <a:pt x="302" y="1033"/>
                      <a:pt x="302" y="1033"/>
                    </a:cubicBezTo>
                    <a:cubicBezTo>
                      <a:pt x="300" y="1039"/>
                      <a:pt x="300" y="1039"/>
                      <a:pt x="300" y="1039"/>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7" y="1050"/>
                      <a:pt x="297" y="1050"/>
                      <a:pt x="297"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6" y="1050"/>
                      <a:pt x="296" y="1050"/>
                      <a:pt x="296" y="1050"/>
                    </a:cubicBezTo>
                    <a:cubicBezTo>
                      <a:pt x="295" y="1049"/>
                      <a:pt x="294" y="1049"/>
                      <a:pt x="292" y="1048"/>
                    </a:cubicBezTo>
                    <a:cubicBezTo>
                      <a:pt x="291" y="1048"/>
                      <a:pt x="290" y="1047"/>
                      <a:pt x="288" y="1047"/>
                    </a:cubicBezTo>
                    <a:cubicBezTo>
                      <a:pt x="285" y="1047"/>
                      <a:pt x="281" y="1047"/>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7" y="1049"/>
                      <a:pt x="277" y="1049"/>
                      <a:pt x="277"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76" y="1049"/>
                      <a:pt x="276" y="1049"/>
                      <a:pt x="276" y="1049"/>
                    </a:cubicBezTo>
                    <a:cubicBezTo>
                      <a:pt x="281" y="1032"/>
                      <a:pt x="281" y="1032"/>
                      <a:pt x="281" y="1032"/>
                    </a:cubicBezTo>
                    <a:cubicBezTo>
                      <a:pt x="281" y="1031"/>
                      <a:pt x="281" y="1031"/>
                      <a:pt x="281" y="1031"/>
                    </a:cubicBezTo>
                    <a:cubicBezTo>
                      <a:pt x="281" y="1030"/>
                      <a:pt x="282" y="1030"/>
                      <a:pt x="282" y="1030"/>
                    </a:cubicBezTo>
                    <a:cubicBezTo>
                      <a:pt x="282" y="1030"/>
                      <a:pt x="282" y="1030"/>
                      <a:pt x="282" y="1030"/>
                    </a:cubicBezTo>
                    <a:cubicBezTo>
                      <a:pt x="284" y="1030"/>
                      <a:pt x="286" y="1029"/>
                      <a:pt x="287" y="1029"/>
                    </a:cubicBezTo>
                    <a:cubicBezTo>
                      <a:pt x="289" y="1028"/>
                      <a:pt x="291" y="1028"/>
                      <a:pt x="292" y="1028"/>
                    </a:cubicBezTo>
                    <a:close/>
                    <a:moveTo>
                      <a:pt x="478" y="1033"/>
                    </a:moveTo>
                    <a:cubicBezTo>
                      <a:pt x="469" y="1033"/>
                      <a:pt x="462" y="1040"/>
                      <a:pt x="462" y="1048"/>
                    </a:cubicBezTo>
                    <a:cubicBezTo>
                      <a:pt x="462" y="1052"/>
                      <a:pt x="464" y="1056"/>
                      <a:pt x="467" y="1059"/>
                    </a:cubicBezTo>
                    <a:cubicBezTo>
                      <a:pt x="460" y="1068"/>
                      <a:pt x="460" y="1068"/>
                      <a:pt x="460" y="1068"/>
                    </a:cubicBezTo>
                    <a:cubicBezTo>
                      <a:pt x="463" y="1070"/>
                      <a:pt x="463" y="1070"/>
                      <a:pt x="463" y="1070"/>
                    </a:cubicBezTo>
                    <a:cubicBezTo>
                      <a:pt x="470" y="1061"/>
                      <a:pt x="470" y="1061"/>
                      <a:pt x="470" y="1061"/>
                    </a:cubicBezTo>
                    <a:cubicBezTo>
                      <a:pt x="472" y="1063"/>
                      <a:pt x="475" y="1064"/>
                      <a:pt x="478" y="1064"/>
                    </a:cubicBezTo>
                    <a:cubicBezTo>
                      <a:pt x="486" y="1064"/>
                      <a:pt x="493" y="1057"/>
                      <a:pt x="493" y="1048"/>
                    </a:cubicBezTo>
                    <a:cubicBezTo>
                      <a:pt x="493" y="1040"/>
                      <a:pt x="486" y="1033"/>
                      <a:pt x="478" y="1033"/>
                    </a:cubicBezTo>
                    <a:close/>
                    <a:moveTo>
                      <a:pt x="478" y="1060"/>
                    </a:moveTo>
                    <a:cubicBezTo>
                      <a:pt x="471" y="1060"/>
                      <a:pt x="466" y="1055"/>
                      <a:pt x="466" y="1048"/>
                    </a:cubicBezTo>
                    <a:cubicBezTo>
                      <a:pt x="466" y="1042"/>
                      <a:pt x="471" y="1037"/>
                      <a:pt x="478" y="1037"/>
                    </a:cubicBezTo>
                    <a:cubicBezTo>
                      <a:pt x="484" y="1037"/>
                      <a:pt x="489" y="1042"/>
                      <a:pt x="489" y="1048"/>
                    </a:cubicBezTo>
                    <a:cubicBezTo>
                      <a:pt x="489" y="1055"/>
                      <a:pt x="484" y="1060"/>
                      <a:pt x="478" y="1060"/>
                    </a:cubicBezTo>
                    <a:close/>
                    <a:moveTo>
                      <a:pt x="602" y="1116"/>
                    </a:moveTo>
                    <a:cubicBezTo>
                      <a:pt x="602" y="1139"/>
                      <a:pt x="584" y="1156"/>
                      <a:pt x="562" y="1156"/>
                    </a:cubicBezTo>
                    <a:cubicBezTo>
                      <a:pt x="40" y="1156"/>
                      <a:pt x="40" y="1156"/>
                      <a:pt x="40" y="1156"/>
                    </a:cubicBezTo>
                    <a:cubicBezTo>
                      <a:pt x="18" y="1156"/>
                      <a:pt x="0" y="1139"/>
                      <a:pt x="0" y="1116"/>
                    </a:cubicBezTo>
                    <a:cubicBezTo>
                      <a:pt x="0" y="40"/>
                      <a:pt x="0" y="40"/>
                      <a:pt x="0" y="40"/>
                    </a:cubicBezTo>
                    <a:cubicBezTo>
                      <a:pt x="0" y="18"/>
                      <a:pt x="18" y="0"/>
                      <a:pt x="40" y="0"/>
                    </a:cubicBezTo>
                    <a:cubicBezTo>
                      <a:pt x="562" y="0"/>
                      <a:pt x="562" y="0"/>
                      <a:pt x="562" y="0"/>
                    </a:cubicBezTo>
                    <a:cubicBezTo>
                      <a:pt x="584" y="0"/>
                      <a:pt x="602" y="18"/>
                      <a:pt x="602" y="40"/>
                    </a:cubicBezTo>
                    <a:lnTo>
                      <a:pt x="602" y="1116"/>
                    </a:lnTo>
                    <a:close/>
                    <a:moveTo>
                      <a:pt x="273" y="379"/>
                    </a:moveTo>
                    <a:cubicBezTo>
                      <a:pt x="95" y="379"/>
                      <a:pt x="95" y="379"/>
                      <a:pt x="95" y="379"/>
                    </a:cubicBezTo>
                    <a:cubicBezTo>
                      <a:pt x="95" y="202"/>
                      <a:pt x="95" y="202"/>
                      <a:pt x="95" y="202"/>
                    </a:cubicBezTo>
                    <a:cubicBezTo>
                      <a:pt x="273" y="202"/>
                      <a:pt x="273" y="202"/>
                      <a:pt x="273" y="202"/>
                    </a:cubicBezTo>
                    <a:lnTo>
                      <a:pt x="273" y="379"/>
                    </a:lnTo>
                    <a:close/>
                    <a:moveTo>
                      <a:pt x="95" y="769"/>
                    </a:moveTo>
                    <a:cubicBezTo>
                      <a:pt x="273" y="769"/>
                      <a:pt x="273" y="769"/>
                      <a:pt x="273" y="769"/>
                    </a:cubicBezTo>
                    <a:cubicBezTo>
                      <a:pt x="273" y="911"/>
                      <a:pt x="273" y="911"/>
                      <a:pt x="273" y="911"/>
                    </a:cubicBezTo>
                    <a:cubicBezTo>
                      <a:pt x="95" y="911"/>
                      <a:pt x="95" y="911"/>
                      <a:pt x="95" y="911"/>
                    </a:cubicBezTo>
                    <a:lnTo>
                      <a:pt x="95" y="769"/>
                    </a:lnTo>
                    <a:close/>
                    <a:moveTo>
                      <a:pt x="95" y="581"/>
                    </a:moveTo>
                    <a:cubicBezTo>
                      <a:pt x="462" y="581"/>
                      <a:pt x="462" y="581"/>
                      <a:pt x="462" y="581"/>
                    </a:cubicBezTo>
                    <a:cubicBezTo>
                      <a:pt x="462" y="758"/>
                      <a:pt x="462" y="758"/>
                      <a:pt x="462" y="758"/>
                    </a:cubicBezTo>
                    <a:cubicBezTo>
                      <a:pt x="95" y="758"/>
                      <a:pt x="95" y="758"/>
                      <a:pt x="95" y="758"/>
                    </a:cubicBezTo>
                    <a:lnTo>
                      <a:pt x="95" y="581"/>
                    </a:lnTo>
                    <a:close/>
                    <a:moveTo>
                      <a:pt x="284" y="391"/>
                    </a:moveTo>
                    <a:cubicBezTo>
                      <a:pt x="462" y="391"/>
                      <a:pt x="462" y="391"/>
                      <a:pt x="462" y="391"/>
                    </a:cubicBezTo>
                    <a:cubicBezTo>
                      <a:pt x="462" y="568"/>
                      <a:pt x="462" y="568"/>
                      <a:pt x="462" y="568"/>
                    </a:cubicBezTo>
                    <a:cubicBezTo>
                      <a:pt x="284" y="568"/>
                      <a:pt x="284" y="568"/>
                      <a:pt x="284" y="568"/>
                    </a:cubicBezTo>
                    <a:lnTo>
                      <a:pt x="284" y="391"/>
                    </a:lnTo>
                    <a:close/>
                    <a:moveTo>
                      <a:pt x="273" y="568"/>
                    </a:moveTo>
                    <a:cubicBezTo>
                      <a:pt x="95" y="568"/>
                      <a:pt x="95" y="568"/>
                      <a:pt x="95" y="568"/>
                    </a:cubicBezTo>
                    <a:cubicBezTo>
                      <a:pt x="95" y="391"/>
                      <a:pt x="95" y="391"/>
                      <a:pt x="95" y="391"/>
                    </a:cubicBezTo>
                    <a:cubicBezTo>
                      <a:pt x="273" y="391"/>
                      <a:pt x="273" y="391"/>
                      <a:pt x="273" y="391"/>
                    </a:cubicBezTo>
                    <a:lnTo>
                      <a:pt x="273" y="568"/>
                    </a:lnTo>
                    <a:close/>
                    <a:moveTo>
                      <a:pt x="284" y="769"/>
                    </a:moveTo>
                    <a:cubicBezTo>
                      <a:pt x="462" y="769"/>
                      <a:pt x="462" y="769"/>
                      <a:pt x="462" y="769"/>
                    </a:cubicBezTo>
                    <a:cubicBezTo>
                      <a:pt x="462" y="911"/>
                      <a:pt x="462" y="911"/>
                      <a:pt x="462" y="911"/>
                    </a:cubicBezTo>
                    <a:cubicBezTo>
                      <a:pt x="284" y="911"/>
                      <a:pt x="284" y="911"/>
                      <a:pt x="284" y="911"/>
                    </a:cubicBezTo>
                    <a:lnTo>
                      <a:pt x="284" y="769"/>
                    </a:lnTo>
                    <a:close/>
                    <a:moveTo>
                      <a:pt x="462" y="202"/>
                    </a:moveTo>
                    <a:cubicBezTo>
                      <a:pt x="462" y="379"/>
                      <a:pt x="462" y="379"/>
                      <a:pt x="462" y="379"/>
                    </a:cubicBezTo>
                    <a:cubicBezTo>
                      <a:pt x="284" y="379"/>
                      <a:pt x="284" y="379"/>
                      <a:pt x="284" y="379"/>
                    </a:cubicBezTo>
                    <a:cubicBezTo>
                      <a:pt x="284" y="202"/>
                      <a:pt x="284" y="202"/>
                      <a:pt x="284" y="202"/>
                    </a:cubicBezTo>
                    <a:lnTo>
                      <a:pt x="462" y="202"/>
                    </a:lnTo>
                    <a:close/>
                  </a:path>
                </a:pathLst>
              </a:custGeom>
              <a:solidFill>
                <a:srgbClr val="A5A5A5"/>
              </a:solidFill>
              <a:ln>
                <a:noFill/>
              </a:ln>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sp>
            <p:nvSpPr>
              <p:cNvPr id="379" name="Rounded Rectangle 6"/>
              <p:cNvSpPr>
                <a:spLocks noChangeAspect="1"/>
              </p:cNvSpPr>
              <p:nvPr/>
            </p:nvSpPr>
            <p:spPr bwMode="black">
              <a:xfrm rot="16200000">
                <a:off x="965318" y="4057868"/>
                <a:ext cx="289825" cy="41087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A5A5A5"/>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61721" tIns="30861" rIns="61721" bIns="30861"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555486"/>
                <a:endParaRPr lang="en-US" sz="788" spc="-92" dirty="0">
                  <a:solidFill>
                    <a:srgbClr val="505050">
                      <a:lumMod val="50000"/>
                    </a:srgbClr>
                  </a:solidFill>
                  <a:latin typeface="Segoe Light" pitchFamily="34" charset="0"/>
                </a:endParaRPr>
              </a:p>
            </p:txBody>
          </p:sp>
        </p:grpSp>
        <p:sp>
          <p:nvSpPr>
            <p:cNvPr id="353" name="TextBox 271"/>
            <p:cNvSpPr txBox="1"/>
            <p:nvPr/>
          </p:nvSpPr>
          <p:spPr>
            <a:xfrm>
              <a:off x="856674" y="4343918"/>
              <a:ext cx="526509" cy="182875"/>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Aft>
                  <a:spcPts val="441"/>
                </a:spcAft>
              </a:pPr>
              <a:r>
                <a:rPr lang="en-US" sz="675" dirty="0">
                  <a:gradFill>
                    <a:gsLst>
                      <a:gs pos="2917">
                        <a:srgbClr val="002050"/>
                      </a:gs>
                      <a:gs pos="30000">
                        <a:srgbClr val="002050"/>
                      </a:gs>
                    </a:gsLst>
                    <a:lin ang="5400000" scaled="0"/>
                  </a:gradFill>
                </a:rPr>
                <a:t>Devices</a:t>
              </a:r>
            </a:p>
          </p:txBody>
        </p:sp>
        <p:sp>
          <p:nvSpPr>
            <p:cNvPr id="354" name="TextBox 272"/>
            <p:cNvSpPr txBox="1"/>
            <p:nvPr/>
          </p:nvSpPr>
          <p:spPr>
            <a:xfrm>
              <a:off x="846978" y="5211274"/>
              <a:ext cx="548639" cy="182875"/>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pPr>
              <a:r>
                <a:rPr lang="en-US" sz="675" dirty="0">
                  <a:gradFill>
                    <a:gsLst>
                      <a:gs pos="2917">
                        <a:srgbClr val="002050"/>
                      </a:gs>
                      <a:gs pos="30000">
                        <a:srgbClr val="002050"/>
                      </a:gs>
                    </a:gsLst>
                    <a:lin ang="5400000" scaled="0"/>
                  </a:gradFill>
                </a:rPr>
                <a:t>Sensors</a:t>
              </a:r>
            </a:p>
          </p:txBody>
        </p:sp>
        <p:grpSp>
          <p:nvGrpSpPr>
            <p:cNvPr id="355" name="Group 354"/>
            <p:cNvGrpSpPr/>
            <p:nvPr/>
          </p:nvGrpSpPr>
          <p:grpSpPr>
            <a:xfrm>
              <a:off x="702726" y="4734794"/>
              <a:ext cx="862790" cy="429878"/>
              <a:chOff x="5416547" y="3144838"/>
              <a:chExt cx="1352553" cy="565150"/>
            </a:xfrm>
            <a:solidFill>
              <a:srgbClr val="A5A5A5"/>
            </a:solidFill>
          </p:grpSpPr>
          <p:sp>
            <p:nvSpPr>
              <p:cNvPr id="373" name="Freeform 106"/>
              <p:cNvSpPr>
                <a:spLocks/>
              </p:cNvSpPr>
              <p:nvPr/>
            </p:nvSpPr>
            <p:spPr bwMode="auto">
              <a:xfrm>
                <a:off x="5435600" y="3144838"/>
                <a:ext cx="1333500" cy="561975"/>
              </a:xfrm>
              <a:custGeom>
                <a:avLst/>
                <a:gdLst>
                  <a:gd name="T0" fmla="*/ 316 w 353"/>
                  <a:gd name="T1" fmla="*/ 100 h 147"/>
                  <a:gd name="T2" fmla="*/ 314 w 353"/>
                  <a:gd name="T3" fmla="*/ 97 h 147"/>
                  <a:gd name="T4" fmla="*/ 351 w 353"/>
                  <a:gd name="T5" fmla="*/ 74 h 147"/>
                  <a:gd name="T6" fmla="*/ 47 w 353"/>
                  <a:gd name="T7" fmla="*/ 0 h 147"/>
                  <a:gd name="T8" fmla="*/ 0 w 353"/>
                  <a:gd name="T9" fmla="*/ 16 h 147"/>
                  <a:gd name="T10" fmla="*/ 1 w 353"/>
                  <a:gd name="T11" fmla="*/ 17 h 147"/>
                  <a:gd name="T12" fmla="*/ 304 w 353"/>
                  <a:gd name="T13" fmla="*/ 98 h 147"/>
                  <a:gd name="T14" fmla="*/ 312 w 353"/>
                  <a:gd name="T15" fmla="*/ 108 h 147"/>
                  <a:gd name="T16" fmla="*/ 312 w 353"/>
                  <a:gd name="T17" fmla="*/ 144 h 147"/>
                  <a:gd name="T18" fmla="*/ 312 w 353"/>
                  <a:gd name="T19" fmla="*/ 147 h 147"/>
                  <a:gd name="T20" fmla="*/ 353 w 353"/>
                  <a:gd name="T21" fmla="*/ 77 h 147"/>
                  <a:gd name="T22" fmla="*/ 316 w 353"/>
                  <a:gd name="T23" fmla="*/ 10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3" h="147">
                    <a:moveTo>
                      <a:pt x="316" y="100"/>
                    </a:moveTo>
                    <a:cubicBezTo>
                      <a:pt x="314" y="97"/>
                      <a:pt x="314" y="97"/>
                      <a:pt x="314" y="97"/>
                    </a:cubicBezTo>
                    <a:cubicBezTo>
                      <a:pt x="351" y="74"/>
                      <a:pt x="351" y="74"/>
                      <a:pt x="351" y="74"/>
                    </a:cubicBezTo>
                    <a:cubicBezTo>
                      <a:pt x="47" y="0"/>
                      <a:pt x="47" y="0"/>
                      <a:pt x="47" y="0"/>
                    </a:cubicBezTo>
                    <a:cubicBezTo>
                      <a:pt x="0" y="16"/>
                      <a:pt x="0" y="16"/>
                      <a:pt x="0" y="16"/>
                    </a:cubicBezTo>
                    <a:cubicBezTo>
                      <a:pt x="1" y="16"/>
                      <a:pt x="1" y="16"/>
                      <a:pt x="1" y="17"/>
                    </a:cubicBezTo>
                    <a:cubicBezTo>
                      <a:pt x="304" y="98"/>
                      <a:pt x="304" y="98"/>
                      <a:pt x="304" y="98"/>
                    </a:cubicBezTo>
                    <a:cubicBezTo>
                      <a:pt x="309" y="99"/>
                      <a:pt x="312" y="104"/>
                      <a:pt x="312" y="108"/>
                    </a:cubicBezTo>
                    <a:cubicBezTo>
                      <a:pt x="312" y="144"/>
                      <a:pt x="312" y="144"/>
                      <a:pt x="312" y="144"/>
                    </a:cubicBezTo>
                    <a:cubicBezTo>
                      <a:pt x="312" y="145"/>
                      <a:pt x="312" y="146"/>
                      <a:pt x="312" y="147"/>
                    </a:cubicBezTo>
                    <a:cubicBezTo>
                      <a:pt x="347" y="128"/>
                      <a:pt x="352" y="86"/>
                      <a:pt x="353" y="77"/>
                    </a:cubicBezTo>
                    <a:lnTo>
                      <a:pt x="316"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a:solidFill>
                    <a:srgbClr val="000000"/>
                  </a:solidFill>
                </a:endParaRPr>
              </a:p>
            </p:txBody>
          </p:sp>
          <p:sp>
            <p:nvSpPr>
              <p:cNvPr id="374" name="Freeform 107"/>
              <p:cNvSpPr>
                <a:spLocks noEditPoints="1"/>
              </p:cNvSpPr>
              <p:nvPr/>
            </p:nvSpPr>
            <p:spPr bwMode="auto">
              <a:xfrm>
                <a:off x="5416547" y="3216276"/>
                <a:ext cx="1185862" cy="493712"/>
              </a:xfrm>
              <a:custGeom>
                <a:avLst/>
                <a:gdLst>
                  <a:gd name="T0" fmla="*/ 308 w 314"/>
                  <a:gd name="T1" fmla="*/ 82 h 129"/>
                  <a:gd name="T2" fmla="*/ 5 w 314"/>
                  <a:gd name="T3" fmla="*/ 0 h 129"/>
                  <a:gd name="T4" fmla="*/ 4 w 314"/>
                  <a:gd name="T5" fmla="*/ 0 h 129"/>
                  <a:gd name="T6" fmla="*/ 0 w 314"/>
                  <a:gd name="T7" fmla="*/ 4 h 129"/>
                  <a:gd name="T8" fmla="*/ 0 w 314"/>
                  <a:gd name="T9" fmla="*/ 40 h 129"/>
                  <a:gd name="T10" fmla="*/ 6 w 314"/>
                  <a:gd name="T11" fmla="*/ 48 h 129"/>
                  <a:gd name="T12" fmla="*/ 309 w 314"/>
                  <a:gd name="T13" fmla="*/ 129 h 129"/>
                  <a:gd name="T14" fmla="*/ 313 w 314"/>
                  <a:gd name="T15" fmla="*/ 128 h 129"/>
                  <a:gd name="T16" fmla="*/ 314 w 314"/>
                  <a:gd name="T17" fmla="*/ 125 h 129"/>
                  <a:gd name="T18" fmla="*/ 314 w 314"/>
                  <a:gd name="T19" fmla="*/ 89 h 129"/>
                  <a:gd name="T20" fmla="*/ 308 w 314"/>
                  <a:gd name="T21" fmla="*/ 82 h 129"/>
                  <a:gd name="T22" fmla="*/ 72 w 314"/>
                  <a:gd name="T23" fmla="*/ 54 h 129"/>
                  <a:gd name="T24" fmla="*/ 60 w 314"/>
                  <a:gd name="T25" fmla="*/ 39 h 129"/>
                  <a:gd name="T26" fmla="*/ 72 w 314"/>
                  <a:gd name="T27" fmla="*/ 30 h 129"/>
                  <a:gd name="T28" fmla="*/ 84 w 314"/>
                  <a:gd name="T29" fmla="*/ 45 h 129"/>
                  <a:gd name="T30" fmla="*/ 72 w 314"/>
                  <a:gd name="T31" fmla="*/ 54 h 129"/>
                  <a:gd name="T32" fmla="*/ 139 w 314"/>
                  <a:gd name="T33" fmla="*/ 72 h 129"/>
                  <a:gd name="T34" fmla="*/ 127 w 314"/>
                  <a:gd name="T35" fmla="*/ 57 h 129"/>
                  <a:gd name="T36" fmla="*/ 139 w 314"/>
                  <a:gd name="T37" fmla="*/ 48 h 129"/>
                  <a:gd name="T38" fmla="*/ 151 w 314"/>
                  <a:gd name="T39" fmla="*/ 63 h 129"/>
                  <a:gd name="T40" fmla="*/ 139 w 314"/>
                  <a:gd name="T41" fmla="*/ 72 h 129"/>
                  <a:gd name="T42" fmla="*/ 175 w 314"/>
                  <a:gd name="T43" fmla="*/ 82 h 129"/>
                  <a:gd name="T44" fmla="*/ 163 w 314"/>
                  <a:gd name="T45" fmla="*/ 66 h 129"/>
                  <a:gd name="T46" fmla="*/ 175 w 314"/>
                  <a:gd name="T47" fmla="*/ 57 h 129"/>
                  <a:gd name="T48" fmla="*/ 188 w 314"/>
                  <a:gd name="T49" fmla="*/ 73 h 129"/>
                  <a:gd name="T50" fmla="*/ 175 w 314"/>
                  <a:gd name="T51" fmla="*/ 8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4" h="129">
                    <a:moveTo>
                      <a:pt x="308" y="82"/>
                    </a:moveTo>
                    <a:cubicBezTo>
                      <a:pt x="5" y="0"/>
                      <a:pt x="5" y="0"/>
                      <a:pt x="5" y="0"/>
                    </a:cubicBezTo>
                    <a:cubicBezTo>
                      <a:pt x="5" y="0"/>
                      <a:pt x="4" y="0"/>
                      <a:pt x="4" y="0"/>
                    </a:cubicBezTo>
                    <a:cubicBezTo>
                      <a:pt x="2" y="0"/>
                      <a:pt x="0" y="2"/>
                      <a:pt x="0" y="4"/>
                    </a:cubicBezTo>
                    <a:cubicBezTo>
                      <a:pt x="0" y="40"/>
                      <a:pt x="0" y="40"/>
                      <a:pt x="0" y="40"/>
                    </a:cubicBezTo>
                    <a:cubicBezTo>
                      <a:pt x="0" y="43"/>
                      <a:pt x="3" y="47"/>
                      <a:pt x="6" y="48"/>
                    </a:cubicBezTo>
                    <a:cubicBezTo>
                      <a:pt x="309" y="129"/>
                      <a:pt x="309" y="129"/>
                      <a:pt x="309" y="129"/>
                    </a:cubicBezTo>
                    <a:cubicBezTo>
                      <a:pt x="311" y="129"/>
                      <a:pt x="312" y="129"/>
                      <a:pt x="313" y="128"/>
                    </a:cubicBezTo>
                    <a:cubicBezTo>
                      <a:pt x="314" y="127"/>
                      <a:pt x="314" y="126"/>
                      <a:pt x="314" y="125"/>
                    </a:cubicBezTo>
                    <a:cubicBezTo>
                      <a:pt x="314" y="89"/>
                      <a:pt x="314" y="89"/>
                      <a:pt x="314" y="89"/>
                    </a:cubicBezTo>
                    <a:cubicBezTo>
                      <a:pt x="314" y="86"/>
                      <a:pt x="311" y="82"/>
                      <a:pt x="308" y="82"/>
                    </a:cubicBezTo>
                    <a:close/>
                    <a:moveTo>
                      <a:pt x="72" y="54"/>
                    </a:moveTo>
                    <a:cubicBezTo>
                      <a:pt x="65" y="52"/>
                      <a:pt x="60" y="45"/>
                      <a:pt x="60" y="39"/>
                    </a:cubicBezTo>
                    <a:cubicBezTo>
                      <a:pt x="60" y="32"/>
                      <a:pt x="65" y="28"/>
                      <a:pt x="72" y="30"/>
                    </a:cubicBezTo>
                    <a:cubicBezTo>
                      <a:pt x="79" y="31"/>
                      <a:pt x="84" y="38"/>
                      <a:pt x="84" y="45"/>
                    </a:cubicBezTo>
                    <a:cubicBezTo>
                      <a:pt x="84" y="52"/>
                      <a:pt x="79" y="56"/>
                      <a:pt x="72" y="54"/>
                    </a:cubicBezTo>
                    <a:close/>
                    <a:moveTo>
                      <a:pt x="139" y="72"/>
                    </a:moveTo>
                    <a:cubicBezTo>
                      <a:pt x="132" y="70"/>
                      <a:pt x="127" y="63"/>
                      <a:pt x="127" y="57"/>
                    </a:cubicBezTo>
                    <a:cubicBezTo>
                      <a:pt x="127" y="50"/>
                      <a:pt x="132" y="46"/>
                      <a:pt x="139" y="48"/>
                    </a:cubicBezTo>
                    <a:cubicBezTo>
                      <a:pt x="146" y="49"/>
                      <a:pt x="151" y="56"/>
                      <a:pt x="151" y="63"/>
                    </a:cubicBezTo>
                    <a:cubicBezTo>
                      <a:pt x="151" y="70"/>
                      <a:pt x="146" y="74"/>
                      <a:pt x="139" y="72"/>
                    </a:cubicBezTo>
                    <a:close/>
                    <a:moveTo>
                      <a:pt x="175" y="82"/>
                    </a:moveTo>
                    <a:cubicBezTo>
                      <a:pt x="169" y="80"/>
                      <a:pt x="163" y="73"/>
                      <a:pt x="163" y="66"/>
                    </a:cubicBezTo>
                    <a:cubicBezTo>
                      <a:pt x="163" y="60"/>
                      <a:pt x="169" y="56"/>
                      <a:pt x="175" y="57"/>
                    </a:cubicBezTo>
                    <a:cubicBezTo>
                      <a:pt x="182" y="59"/>
                      <a:pt x="188" y="66"/>
                      <a:pt x="188" y="73"/>
                    </a:cubicBezTo>
                    <a:cubicBezTo>
                      <a:pt x="188" y="80"/>
                      <a:pt x="182" y="84"/>
                      <a:pt x="175" y="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a:solidFill>
                    <a:srgbClr val="000000"/>
                  </a:solidFill>
                </a:endParaRPr>
              </a:p>
            </p:txBody>
          </p:sp>
          <p:sp>
            <p:nvSpPr>
              <p:cNvPr id="375" name="Freeform 108"/>
              <p:cNvSpPr>
                <a:spLocks/>
              </p:cNvSpPr>
              <p:nvPr/>
            </p:nvSpPr>
            <p:spPr bwMode="auto">
              <a:xfrm>
                <a:off x="6046788" y="3576638"/>
                <a:ext cx="188913" cy="117475"/>
              </a:xfrm>
              <a:custGeom>
                <a:avLst/>
                <a:gdLst>
                  <a:gd name="T0" fmla="*/ 0 w 119"/>
                  <a:gd name="T1" fmla="*/ 0 h 74"/>
                  <a:gd name="T2" fmla="*/ 0 w 119"/>
                  <a:gd name="T3" fmla="*/ 12 h 74"/>
                  <a:gd name="T4" fmla="*/ 88 w 119"/>
                  <a:gd name="T5" fmla="*/ 74 h 74"/>
                  <a:gd name="T6" fmla="*/ 119 w 119"/>
                  <a:gd name="T7" fmla="*/ 50 h 74"/>
                  <a:gd name="T8" fmla="*/ 43 w 119"/>
                  <a:gd name="T9" fmla="*/ 12 h 74"/>
                  <a:gd name="T10" fmla="*/ 0 w 119"/>
                  <a:gd name="T11" fmla="*/ 0 h 74"/>
                </a:gdLst>
                <a:ahLst/>
                <a:cxnLst>
                  <a:cxn ang="0">
                    <a:pos x="T0" y="T1"/>
                  </a:cxn>
                  <a:cxn ang="0">
                    <a:pos x="T2" y="T3"/>
                  </a:cxn>
                  <a:cxn ang="0">
                    <a:pos x="T4" y="T5"/>
                  </a:cxn>
                  <a:cxn ang="0">
                    <a:pos x="T6" y="T7"/>
                  </a:cxn>
                  <a:cxn ang="0">
                    <a:pos x="T8" y="T9"/>
                  </a:cxn>
                  <a:cxn ang="0">
                    <a:pos x="T10" y="T11"/>
                  </a:cxn>
                </a:cxnLst>
                <a:rect l="0" t="0" r="r" b="b"/>
                <a:pathLst>
                  <a:path w="119" h="74">
                    <a:moveTo>
                      <a:pt x="0" y="0"/>
                    </a:moveTo>
                    <a:lnTo>
                      <a:pt x="0" y="12"/>
                    </a:lnTo>
                    <a:lnTo>
                      <a:pt x="88" y="74"/>
                    </a:lnTo>
                    <a:lnTo>
                      <a:pt x="119" y="50"/>
                    </a:lnTo>
                    <a:lnTo>
                      <a:pt x="43" y="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a:solidFill>
                    <a:srgbClr val="000000"/>
                  </a:solidFill>
                </a:endParaRPr>
              </a:p>
            </p:txBody>
          </p:sp>
          <p:sp>
            <p:nvSpPr>
              <p:cNvPr id="376" name="Freeform 109"/>
              <p:cNvSpPr>
                <a:spLocks/>
              </p:cNvSpPr>
              <p:nvPr/>
            </p:nvSpPr>
            <p:spPr bwMode="auto">
              <a:xfrm>
                <a:off x="5808663" y="3549651"/>
                <a:ext cx="374650" cy="149225"/>
              </a:xfrm>
              <a:custGeom>
                <a:avLst/>
                <a:gdLst>
                  <a:gd name="T0" fmla="*/ 148 w 236"/>
                  <a:gd name="T1" fmla="*/ 31 h 94"/>
                  <a:gd name="T2" fmla="*/ 148 w 236"/>
                  <a:gd name="T3" fmla="*/ 17 h 94"/>
                  <a:gd name="T4" fmla="*/ 91 w 236"/>
                  <a:gd name="T5" fmla="*/ 0 h 94"/>
                  <a:gd name="T6" fmla="*/ 91 w 236"/>
                  <a:gd name="T7" fmla="*/ 5 h 94"/>
                  <a:gd name="T8" fmla="*/ 53 w 236"/>
                  <a:gd name="T9" fmla="*/ 7 h 94"/>
                  <a:gd name="T10" fmla="*/ 0 w 236"/>
                  <a:gd name="T11" fmla="*/ 29 h 94"/>
                  <a:gd name="T12" fmla="*/ 91 w 236"/>
                  <a:gd name="T13" fmla="*/ 12 h 94"/>
                  <a:gd name="T14" fmla="*/ 91 w 236"/>
                  <a:gd name="T15" fmla="*/ 14 h 94"/>
                  <a:gd name="T16" fmla="*/ 60 w 236"/>
                  <a:gd name="T17" fmla="*/ 19 h 94"/>
                  <a:gd name="T18" fmla="*/ 0 w 236"/>
                  <a:gd name="T19" fmla="*/ 29 h 94"/>
                  <a:gd name="T20" fmla="*/ 119 w 236"/>
                  <a:gd name="T21" fmla="*/ 63 h 94"/>
                  <a:gd name="T22" fmla="*/ 236 w 236"/>
                  <a:gd name="T23" fmla="*/ 94 h 94"/>
                  <a:gd name="T24" fmla="*/ 176 w 236"/>
                  <a:gd name="T25" fmla="*/ 50 h 94"/>
                  <a:gd name="T26" fmla="*/ 148 w 236"/>
                  <a:gd name="T27" fmla="*/ 3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6" h="94">
                    <a:moveTo>
                      <a:pt x="148" y="31"/>
                    </a:moveTo>
                    <a:lnTo>
                      <a:pt x="148" y="17"/>
                    </a:lnTo>
                    <a:lnTo>
                      <a:pt x="91" y="0"/>
                    </a:lnTo>
                    <a:lnTo>
                      <a:pt x="91" y="5"/>
                    </a:lnTo>
                    <a:lnTo>
                      <a:pt x="53" y="7"/>
                    </a:lnTo>
                    <a:lnTo>
                      <a:pt x="0" y="29"/>
                    </a:lnTo>
                    <a:lnTo>
                      <a:pt x="91" y="12"/>
                    </a:lnTo>
                    <a:lnTo>
                      <a:pt x="91" y="14"/>
                    </a:lnTo>
                    <a:lnTo>
                      <a:pt x="60" y="19"/>
                    </a:lnTo>
                    <a:lnTo>
                      <a:pt x="0" y="29"/>
                    </a:lnTo>
                    <a:lnTo>
                      <a:pt x="119" y="63"/>
                    </a:lnTo>
                    <a:lnTo>
                      <a:pt x="236" y="94"/>
                    </a:lnTo>
                    <a:lnTo>
                      <a:pt x="176" y="50"/>
                    </a:lnTo>
                    <a:lnTo>
                      <a:pt x="148"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5553"/>
                <a:endParaRPr lang="en-US" sz="788">
                  <a:solidFill>
                    <a:srgbClr val="000000"/>
                  </a:solidFill>
                </a:endParaRPr>
              </a:p>
            </p:txBody>
          </p:sp>
        </p:grpSp>
        <p:pic>
          <p:nvPicPr>
            <p:cNvPr id="356" name="Picture 3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27084" y="3168223"/>
              <a:ext cx="775646" cy="256913"/>
            </a:xfrm>
            <a:prstGeom prst="rect">
              <a:avLst/>
            </a:prstGeom>
            <a:solidFill>
              <a:schemeClr val="bg1"/>
            </a:solidFill>
          </p:spPr>
        </p:pic>
        <p:pic>
          <p:nvPicPr>
            <p:cNvPr id="357" name="Picture 3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91025" y="3168223"/>
              <a:ext cx="243110" cy="256913"/>
            </a:xfrm>
            <a:prstGeom prst="rect">
              <a:avLst/>
            </a:prstGeom>
          </p:spPr>
        </p:pic>
        <p:pic>
          <p:nvPicPr>
            <p:cNvPr id="358" name="Picture 357"/>
            <p:cNvPicPr>
              <a:picLocks noChangeAspect="1"/>
            </p:cNvPicPr>
            <p:nvPr/>
          </p:nvPicPr>
          <p:blipFill>
            <a:blip r:embed="rId5" cstate="screen">
              <a:lum bright="70000" contrast="-70000"/>
              <a:extLst>
                <a:ext uri="{28A0092B-C50C-407E-A947-70E740481C1C}">
                  <a14:useLocalDpi xmlns:a14="http://schemas.microsoft.com/office/drawing/2010/main"/>
                </a:ext>
              </a:extLst>
            </a:blip>
            <a:stretch>
              <a:fillRect/>
            </a:stretch>
          </p:blipFill>
          <p:spPr>
            <a:xfrm>
              <a:off x="5004162" y="3410733"/>
              <a:ext cx="296976" cy="463283"/>
            </a:xfrm>
            <a:prstGeom prst="rect">
              <a:avLst/>
            </a:prstGeom>
          </p:spPr>
        </p:pic>
        <p:sp>
          <p:nvSpPr>
            <p:cNvPr id="359" name="Oval 358"/>
            <p:cNvSpPr/>
            <p:nvPr/>
          </p:nvSpPr>
          <p:spPr bwMode="auto">
            <a:xfrm>
              <a:off x="6296805" y="4050040"/>
              <a:ext cx="1554480" cy="1554480"/>
            </a:xfrm>
            <a:prstGeom prst="ellipse">
              <a:avLst/>
            </a:prstGeom>
            <a:solidFill>
              <a:srgbClr val="4E195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33613"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491" fontAlgn="base">
                <a:lnSpc>
                  <a:spcPct val="90000"/>
                </a:lnSpc>
                <a:spcBef>
                  <a:spcPct val="0"/>
                </a:spcBef>
                <a:spcAft>
                  <a:spcPct val="0"/>
                </a:spcAft>
              </a:pPr>
              <a:r>
                <a:rPr lang="en-US" sz="675" dirty="0">
                  <a:gradFill>
                    <a:gsLst>
                      <a:gs pos="0">
                        <a:srgbClr val="FFFFFF"/>
                      </a:gs>
                      <a:gs pos="100000">
                        <a:srgbClr val="FFFFFF"/>
                      </a:gs>
                    </a:gsLst>
                    <a:lin ang="5400000" scaled="1"/>
                  </a:gradFill>
                  <a:ea typeface="Segoe UI" pitchFamily="34" charset="0"/>
                  <a:cs typeface="Segoe UI" pitchFamily="34" charset="0"/>
                </a:rPr>
                <a:t>Azure Stream Analytics</a:t>
              </a:r>
              <a:endParaRPr lang="en-US" sz="675" b="1" dirty="0">
                <a:gradFill>
                  <a:gsLst>
                    <a:gs pos="0">
                      <a:srgbClr val="FFFFFF"/>
                    </a:gs>
                    <a:gs pos="100000">
                      <a:srgbClr val="FFFFFF"/>
                    </a:gs>
                  </a:gsLst>
                  <a:lin ang="5400000" scaled="1"/>
                </a:gradFill>
                <a:ea typeface="Segoe UI" pitchFamily="34" charset="0"/>
                <a:cs typeface="Segoe UI" pitchFamily="34" charset="0"/>
              </a:endParaRPr>
            </a:p>
          </p:txBody>
        </p:sp>
        <p:pic>
          <p:nvPicPr>
            <p:cNvPr id="360" name="Picture 3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599617" y="4615255"/>
              <a:ext cx="856568" cy="856568"/>
            </a:xfrm>
            <a:prstGeom prst="rect">
              <a:avLst/>
            </a:prstGeom>
          </p:spPr>
        </p:pic>
        <p:cxnSp>
          <p:nvCxnSpPr>
            <p:cNvPr id="361" name="Straight Arrow Connector 360"/>
            <p:cNvCxnSpPr/>
            <p:nvPr/>
          </p:nvCxnSpPr>
          <p:spPr>
            <a:xfrm>
              <a:off x="5691956" y="5289956"/>
              <a:ext cx="672862" cy="496603"/>
            </a:xfrm>
            <a:prstGeom prst="straightConnector1">
              <a:avLst/>
            </a:prstGeom>
            <a:ln w="25400">
              <a:solidFill>
                <a:srgbClr val="777777"/>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2" name="Freeform 95"/>
            <p:cNvSpPr>
              <a:spLocks noEditPoints="1"/>
            </p:cNvSpPr>
            <p:nvPr/>
          </p:nvSpPr>
          <p:spPr bwMode="auto">
            <a:xfrm>
              <a:off x="9242102" y="2345826"/>
              <a:ext cx="568456" cy="2649076"/>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accent1"/>
            </a:solidFill>
            <a:ln>
              <a:noFill/>
            </a:ln>
            <a:extLst/>
          </p:spPr>
          <p:txBody>
            <a:bodyPr vert="horz" wrap="square" lIns="68574" tIns="34287" rIns="68574" bIns="34287"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788">
                <a:solidFill>
                  <a:srgbClr val="505050"/>
                </a:solidFill>
              </a:endParaRPr>
            </a:p>
          </p:txBody>
        </p:sp>
        <p:cxnSp>
          <p:nvCxnSpPr>
            <p:cNvPr id="363" name="Straight Arrow Connector 362"/>
            <p:cNvCxnSpPr/>
            <p:nvPr/>
          </p:nvCxnSpPr>
          <p:spPr>
            <a:xfrm flipH="1">
              <a:off x="5790349" y="4792016"/>
              <a:ext cx="489063" cy="866"/>
            </a:xfrm>
            <a:prstGeom prst="straightConnector1">
              <a:avLst/>
            </a:prstGeom>
            <a:ln>
              <a:solidFill>
                <a:schemeClr val="bg1">
                  <a:lumMod val="50000"/>
                </a:schemeClr>
              </a:solidFill>
              <a:headEnd type="triangle"/>
              <a:tailEnd type="triangle"/>
            </a:ln>
          </p:spPr>
          <p:style>
            <a:lnRef idx="3">
              <a:schemeClr val="accent3"/>
            </a:lnRef>
            <a:fillRef idx="0">
              <a:schemeClr val="accent3"/>
            </a:fillRef>
            <a:effectRef idx="2">
              <a:schemeClr val="accent3"/>
            </a:effectRef>
            <a:fontRef idx="minor">
              <a:schemeClr val="tx1"/>
            </a:fontRef>
          </p:style>
        </p:cxnSp>
        <p:grpSp>
          <p:nvGrpSpPr>
            <p:cNvPr id="364" name="Group 363"/>
            <p:cNvGrpSpPr/>
            <p:nvPr/>
          </p:nvGrpSpPr>
          <p:grpSpPr>
            <a:xfrm>
              <a:off x="8049355" y="2501648"/>
              <a:ext cx="1149418" cy="2415434"/>
              <a:chOff x="7913170" y="3312282"/>
              <a:chExt cx="1149418" cy="2415434"/>
            </a:xfrm>
          </p:grpSpPr>
          <p:grpSp>
            <p:nvGrpSpPr>
              <p:cNvPr id="365" name="Group 364"/>
              <p:cNvGrpSpPr/>
              <p:nvPr/>
            </p:nvGrpSpPr>
            <p:grpSpPr>
              <a:xfrm>
                <a:off x="7913170" y="3312282"/>
                <a:ext cx="1149418" cy="2415434"/>
                <a:chOff x="7913170" y="3312282"/>
                <a:chExt cx="1149418" cy="2415434"/>
              </a:xfrm>
            </p:grpSpPr>
            <p:grpSp>
              <p:nvGrpSpPr>
                <p:cNvPr id="368" name="Group 367"/>
                <p:cNvGrpSpPr/>
                <p:nvPr/>
              </p:nvGrpSpPr>
              <p:grpSpPr>
                <a:xfrm>
                  <a:off x="7916635" y="3918422"/>
                  <a:ext cx="1145953" cy="1809294"/>
                  <a:chOff x="8138456" y="2948621"/>
                  <a:chExt cx="1188720" cy="1981190"/>
                </a:xfrm>
                <a:solidFill>
                  <a:schemeClr val="accent1"/>
                </a:solidFill>
              </p:grpSpPr>
              <p:sp>
                <p:nvSpPr>
                  <p:cNvPr id="370" name="Right Arrow 103"/>
                  <p:cNvSpPr/>
                  <p:nvPr/>
                </p:nvSpPr>
                <p:spPr bwMode="auto">
                  <a:xfrm>
                    <a:off x="8138456" y="294862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74"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99266" fontAlgn="base">
                      <a:lnSpc>
                        <a:spcPct val="90000"/>
                      </a:lnSpc>
                      <a:spcBef>
                        <a:spcPct val="0"/>
                      </a:spcBef>
                      <a:spcAft>
                        <a:spcPct val="0"/>
                      </a:spcAft>
                    </a:pPr>
                    <a:r>
                      <a:rPr lang="en-US" sz="600" dirty="0">
                        <a:gradFill>
                          <a:gsLst>
                            <a:gs pos="0">
                              <a:srgbClr val="FFFFFF"/>
                            </a:gs>
                            <a:gs pos="100000">
                              <a:srgbClr val="FFFFFF"/>
                            </a:gs>
                          </a:gsLst>
                          <a:lin ang="5400000" scaled="1"/>
                        </a:gradFill>
                        <a:ea typeface="Segoe UI" pitchFamily="34" charset="0"/>
                        <a:cs typeface="Segoe UI" pitchFamily="34" charset="0"/>
                      </a:rPr>
                      <a:t>HDFS</a:t>
                    </a:r>
                  </a:p>
                </p:txBody>
              </p:sp>
              <p:sp>
                <p:nvSpPr>
                  <p:cNvPr id="371" name="Right Arrow 104"/>
                  <p:cNvSpPr/>
                  <p:nvPr/>
                </p:nvSpPr>
                <p:spPr bwMode="auto">
                  <a:xfrm>
                    <a:off x="8138456" y="3619176"/>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74"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99266">
                      <a:lnSpc>
                        <a:spcPct val="90000"/>
                      </a:lnSpc>
                    </a:pPr>
                    <a:r>
                      <a:rPr lang="en-US" sz="600" dirty="0">
                        <a:gradFill>
                          <a:gsLst>
                            <a:gs pos="0">
                              <a:srgbClr val="FFFFFF"/>
                            </a:gs>
                            <a:gs pos="100000">
                              <a:srgbClr val="FFFFFF"/>
                            </a:gs>
                          </a:gsLst>
                          <a:lin ang="5400000" scaled="1"/>
                        </a:gradFill>
                        <a:ea typeface="Segoe UI" pitchFamily="34" charset="0"/>
                        <a:cs typeface="Segoe UI" pitchFamily="34" charset="0"/>
                      </a:rPr>
                      <a:t>Azure DBs</a:t>
                    </a:r>
                  </a:p>
                </p:txBody>
              </p:sp>
              <p:sp>
                <p:nvSpPr>
                  <p:cNvPr id="372" name="Right Arrow 105"/>
                  <p:cNvSpPr/>
                  <p:nvPr/>
                </p:nvSpPr>
                <p:spPr bwMode="auto">
                  <a:xfrm>
                    <a:off x="8138456" y="4289731"/>
                    <a:ext cx="1188720" cy="64008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74"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99266">
                      <a:lnSpc>
                        <a:spcPct val="90000"/>
                      </a:lnSpc>
                    </a:pPr>
                    <a:r>
                      <a:rPr lang="en-US" sz="600" dirty="0">
                        <a:gradFill>
                          <a:gsLst>
                            <a:gs pos="0">
                              <a:srgbClr val="FFFFFF"/>
                            </a:gs>
                            <a:gs pos="100000">
                              <a:srgbClr val="FFFFFF"/>
                            </a:gs>
                          </a:gsLst>
                          <a:lin ang="5400000" scaled="1"/>
                        </a:gradFill>
                        <a:ea typeface="Segoe UI" pitchFamily="34" charset="0"/>
                        <a:cs typeface="Segoe UI" pitchFamily="34" charset="0"/>
                      </a:rPr>
                      <a:t>Azure storage</a:t>
                    </a:r>
                  </a:p>
                </p:txBody>
              </p:sp>
            </p:grpSp>
            <p:sp>
              <p:nvSpPr>
                <p:cNvPr id="369" name="Right Arrow 102"/>
                <p:cNvSpPr/>
                <p:nvPr/>
              </p:nvSpPr>
              <p:spPr bwMode="auto">
                <a:xfrm>
                  <a:off x="7913170" y="3312282"/>
                  <a:ext cx="1145953" cy="58454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68574"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699266" fontAlgn="base">
                    <a:lnSpc>
                      <a:spcPct val="90000"/>
                    </a:lnSpc>
                    <a:spcBef>
                      <a:spcPct val="0"/>
                    </a:spcBef>
                    <a:spcAft>
                      <a:spcPct val="0"/>
                    </a:spcAft>
                  </a:pPr>
                  <a:r>
                    <a:rPr lang="en-US" sz="600" dirty="0" err="1">
                      <a:gradFill>
                        <a:gsLst>
                          <a:gs pos="0">
                            <a:srgbClr val="FFFFFF"/>
                          </a:gs>
                          <a:gs pos="100000">
                            <a:srgbClr val="FFFFFF"/>
                          </a:gs>
                        </a:gsLst>
                        <a:lin ang="5400000" scaled="1"/>
                      </a:gradFill>
                      <a:ea typeface="Segoe UI" pitchFamily="34" charset="0"/>
                      <a:cs typeface="Segoe UI" pitchFamily="34" charset="0"/>
                    </a:rPr>
                    <a:t>HBase</a:t>
                  </a:r>
                  <a:endParaRPr lang="en-US" sz="600" dirty="0">
                    <a:gradFill>
                      <a:gsLst>
                        <a:gs pos="0">
                          <a:srgbClr val="FFFFFF"/>
                        </a:gs>
                        <a:gs pos="100000">
                          <a:srgbClr val="FFFFFF"/>
                        </a:gs>
                      </a:gsLst>
                      <a:lin ang="5400000" scaled="1"/>
                    </a:gradFill>
                    <a:ea typeface="Segoe UI" pitchFamily="34" charset="0"/>
                    <a:cs typeface="Segoe UI" pitchFamily="34" charset="0"/>
                  </a:endParaRPr>
                </a:p>
              </p:txBody>
            </p:sp>
          </p:grpSp>
          <p:pic>
            <p:nvPicPr>
              <p:cNvPr id="366" name="Picture 365"/>
              <p:cNvPicPr>
                <a:picLocks noChangeAspect="1"/>
              </p:cNvPicPr>
              <p:nvPr/>
            </p:nvPicPr>
            <p:blipFill>
              <a:blip r:embed="rId7" cstate="screen">
                <a:clrChange>
                  <a:clrFrom>
                    <a:srgbClr val="89C33F"/>
                  </a:clrFrom>
                  <a:clrTo>
                    <a:srgbClr val="89C33F">
                      <a:alpha val="0"/>
                    </a:srgbClr>
                  </a:clrTo>
                </a:clrChange>
                <a:extLst>
                  <a:ext uri="{28A0092B-C50C-407E-A947-70E740481C1C}">
                    <a14:useLocalDpi xmlns:a14="http://schemas.microsoft.com/office/drawing/2010/main"/>
                  </a:ext>
                </a:extLst>
              </a:blip>
              <a:stretch>
                <a:fillRect/>
              </a:stretch>
            </p:blipFill>
            <p:spPr>
              <a:xfrm>
                <a:off x="8577883" y="3438824"/>
                <a:ext cx="308864" cy="326402"/>
              </a:xfrm>
              <a:prstGeom prst="rect">
                <a:avLst/>
              </a:prstGeom>
            </p:spPr>
          </p:pic>
          <p:pic>
            <p:nvPicPr>
              <p:cNvPr id="367" name="Picture 366"/>
              <p:cNvPicPr>
                <a:picLocks noChangeAspect="1"/>
              </p:cNvPicPr>
              <p:nvPr/>
            </p:nvPicPr>
            <p:blipFill>
              <a:blip r:embed="rId7" cstate="screen">
                <a:clrChange>
                  <a:clrFrom>
                    <a:srgbClr val="89C33F"/>
                  </a:clrFrom>
                  <a:clrTo>
                    <a:srgbClr val="89C33F">
                      <a:alpha val="0"/>
                    </a:srgbClr>
                  </a:clrTo>
                </a:clrChange>
                <a:extLst>
                  <a:ext uri="{28A0092B-C50C-407E-A947-70E740481C1C}">
                    <a14:useLocalDpi xmlns:a14="http://schemas.microsoft.com/office/drawing/2010/main"/>
                  </a:ext>
                </a:extLst>
              </a:blip>
              <a:stretch>
                <a:fillRect/>
              </a:stretch>
            </p:blipFill>
            <p:spPr>
              <a:xfrm>
                <a:off x="8551455" y="4046735"/>
                <a:ext cx="308864" cy="326402"/>
              </a:xfrm>
              <a:prstGeom prst="rect">
                <a:avLst/>
              </a:prstGeom>
            </p:spPr>
          </p:pic>
        </p:grpSp>
      </p:grpSp>
    </p:spTree>
    <p:extLst>
      <p:ext uri="{BB962C8B-B14F-4D97-AF65-F5344CB8AC3E}">
        <p14:creationId xmlns:p14="http://schemas.microsoft.com/office/powerpoint/2010/main" val="1954098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Rectangle 2">
            <a:extLst>
              <a:ext uri="{FF2B5EF4-FFF2-40B4-BE49-F238E27FC236}">
                <a16:creationId xmlns:a16="http://schemas.microsoft.com/office/drawing/2014/main" id="{AB99B020-EDF2-40CE-98C9-3A5EAE22CB6E}"/>
              </a:ext>
            </a:extLst>
          </p:cNvPr>
          <p:cNvSpPr/>
          <p:nvPr/>
        </p:nvSpPr>
        <p:spPr>
          <a:xfrm>
            <a:off x="491079" y="6360597"/>
            <a:ext cx="1956177" cy="369332"/>
          </a:xfrm>
          <a:prstGeom prst="rect">
            <a:avLst/>
          </a:prstGeom>
        </p:spPr>
        <p:txBody>
          <a:bodyPr wrap="none">
            <a:spAutoFit/>
          </a:bodyPr>
          <a:lstStyle/>
          <a:p>
            <a:r>
              <a:rPr lang="en-US" dirty="0"/>
              <a:t>aka.ms/Azure/ML</a:t>
            </a:r>
          </a:p>
        </p:txBody>
      </p:sp>
    </p:spTree>
    <p:extLst>
      <p:ext uri="{BB962C8B-B14F-4D97-AF65-F5344CB8AC3E}">
        <p14:creationId xmlns:p14="http://schemas.microsoft.com/office/powerpoint/2010/main" val="3172361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78EE-0557-43BF-8CD0-5769DE244F9C}"/>
              </a:ext>
            </a:extLst>
          </p:cNvPr>
          <p:cNvSpPr>
            <a:spLocks noGrp="1"/>
          </p:cNvSpPr>
          <p:nvPr>
            <p:ph type="title"/>
          </p:nvPr>
        </p:nvSpPr>
        <p:spPr/>
        <p:txBody>
          <a:bodyPr/>
          <a:lstStyle/>
          <a:p>
            <a:r>
              <a:rPr lang="en-US" sz="4800" dirty="0"/>
              <a:t>Azure Machine Learning Services - Overview</a:t>
            </a:r>
          </a:p>
        </p:txBody>
      </p:sp>
      <p:cxnSp>
        <p:nvCxnSpPr>
          <p:cNvPr id="5" name="Straight Connector 4">
            <a:extLst>
              <a:ext uri="{FF2B5EF4-FFF2-40B4-BE49-F238E27FC236}">
                <a16:creationId xmlns:a16="http://schemas.microsoft.com/office/drawing/2014/main" id="{B3A069A8-54FC-47E9-8C76-5DC9F9A189D4}"/>
              </a:ext>
            </a:extLst>
          </p:cNvPr>
          <p:cNvCxnSpPr>
            <a:cxnSpLocks/>
          </p:cNvCxnSpPr>
          <p:nvPr/>
        </p:nvCxnSpPr>
        <p:spPr>
          <a:xfrm flipH="1">
            <a:off x="3979482" y="4249841"/>
            <a:ext cx="3669563"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6" name="Freeform 128">
            <a:extLst>
              <a:ext uri="{FF2B5EF4-FFF2-40B4-BE49-F238E27FC236}">
                <a16:creationId xmlns:a16="http://schemas.microsoft.com/office/drawing/2014/main" id="{7BEEA7BF-2B93-4F00-A328-77A4C435544A}"/>
              </a:ext>
            </a:extLst>
          </p:cNvPr>
          <p:cNvSpPr>
            <a:spLocks noChangeAspect="1"/>
          </p:cNvSpPr>
          <p:nvPr/>
        </p:nvSpPr>
        <p:spPr bwMode="auto">
          <a:xfrm>
            <a:off x="1671675" y="3142639"/>
            <a:ext cx="1589930" cy="878300"/>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649">
              <a:defRPr/>
            </a:pPr>
            <a:endParaRPr lang="en-US" sz="1020">
              <a:solidFill>
                <a:srgbClr val="505050"/>
              </a:solidFill>
              <a:latin typeface="Segoe UI"/>
            </a:endParaRPr>
          </a:p>
        </p:txBody>
      </p:sp>
      <p:grpSp>
        <p:nvGrpSpPr>
          <p:cNvPr id="7" name="Group 326">
            <a:extLst>
              <a:ext uri="{FF2B5EF4-FFF2-40B4-BE49-F238E27FC236}">
                <a16:creationId xmlns:a16="http://schemas.microsoft.com/office/drawing/2014/main" id="{E6980E3C-9424-41D5-9252-86DD1BE6DEC7}"/>
              </a:ext>
            </a:extLst>
          </p:cNvPr>
          <p:cNvGrpSpPr>
            <a:grpSpLocks noChangeAspect="1"/>
          </p:cNvGrpSpPr>
          <p:nvPr/>
        </p:nvGrpSpPr>
        <p:grpSpPr bwMode="auto">
          <a:xfrm>
            <a:off x="2573587" y="3863913"/>
            <a:ext cx="1543827" cy="742865"/>
            <a:chOff x="6816" y="2557"/>
            <a:chExt cx="259" cy="136"/>
          </a:xfrm>
          <a:noFill/>
        </p:grpSpPr>
        <p:sp useBgFill="1">
          <p:nvSpPr>
            <p:cNvPr id="8" name="Freeform 328">
              <a:extLst>
                <a:ext uri="{FF2B5EF4-FFF2-40B4-BE49-F238E27FC236}">
                  <a16:creationId xmlns:a16="http://schemas.microsoft.com/office/drawing/2014/main" id="{AD5085BB-7347-4559-B5AE-C4F0B497A8DD}"/>
                </a:ext>
              </a:extLst>
            </p:cNvPr>
            <p:cNvSpPr>
              <a:spLocks/>
            </p:cNvSpPr>
            <p:nvPr/>
          </p:nvSpPr>
          <p:spPr bwMode="auto">
            <a:xfrm>
              <a:off x="6816" y="2664"/>
              <a:ext cx="259" cy="29"/>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ln w="12700" cap="flat">
              <a:solidFill>
                <a:schemeClr val="tx1"/>
              </a:solidFill>
              <a:prstDash val="solid"/>
              <a:miter lim="800000"/>
              <a:headEnd/>
              <a:tailEnd/>
            </a:ln>
            <a:extLst/>
          </p:spPr>
          <p:txBody>
            <a:bodyPr vert="horz" wrap="square" lIns="93248" tIns="46624" rIns="93248" bIns="46624" numCol="1" anchor="t" anchorCtr="0" compatLnSpc="1">
              <a:prstTxWarp prst="textNoShape">
                <a:avLst/>
              </a:prstTxWarp>
            </a:bodyPr>
            <a:lstStyle/>
            <a:p>
              <a:pPr defTabSz="932649">
                <a:defRPr/>
              </a:pPr>
              <a:endParaRPr lang="en-US" sz="1836">
                <a:solidFill>
                  <a:srgbClr val="000000"/>
                </a:solidFill>
                <a:latin typeface="Segoe UI Semilight"/>
              </a:endParaRPr>
            </a:p>
          </p:txBody>
        </p:sp>
        <p:sp useBgFill="1">
          <p:nvSpPr>
            <p:cNvPr id="9" name="Rectangle 327">
              <a:extLst>
                <a:ext uri="{FF2B5EF4-FFF2-40B4-BE49-F238E27FC236}">
                  <a16:creationId xmlns:a16="http://schemas.microsoft.com/office/drawing/2014/main" id="{476C6F93-1B62-4C4D-8C45-8DFED3950CF3}"/>
                </a:ext>
              </a:extLst>
            </p:cNvPr>
            <p:cNvSpPr>
              <a:spLocks noChangeArrowheads="1"/>
            </p:cNvSpPr>
            <p:nvPr/>
          </p:nvSpPr>
          <p:spPr bwMode="auto">
            <a:xfrm>
              <a:off x="6861" y="2557"/>
              <a:ext cx="169" cy="107"/>
            </a:xfrm>
            <a:prstGeom prst="rect">
              <a:avLst/>
            </a:prstGeom>
            <a:ln w="12700" cap="flat">
              <a:solidFill>
                <a:schemeClr val="tx1"/>
              </a:solidFill>
              <a:prstDash val="solid"/>
              <a:miter lim="800000"/>
              <a:headEnd/>
              <a:tailEnd/>
            </a:ln>
            <a:extLst/>
          </p:spPr>
          <p:txBody>
            <a:bodyPr vert="horz" wrap="square" lIns="93248" tIns="46624" rIns="93248" bIns="46624" numCol="1" anchor="t" anchorCtr="0" compatLnSpc="1">
              <a:prstTxWarp prst="textNoShape">
                <a:avLst/>
              </a:prstTxWarp>
            </a:bodyPr>
            <a:lstStyle/>
            <a:p>
              <a:pPr defTabSz="932649">
                <a:defRPr/>
              </a:pPr>
              <a:endParaRPr lang="en-US" sz="1836">
                <a:solidFill>
                  <a:srgbClr val="000000"/>
                </a:solidFill>
                <a:latin typeface="Segoe UI Semilight"/>
              </a:endParaRPr>
            </a:p>
          </p:txBody>
        </p:sp>
      </p:grpSp>
      <p:sp>
        <p:nvSpPr>
          <p:cNvPr id="10" name="Rectangle 9">
            <a:extLst>
              <a:ext uri="{FF2B5EF4-FFF2-40B4-BE49-F238E27FC236}">
                <a16:creationId xmlns:a16="http://schemas.microsoft.com/office/drawing/2014/main" id="{4CB61D2F-26E9-4977-98B5-89B36BD38C50}"/>
              </a:ext>
            </a:extLst>
          </p:cNvPr>
          <p:cNvSpPr/>
          <p:nvPr/>
        </p:nvSpPr>
        <p:spPr bwMode="auto">
          <a:xfrm>
            <a:off x="8416980" y="2218566"/>
            <a:ext cx="1621556" cy="11037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spcAft>
                <a:spcPts val="408"/>
              </a:spcAft>
              <a:defRPr/>
            </a:pPr>
            <a:r>
              <a:rPr lang="en-US" sz="1020" b="1" kern="0" spc="50">
                <a:solidFill>
                  <a:srgbClr val="505050"/>
                </a:solidFill>
                <a:latin typeface="Segoe UI Semibold" charset="0"/>
                <a:cs typeface="Segoe UI Semibold" charset="0"/>
              </a:rPr>
              <a:t>Spark</a:t>
            </a:r>
          </a:p>
          <a:p>
            <a:pPr defTabSz="950386">
              <a:spcAft>
                <a:spcPts val="408"/>
              </a:spcAft>
              <a:defRPr/>
            </a:pPr>
            <a:r>
              <a:rPr lang="en-US" sz="1020" b="1" kern="0" spc="50">
                <a:solidFill>
                  <a:srgbClr val="505050"/>
                </a:solidFill>
                <a:latin typeface="Segoe UI Semibold" charset="0"/>
                <a:cs typeface="Segoe UI Semibold" charset="0"/>
              </a:rPr>
              <a:t>SQL Server </a:t>
            </a:r>
          </a:p>
          <a:p>
            <a:pPr defTabSz="950386">
              <a:spcAft>
                <a:spcPts val="408"/>
              </a:spcAft>
              <a:defRPr/>
            </a:pPr>
            <a:r>
              <a:rPr lang="en-US" sz="1020" b="1" kern="0" spc="50">
                <a:solidFill>
                  <a:srgbClr val="505050"/>
                </a:solidFill>
                <a:latin typeface="Segoe UI Semibold" charset="0"/>
                <a:cs typeface="Segoe UI Semibold" charset="0"/>
              </a:rPr>
              <a:t>Virtual machines </a:t>
            </a:r>
          </a:p>
          <a:p>
            <a:pPr defTabSz="950386">
              <a:spcAft>
                <a:spcPts val="408"/>
              </a:spcAft>
              <a:defRPr/>
            </a:pPr>
            <a:r>
              <a:rPr lang="en-US" sz="1020" b="1" kern="0" spc="50">
                <a:solidFill>
                  <a:srgbClr val="505050"/>
                </a:solidFill>
                <a:latin typeface="Segoe UI Semibold" charset="0"/>
                <a:cs typeface="Segoe UI Semibold" charset="0"/>
              </a:rPr>
              <a:t>GPUs</a:t>
            </a:r>
          </a:p>
          <a:p>
            <a:pPr defTabSz="950386">
              <a:spcAft>
                <a:spcPts val="408"/>
              </a:spcAft>
              <a:defRPr/>
            </a:pPr>
            <a:r>
              <a:rPr lang="en-US" sz="1020" b="1" kern="0" spc="50">
                <a:solidFill>
                  <a:srgbClr val="505050"/>
                </a:solidFill>
                <a:latin typeface="Segoe UI Semibold" charset="0"/>
                <a:cs typeface="Segoe UI Semibold" charset="0"/>
              </a:rPr>
              <a:t>Container services</a:t>
            </a:r>
          </a:p>
        </p:txBody>
      </p:sp>
      <p:sp>
        <p:nvSpPr>
          <p:cNvPr id="11" name="Rectangle 10">
            <a:extLst>
              <a:ext uri="{FF2B5EF4-FFF2-40B4-BE49-F238E27FC236}">
                <a16:creationId xmlns:a16="http://schemas.microsoft.com/office/drawing/2014/main" id="{134AB889-35CB-45F4-86D2-316DAD1072FE}"/>
              </a:ext>
            </a:extLst>
          </p:cNvPr>
          <p:cNvSpPr/>
          <p:nvPr/>
        </p:nvSpPr>
        <p:spPr bwMode="auto">
          <a:xfrm>
            <a:off x="1972043" y="4650907"/>
            <a:ext cx="2626131" cy="8003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algn="ctr" defTabSz="950386">
              <a:lnSpc>
                <a:spcPct val="90000"/>
              </a:lnSpc>
              <a:defRPr/>
            </a:pPr>
            <a:r>
              <a:rPr lang="en-US" sz="1020" b="1" kern="0" spc="50" dirty="0">
                <a:solidFill>
                  <a:srgbClr val="505050"/>
                </a:solidFill>
                <a:latin typeface="Segoe UI Semibold" charset="0"/>
                <a:cs typeface="Segoe UI Semibold" charset="0"/>
              </a:rPr>
              <a:t>Notebooks</a:t>
            </a:r>
          </a:p>
          <a:p>
            <a:pPr algn="ctr" defTabSz="950386">
              <a:lnSpc>
                <a:spcPct val="90000"/>
              </a:lnSpc>
              <a:defRPr/>
            </a:pPr>
            <a:r>
              <a:rPr lang="en-US" sz="1020" b="1" kern="0" spc="50" dirty="0">
                <a:solidFill>
                  <a:srgbClr val="505050"/>
                </a:solidFill>
                <a:latin typeface="Segoe UI Semibold" charset="0"/>
                <a:cs typeface="Segoe UI Semibold" charset="0"/>
              </a:rPr>
              <a:t>Azure Machine Learning Workbench</a:t>
            </a:r>
          </a:p>
          <a:p>
            <a:pPr algn="ctr" defTabSz="950386">
              <a:lnSpc>
                <a:spcPct val="90000"/>
              </a:lnSpc>
              <a:defRPr/>
            </a:pPr>
            <a:r>
              <a:rPr lang="en-US" sz="1020" b="1" kern="0" spc="50" dirty="0">
                <a:solidFill>
                  <a:srgbClr val="505050"/>
                </a:solidFill>
                <a:latin typeface="Segoe UI Semibold" charset="0"/>
                <a:cs typeface="Segoe UI Semibold" charset="0"/>
              </a:rPr>
              <a:t>Visual Studio Code Tools for AI</a:t>
            </a:r>
          </a:p>
          <a:p>
            <a:pPr algn="ctr" defTabSz="950386">
              <a:lnSpc>
                <a:spcPct val="90000"/>
              </a:lnSpc>
              <a:defRPr/>
            </a:pPr>
            <a:r>
              <a:rPr lang="en-US" sz="1020" b="1" kern="0" spc="50" dirty="0">
                <a:solidFill>
                  <a:srgbClr val="505050"/>
                </a:solidFill>
                <a:latin typeface="Segoe UI Semibold" charset="0"/>
                <a:cs typeface="Segoe UI Semibold" charset="0"/>
              </a:rPr>
              <a:t>Visual Studio Tools for AI</a:t>
            </a:r>
          </a:p>
          <a:p>
            <a:pPr algn="ctr" defTabSz="950386">
              <a:lnSpc>
                <a:spcPct val="90000"/>
              </a:lnSpc>
              <a:defRPr/>
            </a:pPr>
            <a:r>
              <a:rPr lang="en-US" sz="1020" b="1" kern="0" spc="50" dirty="0">
                <a:solidFill>
                  <a:srgbClr val="505050"/>
                </a:solidFill>
                <a:latin typeface="Segoe UI Semibold" charset="0"/>
                <a:cs typeface="Segoe UI Semibold" charset="0"/>
              </a:rPr>
              <a:t>PyCharm</a:t>
            </a:r>
          </a:p>
        </p:txBody>
      </p:sp>
      <p:sp>
        <p:nvSpPr>
          <p:cNvPr id="12" name="Rectangle 11">
            <a:extLst>
              <a:ext uri="{FF2B5EF4-FFF2-40B4-BE49-F238E27FC236}">
                <a16:creationId xmlns:a16="http://schemas.microsoft.com/office/drawing/2014/main" id="{9E9E42B8-C156-43BA-9DCB-9F9FBA558640}"/>
              </a:ext>
            </a:extLst>
          </p:cNvPr>
          <p:cNvSpPr/>
          <p:nvPr/>
        </p:nvSpPr>
        <p:spPr bwMode="auto">
          <a:xfrm>
            <a:off x="2842878" y="3884563"/>
            <a:ext cx="939947" cy="5550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0000"/>
              </a:lnSpc>
              <a:defRPr/>
            </a:pPr>
            <a:r>
              <a:rPr lang="en-US" sz="816" kern="0">
                <a:gradFill>
                  <a:gsLst>
                    <a:gs pos="5970">
                      <a:srgbClr val="505050"/>
                    </a:gs>
                    <a:gs pos="21000">
                      <a:srgbClr val="505050"/>
                    </a:gs>
                  </a:gsLst>
                  <a:lin ang="5400000" scaled="1"/>
                </a:gradFill>
                <a:latin typeface="Segoe UI Semilight"/>
                <a:ea typeface="Segoe UI" pitchFamily="34" charset="0"/>
                <a:cs typeface="Segoe UI Semibold" panose="020B0702040204020203" pitchFamily="34" charset="0"/>
              </a:rPr>
              <a:t>AI dev /</a:t>
            </a:r>
          </a:p>
          <a:p>
            <a:pPr defTabSz="950386">
              <a:lnSpc>
                <a:spcPct val="90000"/>
              </a:lnSpc>
              <a:defRPr/>
            </a:pPr>
            <a:r>
              <a:rPr lang="en-US" sz="816" kern="0">
                <a:gradFill>
                  <a:gsLst>
                    <a:gs pos="5970">
                      <a:srgbClr val="505050"/>
                    </a:gs>
                    <a:gs pos="21000">
                      <a:srgbClr val="505050"/>
                    </a:gs>
                  </a:gsLst>
                  <a:lin ang="5400000" scaled="1"/>
                </a:gradFill>
                <a:latin typeface="Segoe UI Semilight"/>
                <a:ea typeface="Segoe UI" pitchFamily="34" charset="0"/>
                <a:cs typeface="Segoe UI Semibold" panose="020B0702040204020203" pitchFamily="34" charset="0"/>
              </a:rPr>
              <a:t>data scientist </a:t>
            </a:r>
          </a:p>
          <a:p>
            <a:pPr defTabSz="950386">
              <a:lnSpc>
                <a:spcPct val="90000"/>
              </a:lnSpc>
              <a:defRPr/>
            </a:pPr>
            <a:r>
              <a:rPr lang="en-US" sz="816" kern="0">
                <a:gradFill>
                  <a:gsLst>
                    <a:gs pos="5970">
                      <a:srgbClr val="505050"/>
                    </a:gs>
                    <a:gs pos="21000">
                      <a:srgbClr val="505050"/>
                    </a:gs>
                  </a:gsLst>
                  <a:lin ang="5400000" scaled="1"/>
                </a:gradFill>
                <a:latin typeface="Segoe UI Semilight"/>
                <a:ea typeface="Segoe UI" pitchFamily="34" charset="0"/>
                <a:cs typeface="Segoe UI Semibold" panose="020B0702040204020203" pitchFamily="34" charset="0"/>
              </a:rPr>
              <a:t>workstation</a:t>
            </a:r>
          </a:p>
          <a:p>
            <a:pPr defTabSz="950386">
              <a:lnSpc>
                <a:spcPct val="90000"/>
              </a:lnSpc>
              <a:defRPr/>
            </a:pPr>
            <a:r>
              <a:rPr lang="en-US" sz="816" kern="0">
                <a:gradFill>
                  <a:gsLst>
                    <a:gs pos="5970">
                      <a:srgbClr val="505050"/>
                    </a:gs>
                    <a:gs pos="21000">
                      <a:srgbClr val="505050"/>
                    </a:gs>
                  </a:gsLst>
                  <a:lin ang="5400000" scaled="1"/>
                </a:gradFill>
                <a:latin typeface="Segoe UI Semilight"/>
                <a:ea typeface="Segoe UI" pitchFamily="34" charset="0"/>
                <a:cs typeface="Segoe UI Semibold" panose="020B0702040204020203" pitchFamily="34" charset="0"/>
              </a:rPr>
              <a:t>CPU/GPU</a:t>
            </a:r>
          </a:p>
        </p:txBody>
      </p:sp>
      <p:sp>
        <p:nvSpPr>
          <p:cNvPr id="13" name="Rectangle 12">
            <a:extLst>
              <a:ext uri="{FF2B5EF4-FFF2-40B4-BE49-F238E27FC236}">
                <a16:creationId xmlns:a16="http://schemas.microsoft.com/office/drawing/2014/main" id="{AE9A5E30-CE77-470B-AA59-4EE8758A8C7C}"/>
              </a:ext>
            </a:extLst>
          </p:cNvPr>
          <p:cNvSpPr/>
          <p:nvPr/>
        </p:nvSpPr>
        <p:spPr bwMode="auto">
          <a:xfrm>
            <a:off x="8416980" y="4005755"/>
            <a:ext cx="2088644" cy="4768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5000"/>
              </a:lnSpc>
              <a:spcAft>
                <a:spcPts val="600"/>
              </a:spcAft>
              <a:defRPr/>
            </a:pPr>
            <a:r>
              <a:rPr lang="en-US" sz="1020" b="1" kern="0" spc="50">
                <a:solidFill>
                  <a:srgbClr val="505050"/>
                </a:solidFill>
                <a:latin typeface="Segoe UI Semibold" charset="0"/>
                <a:cs typeface="Segoe UI Semibold" charset="0"/>
              </a:rPr>
              <a:t>SQL Server</a:t>
            </a:r>
          </a:p>
          <a:p>
            <a:pPr defTabSz="950386">
              <a:lnSpc>
                <a:spcPct val="95000"/>
              </a:lnSpc>
              <a:spcAft>
                <a:spcPts val="600"/>
              </a:spcAft>
              <a:defRPr/>
            </a:pPr>
            <a:r>
              <a:rPr lang="en-US" sz="1020" b="1" kern="0" spc="50">
                <a:solidFill>
                  <a:srgbClr val="505050"/>
                </a:solidFill>
                <a:latin typeface="Segoe UI Semibold" charset="0"/>
                <a:cs typeface="Segoe UI Semibold" charset="0"/>
              </a:rPr>
              <a:t>Machine Learning Server</a:t>
            </a:r>
          </a:p>
        </p:txBody>
      </p:sp>
      <p:sp>
        <p:nvSpPr>
          <p:cNvPr id="14" name="Rectangle 13">
            <a:extLst>
              <a:ext uri="{FF2B5EF4-FFF2-40B4-BE49-F238E27FC236}">
                <a16:creationId xmlns:a16="http://schemas.microsoft.com/office/drawing/2014/main" id="{E099D533-0BBF-4F67-ACAA-2314C2099880}"/>
              </a:ext>
            </a:extLst>
          </p:cNvPr>
          <p:cNvSpPr/>
          <p:nvPr/>
        </p:nvSpPr>
        <p:spPr bwMode="auto">
          <a:xfrm>
            <a:off x="5428971" y="3945848"/>
            <a:ext cx="1709789" cy="252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0000"/>
              </a:lnSpc>
              <a:defRPr/>
            </a:pPr>
            <a:r>
              <a:rPr lang="en-US" sz="1122" spc="204">
                <a:solidFill>
                  <a:srgbClr val="0078D7"/>
                </a:solidFill>
                <a:latin typeface="Segoe UI Semilight" charset="0"/>
                <a:cs typeface="Segoe UI Semilight" charset="0"/>
              </a:rPr>
              <a:t>ON-PREMISES</a:t>
            </a:r>
          </a:p>
        </p:txBody>
      </p:sp>
      <p:sp>
        <p:nvSpPr>
          <p:cNvPr id="15" name="Rectangle 14">
            <a:extLst>
              <a:ext uri="{FF2B5EF4-FFF2-40B4-BE49-F238E27FC236}">
                <a16:creationId xmlns:a16="http://schemas.microsoft.com/office/drawing/2014/main" id="{5E235903-9E8C-4F27-AD25-8AA090043BCE}"/>
              </a:ext>
            </a:extLst>
          </p:cNvPr>
          <p:cNvSpPr/>
          <p:nvPr/>
        </p:nvSpPr>
        <p:spPr bwMode="auto">
          <a:xfrm>
            <a:off x="5428971" y="5331322"/>
            <a:ext cx="1739695" cy="2495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0000"/>
              </a:lnSpc>
              <a:defRPr/>
            </a:pPr>
            <a:r>
              <a:rPr lang="en-US" sz="1122" spc="204">
                <a:solidFill>
                  <a:srgbClr val="0078D7"/>
                </a:solidFill>
                <a:latin typeface="Segoe UI Semilight" charset="0"/>
                <a:cs typeface="Segoe UI Semilight" charset="0"/>
              </a:rPr>
              <a:t>EDGE COMPUTING</a:t>
            </a:r>
          </a:p>
        </p:txBody>
      </p:sp>
      <p:sp>
        <p:nvSpPr>
          <p:cNvPr id="16" name="Rectangle 15">
            <a:extLst>
              <a:ext uri="{FF2B5EF4-FFF2-40B4-BE49-F238E27FC236}">
                <a16:creationId xmlns:a16="http://schemas.microsoft.com/office/drawing/2014/main" id="{021ED09F-1369-440C-BB9E-8A833E2059BF}"/>
              </a:ext>
            </a:extLst>
          </p:cNvPr>
          <p:cNvSpPr/>
          <p:nvPr/>
        </p:nvSpPr>
        <p:spPr bwMode="auto">
          <a:xfrm>
            <a:off x="8416980" y="5513693"/>
            <a:ext cx="1740843" cy="24625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5000"/>
              </a:lnSpc>
              <a:spcAft>
                <a:spcPts val="600"/>
              </a:spcAft>
              <a:defRPr/>
            </a:pPr>
            <a:r>
              <a:rPr lang="en-US" sz="1020" b="1" kern="0" spc="50">
                <a:solidFill>
                  <a:srgbClr val="505050"/>
                </a:solidFill>
                <a:latin typeface="Segoe UI Semibold" charset="0"/>
                <a:cs typeface="Segoe UI Semibold" charset="0"/>
              </a:rPr>
              <a:t>Azure IoT Edge</a:t>
            </a:r>
          </a:p>
        </p:txBody>
      </p:sp>
      <p:sp>
        <p:nvSpPr>
          <p:cNvPr id="17" name="Rectangle 16">
            <a:extLst>
              <a:ext uri="{FF2B5EF4-FFF2-40B4-BE49-F238E27FC236}">
                <a16:creationId xmlns:a16="http://schemas.microsoft.com/office/drawing/2014/main" id="{CCBB6356-DD8C-431F-9BC9-4D3B1649C37F}"/>
              </a:ext>
            </a:extLst>
          </p:cNvPr>
          <p:cNvSpPr/>
          <p:nvPr/>
        </p:nvSpPr>
        <p:spPr>
          <a:xfrm>
            <a:off x="1238022" y="4037144"/>
            <a:ext cx="1551296" cy="408051"/>
          </a:xfrm>
          <a:prstGeom prst="rect">
            <a:avLst/>
          </a:prstGeom>
        </p:spPr>
        <p:txBody>
          <a:bodyPr wrap="square" lIns="93248" tIns="46624" rIns="93248" bIns="46624">
            <a:spAutoFit/>
          </a:bodyPr>
          <a:lstStyle/>
          <a:p>
            <a:pPr algn="r" defTabSz="950386">
              <a:spcAft>
                <a:spcPts val="600"/>
              </a:spcAft>
              <a:defRPr/>
            </a:pPr>
            <a:r>
              <a:rPr lang="en-US" sz="1020" b="1" kern="0" spc="50">
                <a:solidFill>
                  <a:srgbClr val="505050"/>
                </a:solidFill>
                <a:latin typeface="Segoe UI Semibold" charset="0"/>
                <a:cs typeface="Segoe UI Semibold" charset="0"/>
              </a:rPr>
              <a:t>Experimentation and Model Management</a:t>
            </a:r>
          </a:p>
        </p:txBody>
      </p:sp>
      <p:sp>
        <p:nvSpPr>
          <p:cNvPr id="18" name="Rectangle 17">
            <a:extLst>
              <a:ext uri="{FF2B5EF4-FFF2-40B4-BE49-F238E27FC236}">
                <a16:creationId xmlns:a16="http://schemas.microsoft.com/office/drawing/2014/main" id="{2F2DA8DA-B4FC-4C9A-920A-D615314FEB2E}"/>
              </a:ext>
            </a:extLst>
          </p:cNvPr>
          <p:cNvSpPr/>
          <p:nvPr/>
        </p:nvSpPr>
        <p:spPr bwMode="auto">
          <a:xfrm>
            <a:off x="1068084" y="1665748"/>
            <a:ext cx="3635922" cy="2636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algn="ctr" defTabSz="950386">
              <a:lnSpc>
                <a:spcPct val="90000"/>
              </a:lnSpc>
              <a:defRPr/>
            </a:pPr>
            <a:r>
              <a:rPr lang="en-US" sz="1224" spc="204">
                <a:solidFill>
                  <a:srgbClr val="0078D7"/>
                </a:solidFill>
                <a:latin typeface="Segoe UI Semilight" charset="0"/>
                <a:cs typeface="Segoe UI Semilight" charset="0"/>
              </a:rPr>
              <a:t>AZURE MACHINE LEARNING SERVICES</a:t>
            </a:r>
          </a:p>
        </p:txBody>
      </p:sp>
      <p:sp>
        <p:nvSpPr>
          <p:cNvPr id="19" name="Rectangle 18">
            <a:extLst>
              <a:ext uri="{FF2B5EF4-FFF2-40B4-BE49-F238E27FC236}">
                <a16:creationId xmlns:a16="http://schemas.microsoft.com/office/drawing/2014/main" id="{3BAC6528-90E0-4D36-9BC2-5F1674C82BB1}"/>
              </a:ext>
            </a:extLst>
          </p:cNvPr>
          <p:cNvSpPr/>
          <p:nvPr/>
        </p:nvSpPr>
        <p:spPr bwMode="auto">
          <a:xfrm>
            <a:off x="7570192" y="1665749"/>
            <a:ext cx="2844761" cy="26704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algn="ctr" defTabSz="950386">
              <a:lnSpc>
                <a:spcPct val="90000"/>
              </a:lnSpc>
              <a:defRPr/>
            </a:pPr>
            <a:r>
              <a:rPr lang="en-US" sz="1224" spc="204">
                <a:solidFill>
                  <a:srgbClr val="0078D7"/>
                </a:solidFill>
                <a:latin typeface="Segoe UI Semilight" charset="0"/>
                <a:cs typeface="Segoe UI Semilight" charset="0"/>
              </a:rPr>
              <a:t>TRAIN &amp; DEPLOY OPTIONS</a:t>
            </a:r>
          </a:p>
        </p:txBody>
      </p:sp>
      <p:sp>
        <p:nvSpPr>
          <p:cNvPr id="20" name="Rectangle 19">
            <a:extLst>
              <a:ext uri="{FF2B5EF4-FFF2-40B4-BE49-F238E27FC236}">
                <a16:creationId xmlns:a16="http://schemas.microsoft.com/office/drawing/2014/main" id="{256273FE-55F1-4037-B808-A4D232F71B7F}"/>
              </a:ext>
            </a:extLst>
          </p:cNvPr>
          <p:cNvSpPr/>
          <p:nvPr/>
        </p:nvSpPr>
        <p:spPr bwMode="auto">
          <a:xfrm>
            <a:off x="5428971" y="2513075"/>
            <a:ext cx="1739695" cy="2526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8" tIns="46624" rIns="93248" bIns="46624" numCol="1" spcCol="0" rtlCol="0" fromWordArt="0" anchor="t" anchorCtr="0" forceAA="0" compatLnSpc="1">
            <a:prstTxWarp prst="textNoShape">
              <a:avLst/>
            </a:prstTxWarp>
            <a:spAutoFit/>
          </a:bodyPr>
          <a:lstStyle/>
          <a:p>
            <a:pPr defTabSz="950386">
              <a:lnSpc>
                <a:spcPct val="90000"/>
              </a:lnSpc>
              <a:defRPr/>
            </a:pPr>
            <a:r>
              <a:rPr lang="en-US" sz="1122" spc="204">
                <a:solidFill>
                  <a:srgbClr val="0078D7"/>
                </a:solidFill>
                <a:latin typeface="Segoe UI Semilight" charset="0"/>
                <a:cs typeface="Segoe UI Semilight" charset="0"/>
              </a:rPr>
              <a:t>AZURE</a:t>
            </a:r>
          </a:p>
        </p:txBody>
      </p:sp>
      <p:sp>
        <p:nvSpPr>
          <p:cNvPr id="21" name="Right Bracket 20">
            <a:extLst>
              <a:ext uri="{FF2B5EF4-FFF2-40B4-BE49-F238E27FC236}">
                <a16:creationId xmlns:a16="http://schemas.microsoft.com/office/drawing/2014/main" id="{85760776-F127-45CF-9BD9-E347910B7E1E}"/>
              </a:ext>
            </a:extLst>
          </p:cNvPr>
          <p:cNvSpPr/>
          <p:nvPr/>
        </p:nvSpPr>
        <p:spPr>
          <a:xfrm flipH="1">
            <a:off x="5391479" y="2805299"/>
            <a:ext cx="2253883" cy="2830017"/>
          </a:xfrm>
          <a:prstGeom prst="rightBracket">
            <a:avLst>
              <a:gd name="adj" fmla="val 0"/>
            </a:avLst>
          </a:pr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04">
              <a:defRPr/>
            </a:pPr>
            <a:endParaRPr lang="en-US" sz="1020">
              <a:solidFill>
                <a:srgbClr val="505050"/>
              </a:solidFill>
              <a:latin typeface="Segoe UI"/>
            </a:endParaRPr>
          </a:p>
        </p:txBody>
      </p:sp>
      <p:grpSp>
        <p:nvGrpSpPr>
          <p:cNvPr id="22" name="Group 21">
            <a:extLst>
              <a:ext uri="{FF2B5EF4-FFF2-40B4-BE49-F238E27FC236}">
                <a16:creationId xmlns:a16="http://schemas.microsoft.com/office/drawing/2014/main" id="{8BF189F5-B091-43C8-8187-1ADB04671308}"/>
              </a:ext>
            </a:extLst>
          </p:cNvPr>
          <p:cNvGrpSpPr/>
          <p:nvPr/>
        </p:nvGrpSpPr>
        <p:grpSpPr>
          <a:xfrm>
            <a:off x="7947421" y="4005756"/>
            <a:ext cx="247424" cy="470797"/>
            <a:chOff x="8078776" y="2897184"/>
            <a:chExt cx="196535" cy="373965"/>
          </a:xfrm>
          <a:solidFill>
            <a:srgbClr val="EEEEEE"/>
          </a:solidFill>
        </p:grpSpPr>
        <p:sp>
          <p:nvSpPr>
            <p:cNvPr id="23" name="Rectangle 22">
              <a:extLst>
                <a:ext uri="{FF2B5EF4-FFF2-40B4-BE49-F238E27FC236}">
                  <a16:creationId xmlns:a16="http://schemas.microsoft.com/office/drawing/2014/main" id="{03F8BCB5-E452-4FF6-A2C6-FFF93858EBA0}"/>
                </a:ext>
              </a:extLst>
            </p:cNvPr>
            <p:cNvSpPr/>
            <p:nvPr/>
          </p:nvSpPr>
          <p:spPr bwMode="auto">
            <a:xfrm>
              <a:off x="8078776" y="2897184"/>
              <a:ext cx="196535" cy="373965"/>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8FDF609F-284B-418D-97F6-8AA8155EF288}"/>
                </a:ext>
              </a:extLst>
            </p:cNvPr>
            <p:cNvCxnSpPr>
              <a:cxnSpLocks/>
            </p:cNvCxnSpPr>
            <p:nvPr/>
          </p:nvCxnSpPr>
          <p:spPr>
            <a:xfrm>
              <a:off x="8130362" y="2964411"/>
              <a:ext cx="93362"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68A1D21-038D-4054-87E9-13B34BCE615D}"/>
                </a:ext>
              </a:extLst>
            </p:cNvPr>
            <p:cNvCxnSpPr>
              <a:cxnSpLocks/>
            </p:cNvCxnSpPr>
            <p:nvPr/>
          </p:nvCxnSpPr>
          <p:spPr>
            <a:xfrm>
              <a:off x="8122179" y="3147034"/>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BD6DAC1-19EF-4CAA-889F-6CAD310F5B0E}"/>
                </a:ext>
              </a:extLst>
            </p:cNvPr>
            <p:cNvCxnSpPr>
              <a:cxnSpLocks/>
            </p:cNvCxnSpPr>
            <p:nvPr/>
          </p:nvCxnSpPr>
          <p:spPr>
            <a:xfrm>
              <a:off x="8122179" y="3198956"/>
              <a:ext cx="109728"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4D5F113-1794-4D81-8E76-1FEC0F4C3A43}"/>
              </a:ext>
            </a:extLst>
          </p:cNvPr>
          <p:cNvGrpSpPr/>
          <p:nvPr/>
        </p:nvGrpSpPr>
        <p:grpSpPr>
          <a:xfrm>
            <a:off x="7845601" y="5402523"/>
            <a:ext cx="451067" cy="478267"/>
            <a:chOff x="6985001" y="2809178"/>
            <a:chExt cx="1545156" cy="1486376"/>
          </a:xfrm>
          <a:noFill/>
        </p:grpSpPr>
        <p:sp>
          <p:nvSpPr>
            <p:cNvPr id="28" name="Rectangle 13">
              <a:extLst>
                <a:ext uri="{FF2B5EF4-FFF2-40B4-BE49-F238E27FC236}">
                  <a16:creationId xmlns:a16="http://schemas.microsoft.com/office/drawing/2014/main" id="{FC79FC2A-C5E8-4C8B-A202-7F2162EEA3E4}"/>
                </a:ext>
              </a:extLst>
            </p:cNvPr>
            <p:cNvSpPr/>
            <p:nvPr/>
          </p:nvSpPr>
          <p:spPr bwMode="auto">
            <a:xfrm>
              <a:off x="6985001" y="2902857"/>
              <a:ext cx="450552" cy="1146098"/>
            </a:xfrm>
            <a:custGeom>
              <a:avLst/>
              <a:gdLst>
                <a:gd name="connsiteX0" fmla="*/ 0 w 450552"/>
                <a:gd name="connsiteY0" fmla="*/ 0 h 1146098"/>
                <a:gd name="connsiteX1" fmla="*/ 450552 w 450552"/>
                <a:gd name="connsiteY1" fmla="*/ 0 h 1146098"/>
                <a:gd name="connsiteX2" fmla="*/ 450552 w 450552"/>
                <a:gd name="connsiteY2" fmla="*/ 1146098 h 1146098"/>
                <a:gd name="connsiteX3" fmla="*/ 0 w 450552"/>
                <a:gd name="connsiteY3" fmla="*/ 1146098 h 1146098"/>
                <a:gd name="connsiteX4" fmla="*/ 0 w 450552"/>
                <a:gd name="connsiteY4" fmla="*/ 0 h 1146098"/>
                <a:gd name="connsiteX0" fmla="*/ 0 w 450552"/>
                <a:gd name="connsiteY0" fmla="*/ 0 h 1146098"/>
                <a:gd name="connsiteX1" fmla="*/ 450552 w 450552"/>
                <a:gd name="connsiteY1" fmla="*/ 0 h 1146098"/>
                <a:gd name="connsiteX2" fmla="*/ 450552 w 450552"/>
                <a:gd name="connsiteY2" fmla="*/ 1146098 h 1146098"/>
                <a:gd name="connsiteX3" fmla="*/ 210456 w 450552"/>
                <a:gd name="connsiteY3" fmla="*/ 1143000 h 1146098"/>
                <a:gd name="connsiteX4" fmla="*/ 0 w 450552"/>
                <a:gd name="connsiteY4" fmla="*/ 1146098 h 1146098"/>
                <a:gd name="connsiteX5" fmla="*/ 0 w 450552"/>
                <a:gd name="connsiteY5" fmla="*/ 0 h 1146098"/>
                <a:gd name="connsiteX0" fmla="*/ 450552 w 541992"/>
                <a:gd name="connsiteY0" fmla="*/ 1146098 h 1237538"/>
                <a:gd name="connsiteX1" fmla="*/ 210456 w 541992"/>
                <a:gd name="connsiteY1" fmla="*/ 1143000 h 1237538"/>
                <a:gd name="connsiteX2" fmla="*/ 0 w 541992"/>
                <a:gd name="connsiteY2" fmla="*/ 1146098 h 1237538"/>
                <a:gd name="connsiteX3" fmla="*/ 0 w 541992"/>
                <a:gd name="connsiteY3" fmla="*/ 0 h 1237538"/>
                <a:gd name="connsiteX4" fmla="*/ 450552 w 541992"/>
                <a:gd name="connsiteY4" fmla="*/ 0 h 1237538"/>
                <a:gd name="connsiteX5" fmla="*/ 541992 w 541992"/>
                <a:gd name="connsiteY5" fmla="*/ 1237538 h 1237538"/>
                <a:gd name="connsiteX0" fmla="*/ 210456 w 541992"/>
                <a:gd name="connsiteY0" fmla="*/ 1143000 h 1237538"/>
                <a:gd name="connsiteX1" fmla="*/ 0 w 541992"/>
                <a:gd name="connsiteY1" fmla="*/ 1146098 h 1237538"/>
                <a:gd name="connsiteX2" fmla="*/ 0 w 541992"/>
                <a:gd name="connsiteY2" fmla="*/ 0 h 1237538"/>
                <a:gd name="connsiteX3" fmla="*/ 450552 w 541992"/>
                <a:gd name="connsiteY3" fmla="*/ 0 h 1237538"/>
                <a:gd name="connsiteX4" fmla="*/ 541992 w 541992"/>
                <a:gd name="connsiteY4" fmla="*/ 1237538 h 1237538"/>
                <a:gd name="connsiteX0" fmla="*/ 210456 w 450552"/>
                <a:gd name="connsiteY0" fmla="*/ 1143000 h 1146098"/>
                <a:gd name="connsiteX1" fmla="*/ 0 w 450552"/>
                <a:gd name="connsiteY1" fmla="*/ 1146098 h 1146098"/>
                <a:gd name="connsiteX2" fmla="*/ 0 w 450552"/>
                <a:gd name="connsiteY2" fmla="*/ 0 h 1146098"/>
                <a:gd name="connsiteX3" fmla="*/ 450552 w 450552"/>
                <a:gd name="connsiteY3" fmla="*/ 0 h 1146098"/>
              </a:gdLst>
              <a:ahLst/>
              <a:cxnLst>
                <a:cxn ang="0">
                  <a:pos x="connsiteX0" y="connsiteY0"/>
                </a:cxn>
                <a:cxn ang="0">
                  <a:pos x="connsiteX1" y="connsiteY1"/>
                </a:cxn>
                <a:cxn ang="0">
                  <a:pos x="connsiteX2" y="connsiteY2"/>
                </a:cxn>
                <a:cxn ang="0">
                  <a:pos x="connsiteX3" y="connsiteY3"/>
                </a:cxn>
              </a:cxnLst>
              <a:rect l="l" t="t" r="r" b="b"/>
              <a:pathLst>
                <a:path w="450552" h="1146098">
                  <a:moveTo>
                    <a:pt x="210456" y="1143000"/>
                  </a:moveTo>
                  <a:lnTo>
                    <a:pt x="0" y="1146098"/>
                  </a:lnTo>
                  <a:lnTo>
                    <a:pt x="0" y="0"/>
                  </a:lnTo>
                  <a:lnTo>
                    <a:pt x="450552" y="0"/>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Rectangle 160">
              <a:extLst>
                <a:ext uri="{FF2B5EF4-FFF2-40B4-BE49-F238E27FC236}">
                  <a16:creationId xmlns:a16="http://schemas.microsoft.com/office/drawing/2014/main" id="{871E6CAE-7FE5-444E-A447-07F06D60A4D7}"/>
                </a:ext>
              </a:extLst>
            </p:cNvPr>
            <p:cNvSpPr/>
            <p:nvPr/>
          </p:nvSpPr>
          <p:spPr bwMode="auto">
            <a:xfrm>
              <a:off x="7787492" y="2899229"/>
              <a:ext cx="742665" cy="1149726"/>
            </a:xfrm>
            <a:custGeom>
              <a:avLst/>
              <a:gdLst>
                <a:gd name="connsiteX0" fmla="*/ 0 w 742665"/>
                <a:gd name="connsiteY0" fmla="*/ 0 h 1146098"/>
                <a:gd name="connsiteX1" fmla="*/ 742665 w 742665"/>
                <a:gd name="connsiteY1" fmla="*/ 0 h 1146098"/>
                <a:gd name="connsiteX2" fmla="*/ 742665 w 742665"/>
                <a:gd name="connsiteY2" fmla="*/ 1146098 h 1146098"/>
                <a:gd name="connsiteX3" fmla="*/ 0 w 742665"/>
                <a:gd name="connsiteY3" fmla="*/ 1146098 h 1146098"/>
                <a:gd name="connsiteX4" fmla="*/ 0 w 742665"/>
                <a:gd name="connsiteY4" fmla="*/ 0 h 1146098"/>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0 w 742665"/>
                <a:gd name="connsiteY5" fmla="*/ 362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5" fmla="*/ 91440 w 742665"/>
                <a:gd name="connsiteY5" fmla="*/ 95068 h 1149726"/>
                <a:gd name="connsiteX0" fmla="*/ 0 w 742665"/>
                <a:gd name="connsiteY0" fmla="*/ 3628 h 1149726"/>
                <a:gd name="connsiteX1" fmla="*/ 427594 w 742665"/>
                <a:gd name="connsiteY1" fmla="*/ 0 h 1149726"/>
                <a:gd name="connsiteX2" fmla="*/ 742665 w 742665"/>
                <a:gd name="connsiteY2" fmla="*/ 3628 h 1149726"/>
                <a:gd name="connsiteX3" fmla="*/ 742665 w 742665"/>
                <a:gd name="connsiteY3" fmla="*/ 1149726 h 1149726"/>
                <a:gd name="connsiteX4" fmla="*/ 0 w 742665"/>
                <a:gd name="connsiteY4" fmla="*/ 1149726 h 1149726"/>
                <a:gd name="connsiteX0" fmla="*/ 427594 w 742665"/>
                <a:gd name="connsiteY0" fmla="*/ 0 h 1149726"/>
                <a:gd name="connsiteX1" fmla="*/ 742665 w 742665"/>
                <a:gd name="connsiteY1" fmla="*/ 3628 h 1149726"/>
                <a:gd name="connsiteX2" fmla="*/ 742665 w 742665"/>
                <a:gd name="connsiteY2" fmla="*/ 1149726 h 1149726"/>
                <a:gd name="connsiteX3" fmla="*/ 0 w 742665"/>
                <a:gd name="connsiteY3" fmla="*/ 1149726 h 1149726"/>
              </a:gdLst>
              <a:ahLst/>
              <a:cxnLst>
                <a:cxn ang="0">
                  <a:pos x="connsiteX0" y="connsiteY0"/>
                </a:cxn>
                <a:cxn ang="0">
                  <a:pos x="connsiteX1" y="connsiteY1"/>
                </a:cxn>
                <a:cxn ang="0">
                  <a:pos x="connsiteX2" y="connsiteY2"/>
                </a:cxn>
                <a:cxn ang="0">
                  <a:pos x="connsiteX3" y="connsiteY3"/>
                </a:cxn>
              </a:cxnLst>
              <a:rect l="l" t="t" r="r" b="b"/>
              <a:pathLst>
                <a:path w="742665" h="1149726">
                  <a:moveTo>
                    <a:pt x="427594" y="0"/>
                  </a:moveTo>
                  <a:lnTo>
                    <a:pt x="742665" y="3628"/>
                  </a:lnTo>
                  <a:lnTo>
                    <a:pt x="742665" y="1149726"/>
                  </a:lnTo>
                  <a:lnTo>
                    <a:pt x="0" y="1149726"/>
                  </a:lnTo>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Freeform: Shape 29">
              <a:extLst>
                <a:ext uri="{FF2B5EF4-FFF2-40B4-BE49-F238E27FC236}">
                  <a16:creationId xmlns:a16="http://schemas.microsoft.com/office/drawing/2014/main" id="{9E2B111E-77B0-42EE-AF8A-12259012FD41}"/>
                </a:ext>
              </a:extLst>
            </p:cNvPr>
            <p:cNvSpPr/>
            <p:nvPr/>
          </p:nvSpPr>
          <p:spPr bwMode="auto">
            <a:xfrm flipH="1">
              <a:off x="7200583" y="2809178"/>
              <a:ext cx="1126006" cy="1486376"/>
            </a:xfrm>
            <a:custGeom>
              <a:avLst/>
              <a:gdLst>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47085 w 183891"/>
                <a:gd name="connsiteY4" fmla="*/ 242744 h 242744"/>
                <a:gd name="connsiteX5" fmla="*/ 179893 w 183891"/>
                <a:gd name="connsiteY5" fmla="*/ 242744 h 242744"/>
                <a:gd name="connsiteX6" fmla="*/ 131315 w 183891"/>
                <a:gd name="connsiteY6" fmla="*/ 146957 h 242744"/>
                <a:gd name="connsiteX7" fmla="*/ 183891 w 183891"/>
                <a:gd name="connsiteY7" fmla="*/ 146957 h 242744"/>
                <a:gd name="connsiteX0" fmla="*/ 109362 w 183891"/>
                <a:gd name="connsiteY0" fmla="*/ 0 h 242744"/>
                <a:gd name="connsiteX1" fmla="*/ 33578 w 183891"/>
                <a:gd name="connsiteY1" fmla="*/ 0 h 242744"/>
                <a:gd name="connsiteX2" fmla="*/ 82156 w 183891"/>
                <a:gd name="connsiteY2" fmla="*/ 95787 h 242744"/>
                <a:gd name="connsiteX3" fmla="*/ 0 w 183891"/>
                <a:gd name="connsiteY3" fmla="*/ 95787 h 242744"/>
                <a:gd name="connsiteX4" fmla="*/ 179893 w 183891"/>
                <a:gd name="connsiteY4" fmla="*/ 242744 h 242744"/>
                <a:gd name="connsiteX5" fmla="*/ 131315 w 183891"/>
                <a:gd name="connsiteY5" fmla="*/ 146957 h 242744"/>
                <a:gd name="connsiteX6" fmla="*/ 183891 w 183891"/>
                <a:gd name="connsiteY6" fmla="*/ 146957 h 242744"/>
                <a:gd name="connsiteX7" fmla="*/ 109362 w 183891"/>
                <a:gd name="connsiteY7" fmla="*/ 0 h 24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891" h="242744">
                  <a:moveTo>
                    <a:pt x="109362" y="0"/>
                  </a:moveTo>
                  <a:lnTo>
                    <a:pt x="33578" y="0"/>
                  </a:lnTo>
                  <a:lnTo>
                    <a:pt x="82156" y="95787"/>
                  </a:lnTo>
                  <a:lnTo>
                    <a:pt x="0" y="95787"/>
                  </a:lnTo>
                  <a:lnTo>
                    <a:pt x="179893" y="242744"/>
                  </a:lnTo>
                  <a:lnTo>
                    <a:pt x="131315" y="146957"/>
                  </a:lnTo>
                  <a:lnTo>
                    <a:pt x="183891" y="146957"/>
                  </a:lnTo>
                  <a:lnTo>
                    <a:pt x="109362" y="0"/>
                  </a:lnTo>
                  <a:close/>
                </a:path>
              </a:pathLst>
            </a:cu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1" name="Freeform 146">
            <a:extLst>
              <a:ext uri="{FF2B5EF4-FFF2-40B4-BE49-F238E27FC236}">
                <a16:creationId xmlns:a16="http://schemas.microsoft.com/office/drawing/2014/main" id="{C56FC727-64BF-4122-A57F-B08BA60F6420}"/>
              </a:ext>
            </a:extLst>
          </p:cNvPr>
          <p:cNvSpPr>
            <a:spLocks noChangeAspect="1"/>
          </p:cNvSpPr>
          <p:nvPr/>
        </p:nvSpPr>
        <p:spPr bwMode="auto">
          <a:xfrm>
            <a:off x="7808040" y="2575662"/>
            <a:ext cx="526185" cy="33323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649">
              <a:defRPr/>
            </a:pPr>
            <a:endParaRPr lang="en-IN" sz="1020">
              <a:solidFill>
                <a:srgbClr val="505050"/>
              </a:solidFill>
              <a:latin typeface="Segoe UI"/>
            </a:endParaRPr>
          </a:p>
        </p:txBody>
      </p:sp>
    </p:spTree>
    <p:extLst>
      <p:ext uri="{BB962C8B-B14F-4D97-AF65-F5344CB8AC3E}">
        <p14:creationId xmlns:p14="http://schemas.microsoft.com/office/powerpoint/2010/main" val="3508673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4799">
                <a:solidFill>
                  <a:schemeClr val="tx1"/>
                </a:solidFill>
              </a:rPr>
              <a:t>Benefits of PaaS</a:t>
            </a:r>
            <a:br>
              <a:rPr lang="en-US" sz="4799">
                <a:solidFill>
                  <a:schemeClr val="tx1"/>
                </a:solidFill>
              </a:rPr>
            </a:br>
            <a:r>
              <a:rPr lang="en-US" sz="2800"/>
              <a:t>Forrester Total Economic Impact results</a:t>
            </a:r>
            <a:br>
              <a:rPr lang="en-US" sz="4799">
                <a:solidFill>
                  <a:schemeClr val="tx1"/>
                </a:solidFill>
              </a:rPr>
            </a:br>
            <a:br>
              <a:rPr lang="en-US" sz="4799">
                <a:solidFill>
                  <a:schemeClr val="tx1"/>
                </a:solidFill>
              </a:rPr>
            </a:br>
            <a:endParaRPr lang="en-US" sz="4799">
              <a:solidFill>
                <a:schemeClr val="tx1"/>
              </a:solidFill>
            </a:endParaRPr>
          </a:p>
        </p:txBody>
      </p:sp>
      <p:sp>
        <p:nvSpPr>
          <p:cNvPr id="3" name="Text Placeholder 2"/>
          <p:cNvSpPr txBox="1">
            <a:spLocks/>
          </p:cNvSpPr>
          <p:nvPr/>
        </p:nvSpPr>
        <p:spPr>
          <a:xfrm>
            <a:off x="276291" y="1967033"/>
            <a:ext cx="11931038" cy="83789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649"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Interviewed organizations reported on the financial and business benefits of shifting application development and deployment from Azure IaaS to Azure PaaS</a:t>
            </a:r>
          </a:p>
        </p:txBody>
      </p:sp>
      <p:sp>
        <p:nvSpPr>
          <p:cNvPr id="5" name="Rectangle 4"/>
          <p:cNvSpPr/>
          <p:nvPr/>
        </p:nvSpPr>
        <p:spPr>
          <a:xfrm>
            <a:off x="191659" y="6535547"/>
            <a:ext cx="12015671" cy="407965"/>
          </a:xfrm>
          <a:prstGeom prst="rect">
            <a:avLst/>
          </a:prstGeom>
        </p:spPr>
        <p:txBody>
          <a:bodyPr wrap="square">
            <a:spAutoFit/>
          </a:bodyPr>
          <a:lstStyle/>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Based on five-year, risk-adjusted figures for a composite organization constructed from aggregated interviews with eight Microsoft Azure IaaS customers.</a:t>
            </a:r>
          </a:p>
          <a:p>
            <a:pPr marL="0" marR="0" lvl="0" indent="0" algn="l" defTabSz="91395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ysClr val="windowText" lastClr="000000"/>
                </a:solidFill>
                <a:effectLst/>
                <a:uLnTx/>
                <a:uFillTx/>
                <a:latin typeface="Segoe UI"/>
                <a:ea typeface="+mn-ea"/>
                <a:cs typeface="+mn-cs"/>
              </a:rPr>
              <a:t>Source:  “The Total Economic Impact Of Microsoft Azure PaaS,” a commissioned study conducted by Forrester Consulting, June 2016</a:t>
            </a:r>
          </a:p>
        </p:txBody>
      </p:sp>
      <p:sp>
        <p:nvSpPr>
          <p:cNvPr id="6" name="1_Text"/>
          <p:cNvSpPr/>
          <p:nvPr/>
        </p:nvSpPr>
        <p:spPr>
          <a:xfrm>
            <a:off x="741195" y="4957449"/>
            <a:ext cx="1474745" cy="1017822"/>
          </a:xfrm>
          <a:prstGeom prst="rect">
            <a:avLst/>
          </a:prstGeom>
          <a:noFill/>
          <a:ln w="25400" cap="flat" cmpd="sng" algn="ctr">
            <a:noFill/>
            <a:prstDash val="solid"/>
          </a:ln>
          <a:effectLst/>
        </p:spPr>
        <p:txBody>
          <a:bodyPr rot="0" spcFirstLastPara="0" vertOverflow="overflow" horzOverflow="overflow" vert="horz" wrap="square" lIns="44803" tIns="44803" rIns="44803" bIns="44803" numCol="1" spcCol="0" rtlCol="0" fromWordArt="0" anchor="t" anchorCtr="0" forceAA="0" compatLnSpc="1">
            <a:prstTxWarp prst="textNoShape">
              <a:avLst/>
            </a:prstTxWarp>
            <a:noAutofit/>
          </a:bodyPr>
          <a:lstStyle/>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466% </a:t>
            </a: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Return on Investment</a:t>
            </a:r>
          </a:p>
        </p:txBody>
      </p:sp>
      <p:sp>
        <p:nvSpPr>
          <p:cNvPr id="7" name="2_Text"/>
          <p:cNvSpPr/>
          <p:nvPr/>
        </p:nvSpPr>
        <p:spPr>
          <a:xfrm>
            <a:off x="3228711" y="4957449"/>
            <a:ext cx="2330778" cy="1017822"/>
          </a:xfrm>
          <a:prstGeom prst="rect">
            <a:avLst/>
          </a:prstGeom>
          <a:noFill/>
          <a:ln w="25400" cap="flat" cmpd="sng" algn="ctr">
            <a:noFill/>
            <a:prstDash val="solid"/>
          </a:ln>
          <a:effectLst/>
        </p:spPr>
        <p:txBody>
          <a:bodyPr rot="0" spcFirstLastPara="0" vertOverflow="overflow" horzOverflow="overflow" vert="horz" wrap="square" lIns="44803" tIns="44803" rIns="44803" bIns="44803" numCol="1" spcCol="0" rtlCol="0" fromWordArt="0" anchor="t" anchorCtr="0" forceAA="0" compatLnSpc="1">
            <a:prstTxWarp prst="textNoShape">
              <a:avLst/>
            </a:prstTxWarp>
            <a:noAutofit/>
          </a:bodyPr>
          <a:lstStyle/>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$5.91M</a:t>
            </a:r>
          </a:p>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Net Present</a:t>
            </a:r>
          </a:p>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Value</a:t>
            </a:r>
          </a:p>
        </p:txBody>
      </p:sp>
      <p:sp>
        <p:nvSpPr>
          <p:cNvPr id="8" name="Oval 7"/>
          <p:cNvSpPr/>
          <p:nvPr/>
        </p:nvSpPr>
        <p:spPr bwMode="auto">
          <a:xfrm>
            <a:off x="692192" y="3211928"/>
            <a:ext cx="1572751" cy="1572751"/>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11" tIns="143370" rIns="179211" bIns="143370"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9" name="Group 8"/>
          <p:cNvGrpSpPr/>
          <p:nvPr/>
        </p:nvGrpSpPr>
        <p:grpSpPr>
          <a:xfrm>
            <a:off x="1099714" y="3638650"/>
            <a:ext cx="757708" cy="719311"/>
            <a:chOff x="5761937" y="2576361"/>
            <a:chExt cx="773220" cy="734037"/>
          </a:xfrm>
        </p:grpSpPr>
        <p:sp>
          <p:nvSpPr>
            <p:cNvPr id="10" name="Line 10"/>
            <p:cNvSpPr>
              <a:spLocks noChangeShapeType="1"/>
            </p:cNvSpPr>
            <p:nvPr/>
          </p:nvSpPr>
          <p:spPr bwMode="auto">
            <a:xfrm>
              <a:off x="6166833" y="2764442"/>
              <a:ext cx="0" cy="357876"/>
            </a:xfrm>
            <a:prstGeom prst="line">
              <a:avLst/>
            </a:prstGeom>
            <a:noFill/>
            <a:ln w="26988" cap="flat">
              <a:solidFill>
                <a:sysClr val="window" lastClr="FFFFFF"/>
              </a:solidFill>
              <a:prstDash val="solid"/>
              <a:miter lim="800000"/>
              <a:headEnd/>
              <a:tailEnd/>
            </a:ln>
            <a:extLst>
              <a:ext uri="{909E8E84-426E-40DD-AFC4-6F175D3DCCD1}">
                <a14:hiddenFill xmlns:a14="http://schemas.microsoft.com/office/drawing/2010/main">
                  <a:noFill/>
                </a14:hiddenFill>
              </a:ext>
            </a:extLst>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1" name="Freeform 11"/>
            <p:cNvSpPr>
              <a:spLocks/>
            </p:cNvSpPr>
            <p:nvPr/>
          </p:nvSpPr>
          <p:spPr bwMode="auto">
            <a:xfrm>
              <a:off x="5801120" y="2576361"/>
              <a:ext cx="734037" cy="734037"/>
            </a:xfrm>
            <a:custGeom>
              <a:avLst/>
              <a:gdLst>
                <a:gd name="T0" fmla="*/ 29 w 134"/>
                <a:gd name="T1" fmla="*/ 122 h 134"/>
                <a:gd name="T2" fmla="*/ 67 w 134"/>
                <a:gd name="T3" fmla="*/ 134 h 134"/>
                <a:gd name="T4" fmla="*/ 134 w 134"/>
                <a:gd name="T5" fmla="*/ 67 h 134"/>
                <a:gd name="T6" fmla="*/ 67 w 134"/>
                <a:gd name="T7" fmla="*/ 0 h 134"/>
                <a:gd name="T8" fmla="*/ 0 w 134"/>
                <a:gd name="T9" fmla="*/ 67 h 134"/>
                <a:gd name="T10" fmla="*/ 9 w 134"/>
                <a:gd name="T11" fmla="*/ 102 h 134"/>
              </a:gdLst>
              <a:ahLst/>
              <a:cxnLst>
                <a:cxn ang="0">
                  <a:pos x="T0" y="T1"/>
                </a:cxn>
                <a:cxn ang="0">
                  <a:pos x="T2" y="T3"/>
                </a:cxn>
                <a:cxn ang="0">
                  <a:pos x="T4" y="T5"/>
                </a:cxn>
                <a:cxn ang="0">
                  <a:pos x="T6" y="T7"/>
                </a:cxn>
                <a:cxn ang="0">
                  <a:pos x="T8" y="T9"/>
                </a:cxn>
                <a:cxn ang="0">
                  <a:pos x="T10" y="T11"/>
                </a:cxn>
              </a:cxnLst>
              <a:rect l="0" t="0" r="r" b="b"/>
              <a:pathLst>
                <a:path w="134" h="134">
                  <a:moveTo>
                    <a:pt x="29" y="122"/>
                  </a:moveTo>
                  <a:cubicBezTo>
                    <a:pt x="39" y="130"/>
                    <a:pt x="53" y="134"/>
                    <a:pt x="67" y="134"/>
                  </a:cubicBezTo>
                  <a:cubicBezTo>
                    <a:pt x="104" y="134"/>
                    <a:pt x="134" y="104"/>
                    <a:pt x="134" y="67"/>
                  </a:cubicBezTo>
                  <a:cubicBezTo>
                    <a:pt x="134" y="30"/>
                    <a:pt x="104" y="0"/>
                    <a:pt x="67" y="0"/>
                  </a:cubicBezTo>
                  <a:cubicBezTo>
                    <a:pt x="30" y="0"/>
                    <a:pt x="0" y="30"/>
                    <a:pt x="0" y="67"/>
                  </a:cubicBezTo>
                  <a:cubicBezTo>
                    <a:pt x="0" y="80"/>
                    <a:pt x="3" y="91"/>
                    <a:pt x="9" y="102"/>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2" name="Freeform 12"/>
            <p:cNvSpPr>
              <a:spLocks/>
            </p:cNvSpPr>
            <p:nvPr/>
          </p:nvSpPr>
          <p:spPr bwMode="auto">
            <a:xfrm>
              <a:off x="5761937" y="3051787"/>
              <a:ext cx="130611" cy="99265"/>
            </a:xfrm>
            <a:custGeom>
              <a:avLst/>
              <a:gdLst>
                <a:gd name="T0" fmla="*/ 50 w 50"/>
                <a:gd name="T1" fmla="*/ 0 h 38"/>
                <a:gd name="T2" fmla="*/ 36 w 50"/>
                <a:gd name="T3" fmla="*/ 38 h 38"/>
                <a:gd name="T4" fmla="*/ 0 w 50"/>
                <a:gd name="T5" fmla="*/ 25 h 38"/>
              </a:gdLst>
              <a:ahLst/>
              <a:cxnLst>
                <a:cxn ang="0">
                  <a:pos x="T0" y="T1"/>
                </a:cxn>
                <a:cxn ang="0">
                  <a:pos x="T2" y="T3"/>
                </a:cxn>
                <a:cxn ang="0">
                  <a:pos x="T4" y="T5"/>
                </a:cxn>
              </a:cxnLst>
              <a:rect l="0" t="0" r="r" b="b"/>
              <a:pathLst>
                <a:path w="50" h="38">
                  <a:moveTo>
                    <a:pt x="50" y="0"/>
                  </a:moveTo>
                  <a:lnTo>
                    <a:pt x="36" y="38"/>
                  </a:lnTo>
                  <a:lnTo>
                    <a:pt x="0" y="25"/>
                  </a:ln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3" name="Freeform 13"/>
            <p:cNvSpPr>
              <a:spLocks/>
            </p:cNvSpPr>
            <p:nvPr/>
          </p:nvSpPr>
          <p:spPr bwMode="auto">
            <a:xfrm>
              <a:off x="6067568" y="2834972"/>
              <a:ext cx="198529" cy="222040"/>
            </a:xfrm>
            <a:custGeom>
              <a:avLst/>
              <a:gdLst>
                <a:gd name="T0" fmla="*/ 0 w 36"/>
                <a:gd name="T1" fmla="*/ 41 h 41"/>
                <a:gd name="T2" fmla="*/ 25 w 36"/>
                <a:gd name="T3" fmla="*/ 41 h 41"/>
                <a:gd name="T4" fmla="*/ 36 w 36"/>
                <a:gd name="T5" fmla="*/ 31 h 41"/>
                <a:gd name="T6" fmla="*/ 25 w 36"/>
                <a:gd name="T7" fmla="*/ 20 h 41"/>
                <a:gd name="T8" fmla="*/ 10 w 36"/>
                <a:gd name="T9" fmla="*/ 20 h 41"/>
                <a:gd name="T10" fmla="*/ 0 w 36"/>
                <a:gd name="T11" fmla="*/ 10 h 41"/>
                <a:gd name="T12" fmla="*/ 10 w 36"/>
                <a:gd name="T13" fmla="*/ 0 h 41"/>
                <a:gd name="T14" fmla="*/ 36 w 36"/>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41">
                  <a:moveTo>
                    <a:pt x="0" y="41"/>
                  </a:moveTo>
                  <a:cubicBezTo>
                    <a:pt x="25" y="41"/>
                    <a:pt x="25" y="41"/>
                    <a:pt x="25" y="41"/>
                  </a:cubicBezTo>
                  <a:cubicBezTo>
                    <a:pt x="31" y="41"/>
                    <a:pt x="36" y="36"/>
                    <a:pt x="36" y="31"/>
                  </a:cubicBezTo>
                  <a:cubicBezTo>
                    <a:pt x="36" y="25"/>
                    <a:pt x="31" y="20"/>
                    <a:pt x="25" y="20"/>
                  </a:cubicBezTo>
                  <a:cubicBezTo>
                    <a:pt x="10" y="20"/>
                    <a:pt x="10" y="20"/>
                    <a:pt x="10" y="20"/>
                  </a:cubicBezTo>
                  <a:cubicBezTo>
                    <a:pt x="5" y="20"/>
                    <a:pt x="0" y="16"/>
                    <a:pt x="0" y="10"/>
                  </a:cubicBezTo>
                  <a:cubicBezTo>
                    <a:pt x="0" y="4"/>
                    <a:pt x="5" y="0"/>
                    <a:pt x="10" y="0"/>
                  </a:cubicBezTo>
                  <a:cubicBezTo>
                    <a:pt x="36" y="0"/>
                    <a:pt x="36" y="0"/>
                    <a:pt x="36" y="0"/>
                  </a:cubicBezTo>
                </a:path>
              </a:pathLst>
            </a:custGeom>
            <a:noFill/>
            <a:ln w="26988" cap="flat">
              <a:solidFill>
                <a:sysClr val="window" lastClr="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14" name="Oval 13"/>
          <p:cNvSpPr/>
          <p:nvPr/>
        </p:nvSpPr>
        <p:spPr bwMode="auto">
          <a:xfrm>
            <a:off x="3607724" y="3211928"/>
            <a:ext cx="1572751" cy="1572751"/>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11" tIns="143370" rIns="179211" bIns="143370"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nvGrpSpPr>
          <p:cNvPr id="15" name="Group 4"/>
          <p:cNvGrpSpPr>
            <a:grpSpLocks noChangeAspect="1"/>
          </p:cNvGrpSpPr>
          <p:nvPr/>
        </p:nvGrpSpPr>
        <p:grpSpPr bwMode="auto">
          <a:xfrm>
            <a:off x="4056214" y="3772208"/>
            <a:ext cx="675775" cy="452191"/>
            <a:chOff x="1" y="2"/>
            <a:chExt cx="269" cy="180"/>
          </a:xfrm>
          <a:solidFill>
            <a:sysClr val="window" lastClr="FFFFFF"/>
          </a:solidFill>
        </p:grpSpPr>
        <p:sp>
          <p:nvSpPr>
            <p:cNvPr id="16" name="Rectangle 5"/>
            <p:cNvSpPr>
              <a:spLocks noChangeArrowheads="1"/>
            </p:cNvSpPr>
            <p:nvPr/>
          </p:nvSpPr>
          <p:spPr bwMode="auto">
            <a:xfrm>
              <a:off x="1" y="165"/>
              <a:ext cx="269" cy="17"/>
            </a:xfrm>
            <a:prstGeom prst="rect">
              <a:avLst/>
            </a:prstGeom>
            <a:grpFill/>
            <a:ln w="15875">
              <a:noFill/>
              <a:miter lim="800000"/>
              <a:headEnd/>
              <a:tailEnd/>
            </a:ln>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7" name="Rectangle 6"/>
            <p:cNvSpPr>
              <a:spLocks noChangeArrowheads="1"/>
            </p:cNvSpPr>
            <p:nvPr/>
          </p:nvSpPr>
          <p:spPr bwMode="auto">
            <a:xfrm>
              <a:off x="1" y="131"/>
              <a:ext cx="33" cy="17"/>
            </a:xfrm>
            <a:prstGeom prst="rect">
              <a:avLst/>
            </a:prstGeom>
            <a:grpFill/>
            <a:ln w="12700">
              <a:noFill/>
              <a:miter lim="800000"/>
              <a:headEnd/>
              <a:tailEnd/>
            </a:ln>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8" name="Rectangle 7"/>
            <p:cNvSpPr>
              <a:spLocks noChangeArrowheads="1"/>
            </p:cNvSpPr>
            <p:nvPr/>
          </p:nvSpPr>
          <p:spPr bwMode="auto">
            <a:xfrm>
              <a:off x="51" y="131"/>
              <a:ext cx="34" cy="17"/>
            </a:xfrm>
            <a:prstGeom prst="rect">
              <a:avLst/>
            </a:prstGeom>
            <a:grpFill/>
            <a:ln w="12700">
              <a:noFill/>
              <a:miter lim="800000"/>
              <a:headEnd/>
              <a:tailEnd/>
            </a:ln>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19" name="Freeform 8"/>
            <p:cNvSpPr>
              <a:spLocks/>
            </p:cNvSpPr>
            <p:nvPr/>
          </p:nvSpPr>
          <p:spPr bwMode="auto">
            <a:xfrm>
              <a:off x="102" y="13"/>
              <a:ext cx="168" cy="135"/>
            </a:xfrm>
            <a:custGeom>
              <a:avLst/>
              <a:gdLst>
                <a:gd name="T0" fmla="*/ 109 w 168"/>
                <a:gd name="T1" fmla="*/ 0 h 135"/>
                <a:gd name="T2" fmla="*/ 109 w 168"/>
                <a:gd name="T3" fmla="*/ 17 h 135"/>
                <a:gd name="T4" fmla="*/ 139 w 168"/>
                <a:gd name="T5" fmla="*/ 17 h 135"/>
                <a:gd name="T6" fmla="*/ 38 w 168"/>
                <a:gd name="T7" fmla="*/ 118 h 135"/>
                <a:gd name="T8" fmla="*/ 0 w 168"/>
                <a:gd name="T9" fmla="*/ 118 h 135"/>
                <a:gd name="T10" fmla="*/ 0 w 168"/>
                <a:gd name="T11" fmla="*/ 135 h 135"/>
                <a:gd name="T12" fmla="*/ 46 w 168"/>
                <a:gd name="T13" fmla="*/ 135 h 135"/>
                <a:gd name="T14" fmla="*/ 151 w 168"/>
                <a:gd name="T15" fmla="*/ 29 h 135"/>
                <a:gd name="T16" fmla="*/ 151 w 168"/>
                <a:gd name="T17" fmla="*/ 59 h 135"/>
                <a:gd name="T18" fmla="*/ 168 w 168"/>
                <a:gd name="T19" fmla="*/ 59 h 135"/>
                <a:gd name="T20" fmla="*/ 168 w 168"/>
                <a:gd name="T21" fmla="*/ 0 h 135"/>
                <a:gd name="T22" fmla="*/ 109 w 168"/>
                <a:gd name="T23"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135">
                  <a:moveTo>
                    <a:pt x="109" y="0"/>
                  </a:moveTo>
                  <a:lnTo>
                    <a:pt x="109" y="17"/>
                  </a:lnTo>
                  <a:lnTo>
                    <a:pt x="139" y="17"/>
                  </a:lnTo>
                  <a:lnTo>
                    <a:pt x="38" y="118"/>
                  </a:lnTo>
                  <a:lnTo>
                    <a:pt x="0" y="118"/>
                  </a:lnTo>
                  <a:lnTo>
                    <a:pt x="0" y="135"/>
                  </a:lnTo>
                  <a:lnTo>
                    <a:pt x="46" y="135"/>
                  </a:lnTo>
                  <a:lnTo>
                    <a:pt x="151" y="29"/>
                  </a:lnTo>
                  <a:lnTo>
                    <a:pt x="151" y="59"/>
                  </a:lnTo>
                  <a:lnTo>
                    <a:pt x="168" y="59"/>
                  </a:lnTo>
                  <a:lnTo>
                    <a:pt x="168" y="0"/>
                  </a:lnTo>
                  <a:lnTo>
                    <a:pt x="109" y="0"/>
                  </a:lnTo>
                  <a:close/>
                </a:path>
              </a:pathLst>
            </a:custGeom>
            <a:grpFill/>
            <a:ln w="12700">
              <a:noFill/>
              <a:round/>
              <a:headEnd/>
              <a:tailEnd/>
            </a:ln>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20" name="Freeform 9"/>
            <p:cNvSpPr>
              <a:spLocks noEditPoints="1"/>
            </p:cNvSpPr>
            <p:nvPr/>
          </p:nvSpPr>
          <p:spPr bwMode="auto">
            <a:xfrm>
              <a:off x="32" y="2"/>
              <a:ext cx="72" cy="100"/>
            </a:xfrm>
            <a:custGeom>
              <a:avLst/>
              <a:gdLst>
                <a:gd name="T0" fmla="*/ 22 w 34"/>
                <a:gd name="T1" fmla="*/ 19 h 47"/>
                <a:gd name="T2" fmla="*/ 21 w 34"/>
                <a:gd name="T3" fmla="*/ 19 h 47"/>
                <a:gd name="T4" fmla="*/ 21 w 34"/>
                <a:gd name="T5" fmla="*/ 12 h 47"/>
                <a:gd name="T6" fmla="*/ 30 w 34"/>
                <a:gd name="T7" fmla="*/ 12 h 47"/>
                <a:gd name="T8" fmla="*/ 30 w 34"/>
                <a:gd name="T9" fmla="*/ 4 h 47"/>
                <a:gd name="T10" fmla="*/ 21 w 34"/>
                <a:gd name="T11" fmla="*/ 4 h 47"/>
                <a:gd name="T12" fmla="*/ 21 w 34"/>
                <a:gd name="T13" fmla="*/ 0 h 47"/>
                <a:gd name="T14" fmla="*/ 13 w 34"/>
                <a:gd name="T15" fmla="*/ 0 h 47"/>
                <a:gd name="T16" fmla="*/ 13 w 34"/>
                <a:gd name="T17" fmla="*/ 4 h 47"/>
                <a:gd name="T18" fmla="*/ 12 w 34"/>
                <a:gd name="T19" fmla="*/ 4 h 47"/>
                <a:gd name="T20" fmla="*/ 0 w 34"/>
                <a:gd name="T21" fmla="*/ 16 h 47"/>
                <a:gd name="T22" fmla="*/ 12 w 34"/>
                <a:gd name="T23" fmla="*/ 27 h 47"/>
                <a:gd name="T24" fmla="*/ 13 w 34"/>
                <a:gd name="T25" fmla="*/ 27 h 47"/>
                <a:gd name="T26" fmla="*/ 13 w 34"/>
                <a:gd name="T27" fmla="*/ 34 h 47"/>
                <a:gd name="T28" fmla="*/ 4 w 34"/>
                <a:gd name="T29" fmla="*/ 34 h 47"/>
                <a:gd name="T30" fmla="*/ 4 w 34"/>
                <a:gd name="T31" fmla="*/ 42 h 47"/>
                <a:gd name="T32" fmla="*/ 13 w 34"/>
                <a:gd name="T33" fmla="*/ 42 h 47"/>
                <a:gd name="T34" fmla="*/ 13 w 34"/>
                <a:gd name="T35" fmla="*/ 47 h 47"/>
                <a:gd name="T36" fmla="*/ 21 w 34"/>
                <a:gd name="T37" fmla="*/ 47 h 47"/>
                <a:gd name="T38" fmla="*/ 21 w 34"/>
                <a:gd name="T39" fmla="*/ 42 h 47"/>
                <a:gd name="T40" fmla="*/ 22 w 34"/>
                <a:gd name="T41" fmla="*/ 42 h 47"/>
                <a:gd name="T42" fmla="*/ 34 w 34"/>
                <a:gd name="T43" fmla="*/ 31 h 47"/>
                <a:gd name="T44" fmla="*/ 22 w 34"/>
                <a:gd name="T45" fmla="*/ 19 h 47"/>
                <a:gd name="T46" fmla="*/ 12 w 34"/>
                <a:gd name="T47" fmla="*/ 19 h 47"/>
                <a:gd name="T48" fmla="*/ 8 w 34"/>
                <a:gd name="T49" fmla="*/ 16 h 47"/>
                <a:gd name="T50" fmla="*/ 12 w 34"/>
                <a:gd name="T51" fmla="*/ 12 h 47"/>
                <a:gd name="T52" fmla="*/ 13 w 34"/>
                <a:gd name="T53" fmla="*/ 12 h 47"/>
                <a:gd name="T54" fmla="*/ 13 w 34"/>
                <a:gd name="T55" fmla="*/ 19 h 47"/>
                <a:gd name="T56" fmla="*/ 12 w 34"/>
                <a:gd name="T57" fmla="*/ 19 h 47"/>
                <a:gd name="T58" fmla="*/ 22 w 34"/>
                <a:gd name="T59" fmla="*/ 34 h 47"/>
                <a:gd name="T60" fmla="*/ 21 w 34"/>
                <a:gd name="T61" fmla="*/ 34 h 47"/>
                <a:gd name="T62" fmla="*/ 21 w 34"/>
                <a:gd name="T63" fmla="*/ 27 h 47"/>
                <a:gd name="T64" fmla="*/ 22 w 34"/>
                <a:gd name="T65" fmla="*/ 27 h 47"/>
                <a:gd name="T66" fmla="*/ 26 w 34"/>
                <a:gd name="T67" fmla="*/ 31 h 47"/>
                <a:gd name="T68" fmla="*/ 22 w 34"/>
                <a:gd name="T69"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4" h="47">
                  <a:moveTo>
                    <a:pt x="22" y="19"/>
                  </a:moveTo>
                  <a:cubicBezTo>
                    <a:pt x="21" y="19"/>
                    <a:pt x="21" y="19"/>
                    <a:pt x="21" y="19"/>
                  </a:cubicBezTo>
                  <a:cubicBezTo>
                    <a:pt x="21" y="12"/>
                    <a:pt x="21" y="12"/>
                    <a:pt x="21" y="12"/>
                  </a:cubicBezTo>
                  <a:cubicBezTo>
                    <a:pt x="30" y="12"/>
                    <a:pt x="30" y="12"/>
                    <a:pt x="30" y="12"/>
                  </a:cubicBezTo>
                  <a:cubicBezTo>
                    <a:pt x="30" y="4"/>
                    <a:pt x="30" y="4"/>
                    <a:pt x="30" y="4"/>
                  </a:cubicBezTo>
                  <a:cubicBezTo>
                    <a:pt x="21" y="4"/>
                    <a:pt x="21" y="4"/>
                    <a:pt x="21" y="4"/>
                  </a:cubicBezTo>
                  <a:cubicBezTo>
                    <a:pt x="21" y="0"/>
                    <a:pt x="21" y="0"/>
                    <a:pt x="21" y="0"/>
                  </a:cubicBezTo>
                  <a:cubicBezTo>
                    <a:pt x="13" y="0"/>
                    <a:pt x="13" y="0"/>
                    <a:pt x="13" y="0"/>
                  </a:cubicBezTo>
                  <a:cubicBezTo>
                    <a:pt x="13" y="4"/>
                    <a:pt x="13" y="4"/>
                    <a:pt x="13" y="4"/>
                  </a:cubicBezTo>
                  <a:cubicBezTo>
                    <a:pt x="12" y="4"/>
                    <a:pt x="12" y="4"/>
                    <a:pt x="12" y="4"/>
                  </a:cubicBezTo>
                  <a:cubicBezTo>
                    <a:pt x="5" y="4"/>
                    <a:pt x="0" y="10"/>
                    <a:pt x="0" y="16"/>
                  </a:cubicBezTo>
                  <a:cubicBezTo>
                    <a:pt x="0" y="22"/>
                    <a:pt x="5" y="27"/>
                    <a:pt x="12" y="27"/>
                  </a:cubicBezTo>
                  <a:cubicBezTo>
                    <a:pt x="13" y="27"/>
                    <a:pt x="13" y="27"/>
                    <a:pt x="13" y="27"/>
                  </a:cubicBezTo>
                  <a:cubicBezTo>
                    <a:pt x="13" y="34"/>
                    <a:pt x="13" y="34"/>
                    <a:pt x="13" y="34"/>
                  </a:cubicBezTo>
                  <a:cubicBezTo>
                    <a:pt x="4" y="34"/>
                    <a:pt x="4" y="34"/>
                    <a:pt x="4" y="34"/>
                  </a:cubicBezTo>
                  <a:cubicBezTo>
                    <a:pt x="4" y="42"/>
                    <a:pt x="4" y="42"/>
                    <a:pt x="4" y="42"/>
                  </a:cubicBezTo>
                  <a:cubicBezTo>
                    <a:pt x="13" y="42"/>
                    <a:pt x="13" y="42"/>
                    <a:pt x="13" y="42"/>
                  </a:cubicBezTo>
                  <a:cubicBezTo>
                    <a:pt x="13" y="47"/>
                    <a:pt x="13" y="47"/>
                    <a:pt x="13" y="47"/>
                  </a:cubicBezTo>
                  <a:cubicBezTo>
                    <a:pt x="21" y="47"/>
                    <a:pt x="21" y="47"/>
                    <a:pt x="21" y="47"/>
                  </a:cubicBezTo>
                  <a:cubicBezTo>
                    <a:pt x="21" y="42"/>
                    <a:pt x="21" y="42"/>
                    <a:pt x="21" y="42"/>
                  </a:cubicBezTo>
                  <a:cubicBezTo>
                    <a:pt x="22" y="42"/>
                    <a:pt x="22" y="42"/>
                    <a:pt x="22" y="42"/>
                  </a:cubicBezTo>
                  <a:cubicBezTo>
                    <a:pt x="29" y="42"/>
                    <a:pt x="34" y="37"/>
                    <a:pt x="34" y="31"/>
                  </a:cubicBezTo>
                  <a:cubicBezTo>
                    <a:pt x="34" y="24"/>
                    <a:pt x="29" y="19"/>
                    <a:pt x="22" y="19"/>
                  </a:cubicBezTo>
                  <a:close/>
                  <a:moveTo>
                    <a:pt x="12" y="19"/>
                  </a:moveTo>
                  <a:cubicBezTo>
                    <a:pt x="10" y="19"/>
                    <a:pt x="8" y="18"/>
                    <a:pt x="8" y="16"/>
                  </a:cubicBezTo>
                  <a:cubicBezTo>
                    <a:pt x="8" y="14"/>
                    <a:pt x="10" y="12"/>
                    <a:pt x="12" y="12"/>
                  </a:cubicBezTo>
                  <a:cubicBezTo>
                    <a:pt x="13" y="12"/>
                    <a:pt x="13" y="12"/>
                    <a:pt x="13" y="12"/>
                  </a:cubicBezTo>
                  <a:cubicBezTo>
                    <a:pt x="13" y="19"/>
                    <a:pt x="13" y="19"/>
                    <a:pt x="13" y="19"/>
                  </a:cubicBezTo>
                  <a:lnTo>
                    <a:pt x="12" y="19"/>
                  </a:lnTo>
                  <a:close/>
                  <a:moveTo>
                    <a:pt x="22" y="34"/>
                  </a:moveTo>
                  <a:cubicBezTo>
                    <a:pt x="21" y="34"/>
                    <a:pt x="21" y="34"/>
                    <a:pt x="21" y="34"/>
                  </a:cubicBezTo>
                  <a:cubicBezTo>
                    <a:pt x="21" y="27"/>
                    <a:pt x="21" y="27"/>
                    <a:pt x="21" y="27"/>
                  </a:cubicBezTo>
                  <a:cubicBezTo>
                    <a:pt x="22" y="27"/>
                    <a:pt x="22" y="27"/>
                    <a:pt x="22" y="27"/>
                  </a:cubicBezTo>
                  <a:cubicBezTo>
                    <a:pt x="24" y="27"/>
                    <a:pt x="26" y="29"/>
                    <a:pt x="26" y="31"/>
                  </a:cubicBezTo>
                  <a:cubicBezTo>
                    <a:pt x="26" y="33"/>
                    <a:pt x="24" y="34"/>
                    <a:pt x="22" y="34"/>
                  </a:cubicBezTo>
                  <a:close/>
                </a:path>
              </a:pathLst>
            </a:custGeom>
            <a:grpFill/>
            <a:ln w="12700">
              <a:noFill/>
              <a:round/>
              <a:headEnd/>
              <a:tailEnd/>
            </a:ln>
          </p:spPr>
          <p:txBody>
            <a:bodyPr vert="horz" wrap="square" lIns="89605" tIns="44803" rIns="89605" bIns="44803"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763"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1" name="Oval 20"/>
          <p:cNvSpPr/>
          <p:nvPr/>
        </p:nvSpPr>
        <p:spPr bwMode="auto">
          <a:xfrm>
            <a:off x="6523256" y="3211928"/>
            <a:ext cx="1572751" cy="1572751"/>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11" tIns="143370" rIns="179211" bIns="143370"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2" name="Oval 21"/>
          <p:cNvSpPr/>
          <p:nvPr/>
        </p:nvSpPr>
        <p:spPr bwMode="auto">
          <a:xfrm>
            <a:off x="9449934" y="3211928"/>
            <a:ext cx="1572751" cy="1572751"/>
          </a:xfrm>
          <a:prstGeom prst="ellipse">
            <a:avLst/>
          </a:prstGeom>
          <a:solidFill>
            <a:schemeClr val="accent1"/>
          </a:solidFill>
          <a:ln w="38100" cap="flat" cmpd="sng" algn="ctr">
            <a:noFill/>
            <a:prstDash val="solid"/>
            <a:miter lim="800000"/>
            <a:headEnd type="none" w="med" len="med"/>
            <a:tailEnd type="none" w="med" len="med"/>
          </a:ln>
          <a:effectLst/>
        </p:spPr>
        <p:txBody>
          <a:bodyPr rot="0" spcFirstLastPara="0" vertOverflow="overflow" horzOverflow="overflow" vert="horz" wrap="square" lIns="179211" tIns="143370" rIns="179211" bIns="143370" numCol="1" spcCol="0" rtlCol="0" fromWordArt="0" anchor="t" anchorCtr="0" forceAA="0" compatLnSpc="1">
            <a:prstTxWarp prst="textNoShape">
              <a:avLst/>
            </a:prstTxWarp>
            <a:noAutofit/>
          </a:bodyPr>
          <a:lstStyle/>
          <a:p>
            <a:pPr marL="0" marR="0" lvl="0" indent="0" algn="ctr" defTabSz="913660"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23" name="1_Text"/>
          <p:cNvSpPr/>
          <p:nvPr/>
        </p:nvSpPr>
        <p:spPr>
          <a:xfrm>
            <a:off x="6382638" y="4957449"/>
            <a:ext cx="1853992" cy="1017822"/>
          </a:xfrm>
          <a:prstGeom prst="rect">
            <a:avLst/>
          </a:prstGeom>
          <a:noFill/>
          <a:ln w="25400" cap="flat" cmpd="sng" algn="ctr">
            <a:noFill/>
            <a:prstDash val="solid"/>
          </a:ln>
          <a:effectLst/>
        </p:spPr>
        <p:txBody>
          <a:bodyPr rot="0" spcFirstLastPara="0" vertOverflow="overflow" horzOverflow="overflow" vert="horz" wrap="square" lIns="44803" tIns="44803" rIns="44803" bIns="44803" numCol="1" spcCol="0" rtlCol="0" fromWordArt="0" anchor="t" anchorCtr="0" forceAA="0" compatLnSpc="1">
            <a:prstTxWarp prst="textNoShape">
              <a:avLst/>
            </a:prstTxWarp>
            <a:noAutofit/>
          </a:bodyPr>
          <a:lstStyle/>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80%</a:t>
            </a:r>
          </a:p>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IT Time</a:t>
            </a:r>
          </a:p>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Saved</a:t>
            </a:r>
          </a:p>
        </p:txBody>
      </p:sp>
      <p:sp>
        <p:nvSpPr>
          <p:cNvPr id="24" name="1_Text"/>
          <p:cNvSpPr/>
          <p:nvPr/>
        </p:nvSpPr>
        <p:spPr>
          <a:xfrm>
            <a:off x="8960264" y="4957449"/>
            <a:ext cx="2628220" cy="1017822"/>
          </a:xfrm>
          <a:prstGeom prst="rect">
            <a:avLst/>
          </a:prstGeom>
          <a:noFill/>
          <a:ln w="25400" cap="flat" cmpd="sng" algn="ctr">
            <a:noFill/>
            <a:prstDash val="solid"/>
          </a:ln>
          <a:effectLst/>
        </p:spPr>
        <p:txBody>
          <a:bodyPr rot="0" spcFirstLastPara="0" vertOverflow="overflow" horzOverflow="overflow" vert="horz" wrap="square" lIns="44803" tIns="44803" rIns="44803" bIns="44803" numCol="1" spcCol="0" rtlCol="0" fromWordArt="0" anchor="t" anchorCtr="0" forceAA="0" compatLnSpc="1">
            <a:prstTxWarp prst="textNoShape">
              <a:avLst/>
            </a:prstTxWarp>
            <a:noAutofit/>
          </a:bodyPr>
          <a:lstStyle/>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1"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50%</a:t>
            </a:r>
          </a:p>
          <a:p>
            <a:pPr marL="0" marR="0" lvl="0" indent="0" algn="ctr" defTabSz="932649"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rgbClr val="353535"/>
                </a:solidFill>
                <a:effectLst/>
                <a:uLnTx/>
                <a:uFillTx/>
                <a:latin typeface="Segoe UI Semilight" panose="020B0402040204020203" pitchFamily="34" charset="0"/>
                <a:ea typeface="+mn-ea"/>
                <a:cs typeface="Segoe UI Semilight" panose="020B0402040204020203" pitchFamily="34" charset="0"/>
              </a:rPr>
              <a:t>Faster Service Deployment Time to Market</a:t>
            </a:r>
          </a:p>
        </p:txBody>
      </p:sp>
      <p:sp>
        <p:nvSpPr>
          <p:cNvPr id="25" name="Freeform 156"/>
          <p:cNvSpPr>
            <a:spLocks noEditPoints="1"/>
          </p:cNvSpPr>
          <p:nvPr/>
        </p:nvSpPr>
        <p:spPr bwMode="black">
          <a:xfrm rot="17100000">
            <a:off x="9929491" y="3701604"/>
            <a:ext cx="613640" cy="593396"/>
          </a:xfrm>
          <a:custGeom>
            <a:avLst/>
            <a:gdLst>
              <a:gd name="T0" fmla="*/ 1291 w 1453"/>
              <a:gd name="T1" fmla="*/ 807 h 1407"/>
              <a:gd name="T2" fmla="*/ 867 w 1453"/>
              <a:gd name="T3" fmla="*/ 807 h 1407"/>
              <a:gd name="T4" fmla="*/ 1033 w 1453"/>
              <a:gd name="T5" fmla="*/ 1198 h 1407"/>
              <a:gd name="T6" fmla="*/ 1291 w 1453"/>
              <a:gd name="T7" fmla="*/ 807 h 1407"/>
              <a:gd name="T8" fmla="*/ 704 w 1453"/>
              <a:gd name="T9" fmla="*/ 0 h 1407"/>
              <a:gd name="T10" fmla="*/ 1405 w 1453"/>
              <a:gd name="T11" fmla="*/ 651 h 1407"/>
              <a:gd name="T12" fmla="*/ 1453 w 1453"/>
              <a:gd name="T13" fmla="*/ 651 h 1407"/>
              <a:gd name="T14" fmla="*/ 1453 w 1453"/>
              <a:gd name="T15" fmla="*/ 729 h 1407"/>
              <a:gd name="T16" fmla="*/ 953 w 1453"/>
              <a:gd name="T17" fmla="*/ 1407 h 1407"/>
              <a:gd name="T18" fmla="*/ 935 w 1453"/>
              <a:gd name="T19" fmla="*/ 1366 h 1407"/>
              <a:gd name="T20" fmla="*/ 704 w 1453"/>
              <a:gd name="T21" fmla="*/ 1407 h 1407"/>
              <a:gd name="T22" fmla="*/ 0 w 1453"/>
              <a:gd name="T23" fmla="*/ 703 h 1407"/>
              <a:gd name="T24" fmla="*/ 704 w 1453"/>
              <a:gd name="T25" fmla="*/ 0 h 1407"/>
              <a:gd name="T26" fmla="*/ 1249 w 1453"/>
              <a:gd name="T27" fmla="*/ 651 h 1407"/>
              <a:gd name="T28" fmla="*/ 704 w 1453"/>
              <a:gd name="T29" fmla="*/ 156 h 1407"/>
              <a:gd name="T30" fmla="*/ 156 w 1453"/>
              <a:gd name="T31" fmla="*/ 703 h 1407"/>
              <a:gd name="T32" fmla="*/ 704 w 1453"/>
              <a:gd name="T33" fmla="*/ 1251 h 1407"/>
              <a:gd name="T34" fmla="*/ 875 w 1453"/>
              <a:gd name="T35" fmla="*/ 1224 h 1407"/>
              <a:gd name="T36" fmla="*/ 631 w 1453"/>
              <a:gd name="T37" fmla="*/ 651 h 1407"/>
              <a:gd name="T38" fmla="*/ 1249 w 1453"/>
              <a:gd name="T39" fmla="*/ 651 h 1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3" h="1407">
                <a:moveTo>
                  <a:pt x="1291" y="807"/>
                </a:moveTo>
                <a:cubicBezTo>
                  <a:pt x="867" y="807"/>
                  <a:pt x="867" y="807"/>
                  <a:pt x="867" y="807"/>
                </a:cubicBezTo>
                <a:cubicBezTo>
                  <a:pt x="1033" y="1198"/>
                  <a:pt x="1033" y="1198"/>
                  <a:pt x="1033" y="1198"/>
                </a:cubicBezTo>
                <a:cubicBezTo>
                  <a:pt x="1170" y="1114"/>
                  <a:pt x="1268" y="973"/>
                  <a:pt x="1291" y="807"/>
                </a:cubicBezTo>
                <a:close/>
                <a:moveTo>
                  <a:pt x="704" y="0"/>
                </a:moveTo>
                <a:cubicBezTo>
                  <a:pt x="1075" y="0"/>
                  <a:pt x="1379" y="287"/>
                  <a:pt x="1405" y="651"/>
                </a:cubicBezTo>
                <a:cubicBezTo>
                  <a:pt x="1453" y="651"/>
                  <a:pt x="1453" y="651"/>
                  <a:pt x="1453" y="651"/>
                </a:cubicBezTo>
                <a:cubicBezTo>
                  <a:pt x="1453" y="729"/>
                  <a:pt x="1453" y="729"/>
                  <a:pt x="1453" y="729"/>
                </a:cubicBezTo>
                <a:cubicBezTo>
                  <a:pt x="1453" y="1070"/>
                  <a:pt x="1245" y="1283"/>
                  <a:pt x="953" y="1407"/>
                </a:cubicBezTo>
                <a:cubicBezTo>
                  <a:pt x="935" y="1366"/>
                  <a:pt x="935" y="1366"/>
                  <a:pt x="935" y="1366"/>
                </a:cubicBezTo>
                <a:cubicBezTo>
                  <a:pt x="864" y="1392"/>
                  <a:pt x="792" y="1407"/>
                  <a:pt x="704" y="1407"/>
                </a:cubicBezTo>
                <a:cubicBezTo>
                  <a:pt x="315" y="1407"/>
                  <a:pt x="0" y="1092"/>
                  <a:pt x="0" y="703"/>
                </a:cubicBezTo>
                <a:cubicBezTo>
                  <a:pt x="0" y="315"/>
                  <a:pt x="315" y="0"/>
                  <a:pt x="704" y="0"/>
                </a:cubicBezTo>
                <a:close/>
                <a:moveTo>
                  <a:pt x="1249" y="651"/>
                </a:moveTo>
                <a:cubicBezTo>
                  <a:pt x="1223" y="373"/>
                  <a:pt x="989" y="156"/>
                  <a:pt x="704" y="156"/>
                </a:cubicBezTo>
                <a:cubicBezTo>
                  <a:pt x="401" y="156"/>
                  <a:pt x="156" y="401"/>
                  <a:pt x="156" y="703"/>
                </a:cubicBezTo>
                <a:cubicBezTo>
                  <a:pt x="156" y="1006"/>
                  <a:pt x="401" y="1251"/>
                  <a:pt x="704" y="1251"/>
                </a:cubicBezTo>
                <a:cubicBezTo>
                  <a:pt x="763" y="1251"/>
                  <a:pt x="821" y="1242"/>
                  <a:pt x="875" y="1224"/>
                </a:cubicBezTo>
                <a:cubicBezTo>
                  <a:pt x="631" y="651"/>
                  <a:pt x="631" y="651"/>
                  <a:pt x="631" y="651"/>
                </a:cubicBezTo>
                <a:cubicBezTo>
                  <a:pt x="1249" y="651"/>
                  <a:pt x="1249" y="651"/>
                  <a:pt x="1249" y="6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54" tIns="40327" rIns="80654" bIns="40327" numCol="1" anchor="t" anchorCtr="0" compatLnSpc="1">
            <a:prstTxWarp prst="textNoShape">
              <a:avLst/>
            </a:prstTxWarp>
          </a:bodyPr>
          <a:lstStyle/>
          <a:p>
            <a:pPr marL="0" marR="0" lvl="0" indent="0" algn="l" defTabSz="895952"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pic>
        <p:nvPicPr>
          <p:cNvPr id="26" name="Picture 39" descr="C:\Users\sakuu\Documents\Ballmer WPC\PNGS\Tim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039258" y="3475798"/>
            <a:ext cx="552723" cy="832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224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500"/>
                                  </p:stCondLst>
                                  <p:childTnLst>
                                    <p:animMotion origin="layout" path="M -1.8892E-7 -2.98684E-6 L -1.8892E-7 -0.05447 " pathEditMode="relative" rAng="0" ptsTypes="AA">
                                      <p:cBhvr>
                                        <p:cTn id="9" dur="500" spd="-100000" fill="hold"/>
                                        <p:tgtEl>
                                          <p:spTgt spid="6"/>
                                        </p:tgtEl>
                                        <p:attrNameLst>
                                          <p:attrName>ppt_x</p:attrName>
                                          <p:attrName>ppt_y</p:attrName>
                                        </p:attrNameLst>
                                      </p:cBhvr>
                                      <p:rCtr x="0" y="-2724"/>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500"/>
                                  </p:stCondLst>
                                  <p:childTnLst>
                                    <p:animMotion origin="layout" path="M 3.50013E-6 3.60872E-6 L 3.50013E-6 -0.05447 " pathEditMode="relative" rAng="0" ptsTypes="AA">
                                      <p:cBhvr>
                                        <p:cTn id="14" dur="500" spd="-100000" fill="hold"/>
                                        <p:tgtEl>
                                          <p:spTgt spid="7"/>
                                        </p:tgtEl>
                                        <p:attrNameLst>
                                          <p:attrName>ppt_x</p:attrName>
                                          <p:attrName>ppt_y</p:attrName>
                                        </p:attrNameLst>
                                      </p:cBhvr>
                                      <p:rCtr x="0" y="-2724"/>
                                    </p:animMotion>
                                  </p:childTnLst>
                                </p:cTn>
                              </p:par>
                              <p:par>
                                <p:cTn id="15" presetID="10" presetClass="entr" presetSubtype="0" fill="hold" grpId="0" nodeType="withEffect">
                                  <p:stCondLst>
                                    <p:cond delay="5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500"/>
                                  </p:stCondLst>
                                  <p:childTnLst>
                                    <p:animMotion origin="layout" path="M -1.8892E-7 -2.98684E-6 L -1.8892E-7 -0.05447 " pathEditMode="relative" rAng="0" ptsTypes="AA">
                                      <p:cBhvr>
                                        <p:cTn id="19" dur="500" spd="-100000" fill="hold"/>
                                        <p:tgtEl>
                                          <p:spTgt spid="23"/>
                                        </p:tgtEl>
                                        <p:attrNameLst>
                                          <p:attrName>ppt_x</p:attrName>
                                          <p:attrName>ppt_y</p:attrName>
                                        </p:attrNameLst>
                                      </p:cBhvr>
                                      <p:rCtr x="0" y="-2724"/>
                                    </p:animMotion>
                                  </p:childTnLst>
                                </p:cTn>
                              </p:par>
                              <p:par>
                                <p:cTn id="20" presetID="10" presetClass="entr" presetSubtype="0" fill="hold" grpId="0" nodeType="withEffect">
                                  <p:stCondLst>
                                    <p:cond delay="50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42" presetClass="path" presetSubtype="0" decel="100000" fill="hold" grpId="1" nodeType="withEffect">
                                  <p:stCondLst>
                                    <p:cond delay="500"/>
                                  </p:stCondLst>
                                  <p:childTnLst>
                                    <p:animMotion origin="layout" path="M -1.8892E-7 -2.98684E-6 L -1.8892E-7 -0.05447 " pathEditMode="relative" rAng="0" ptsTypes="AA">
                                      <p:cBhvr>
                                        <p:cTn id="24" dur="500" spd="-100000" fill="hold"/>
                                        <p:tgtEl>
                                          <p:spTgt spid="24"/>
                                        </p:tgtEl>
                                        <p:attrNameLst>
                                          <p:attrName>ppt_x</p:attrName>
                                          <p:attrName>ppt_y</p:attrName>
                                        </p:attrNameLst>
                                      </p:cBhvr>
                                      <p:rCtr x="0" y="-272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23" grpId="0"/>
      <p:bldP spid="23" grpId="1"/>
      <p:bldP spid="24" grpId="0"/>
      <p:bldP spid="2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52A8D-4C6F-432D-B57B-AB8615BD6F8D}"/>
              </a:ext>
            </a:extLst>
          </p:cNvPr>
          <p:cNvSpPr>
            <a:spLocks noGrp="1"/>
          </p:cNvSpPr>
          <p:nvPr>
            <p:ph type="title"/>
          </p:nvPr>
        </p:nvSpPr>
        <p:spPr/>
        <p:txBody>
          <a:bodyPr/>
          <a:lstStyle/>
          <a:p>
            <a:r>
              <a:rPr lang="en-US" dirty="0"/>
              <a:t>Experimentation Services</a:t>
            </a:r>
          </a:p>
        </p:txBody>
      </p:sp>
      <p:sp>
        <p:nvSpPr>
          <p:cNvPr id="4" name="Rectangle 3">
            <a:extLst>
              <a:ext uri="{FF2B5EF4-FFF2-40B4-BE49-F238E27FC236}">
                <a16:creationId xmlns:a16="http://schemas.microsoft.com/office/drawing/2014/main" id="{7A20A65E-3CA6-47A9-8BC9-87B91892D8E9}"/>
              </a:ext>
            </a:extLst>
          </p:cNvPr>
          <p:cNvSpPr/>
          <p:nvPr/>
        </p:nvSpPr>
        <p:spPr>
          <a:xfrm>
            <a:off x="8847485" y="2125837"/>
            <a:ext cx="3014511" cy="286195"/>
          </a:xfrm>
          <a:prstGeom prst="rect">
            <a:avLst/>
          </a:prstGeom>
        </p:spPr>
        <p:txBody>
          <a:bodyPr wrap="square">
            <a:spAutoFit/>
          </a:bodyPr>
          <a:lstStyle/>
          <a:p>
            <a:pPr defTabSz="932146">
              <a:lnSpc>
                <a:spcPct val="90000"/>
              </a:lnSpc>
              <a:spcBef>
                <a:spcPts val="1020"/>
              </a:spcBef>
              <a:defRPr/>
            </a:pPr>
            <a:r>
              <a:rPr lang="en-US" sz="1400" b="1" kern="0" spc="50">
                <a:solidFill>
                  <a:srgbClr val="505050"/>
                </a:solidFill>
                <a:latin typeface="Segoe UI Semibold" charset="0"/>
                <a:cs typeface="Segoe UI Semibold" charset="0"/>
              </a:rPr>
              <a:t>Local machine</a:t>
            </a:r>
          </a:p>
        </p:txBody>
      </p:sp>
      <p:sp>
        <p:nvSpPr>
          <p:cNvPr id="5" name="Rectangle 4">
            <a:extLst>
              <a:ext uri="{FF2B5EF4-FFF2-40B4-BE49-F238E27FC236}">
                <a16:creationId xmlns:a16="http://schemas.microsoft.com/office/drawing/2014/main" id="{6DFC7EDD-B601-48DF-A61D-5D1752A52E36}"/>
              </a:ext>
            </a:extLst>
          </p:cNvPr>
          <p:cNvSpPr/>
          <p:nvPr/>
        </p:nvSpPr>
        <p:spPr>
          <a:xfrm>
            <a:off x="8847485" y="2845939"/>
            <a:ext cx="2361898" cy="286195"/>
          </a:xfrm>
          <a:prstGeom prst="rect">
            <a:avLst/>
          </a:prstGeom>
        </p:spPr>
        <p:txBody>
          <a:bodyPr wrap="square">
            <a:spAutoFit/>
          </a:bodyPr>
          <a:lstStyle/>
          <a:p>
            <a:pPr defTabSz="932146">
              <a:lnSpc>
                <a:spcPct val="90000"/>
              </a:lnSpc>
              <a:spcBef>
                <a:spcPts val="1020"/>
              </a:spcBef>
              <a:defRPr/>
            </a:pPr>
            <a:r>
              <a:rPr lang="en-US" sz="1400" b="1" kern="0" spc="50">
                <a:solidFill>
                  <a:srgbClr val="505050"/>
                </a:solidFill>
                <a:latin typeface="Segoe UI Semibold" charset="0"/>
                <a:cs typeface="Segoe UI Semibold" charset="0"/>
              </a:rPr>
              <a:t>Scale up to DSVM </a:t>
            </a:r>
          </a:p>
        </p:txBody>
      </p:sp>
      <p:sp>
        <p:nvSpPr>
          <p:cNvPr id="6" name="Rectangle 5">
            <a:extLst>
              <a:ext uri="{FF2B5EF4-FFF2-40B4-BE49-F238E27FC236}">
                <a16:creationId xmlns:a16="http://schemas.microsoft.com/office/drawing/2014/main" id="{2E23F42C-4D26-4238-B686-48FEBE7E4800}"/>
              </a:ext>
            </a:extLst>
          </p:cNvPr>
          <p:cNvSpPr/>
          <p:nvPr/>
        </p:nvSpPr>
        <p:spPr>
          <a:xfrm>
            <a:off x="8847485" y="3566041"/>
            <a:ext cx="3315166" cy="286195"/>
          </a:xfrm>
          <a:prstGeom prst="rect">
            <a:avLst/>
          </a:prstGeom>
        </p:spPr>
        <p:txBody>
          <a:bodyPr wrap="square">
            <a:spAutoFit/>
          </a:bodyPr>
          <a:lstStyle/>
          <a:p>
            <a:pPr defTabSz="932146">
              <a:lnSpc>
                <a:spcPct val="90000"/>
              </a:lnSpc>
              <a:spcBef>
                <a:spcPts val="1020"/>
              </a:spcBef>
              <a:defRPr/>
            </a:pPr>
            <a:r>
              <a:rPr lang="en-US" sz="1400" b="1" kern="0" spc="50">
                <a:solidFill>
                  <a:srgbClr val="505050"/>
                </a:solidFill>
                <a:latin typeface="Segoe UI Semibold" charset="0"/>
                <a:cs typeface="Segoe UI Semibold" charset="0"/>
              </a:rPr>
              <a:t>Scale out with Spark on HDInsight</a:t>
            </a:r>
          </a:p>
        </p:txBody>
      </p:sp>
      <p:sp>
        <p:nvSpPr>
          <p:cNvPr id="7" name="Rectangle 6">
            <a:extLst>
              <a:ext uri="{FF2B5EF4-FFF2-40B4-BE49-F238E27FC236}">
                <a16:creationId xmlns:a16="http://schemas.microsoft.com/office/drawing/2014/main" id="{23E8F726-1FB8-486C-ABA3-3C527256152F}"/>
              </a:ext>
            </a:extLst>
          </p:cNvPr>
          <p:cNvSpPr/>
          <p:nvPr/>
        </p:nvSpPr>
        <p:spPr>
          <a:xfrm>
            <a:off x="8847485" y="4286144"/>
            <a:ext cx="3014511" cy="286195"/>
          </a:xfrm>
          <a:prstGeom prst="rect">
            <a:avLst/>
          </a:prstGeom>
        </p:spPr>
        <p:txBody>
          <a:bodyPr wrap="square">
            <a:spAutoFit/>
          </a:bodyPr>
          <a:lstStyle/>
          <a:p>
            <a:pPr defTabSz="932146">
              <a:lnSpc>
                <a:spcPct val="90000"/>
              </a:lnSpc>
              <a:spcBef>
                <a:spcPts val="1020"/>
              </a:spcBef>
              <a:defRPr/>
            </a:pPr>
            <a:r>
              <a:rPr lang="en-US" sz="1400" b="1" kern="0" spc="50">
                <a:solidFill>
                  <a:srgbClr val="505050"/>
                </a:solidFill>
                <a:latin typeface="Segoe UI Semibold" charset="0"/>
                <a:cs typeface="Segoe UI Semibold" charset="0"/>
              </a:rPr>
              <a:t>Azure Batch AI (Coming Soon) </a:t>
            </a:r>
          </a:p>
        </p:txBody>
      </p:sp>
      <p:sp>
        <p:nvSpPr>
          <p:cNvPr id="8" name="Rectangle 7">
            <a:extLst>
              <a:ext uri="{FF2B5EF4-FFF2-40B4-BE49-F238E27FC236}">
                <a16:creationId xmlns:a16="http://schemas.microsoft.com/office/drawing/2014/main" id="{C4A9D1DD-7773-40E7-9270-C6D65F501ADC}"/>
              </a:ext>
            </a:extLst>
          </p:cNvPr>
          <p:cNvSpPr/>
          <p:nvPr/>
        </p:nvSpPr>
        <p:spPr>
          <a:xfrm>
            <a:off x="8847596" y="5006783"/>
            <a:ext cx="2872211" cy="286195"/>
          </a:xfrm>
          <a:prstGeom prst="rect">
            <a:avLst/>
          </a:prstGeom>
        </p:spPr>
        <p:txBody>
          <a:bodyPr wrap="square" anchor="t">
            <a:spAutoFit/>
          </a:bodyPr>
          <a:lstStyle/>
          <a:p>
            <a:pPr defTabSz="932146">
              <a:lnSpc>
                <a:spcPct val="90000"/>
              </a:lnSpc>
              <a:spcBef>
                <a:spcPts val="1020"/>
              </a:spcBef>
              <a:defRPr/>
            </a:pPr>
            <a:r>
              <a:rPr lang="en-US" sz="1400" b="1" kern="0" spc="50">
                <a:solidFill>
                  <a:srgbClr val="505050"/>
                </a:solidFill>
                <a:latin typeface="Segoe UI Semibold" charset="0"/>
                <a:cs typeface="Segoe UI Semibold" charset="0"/>
              </a:rPr>
              <a:t>ML Server</a:t>
            </a:r>
            <a:r>
              <a:rPr lang="en-US" sz="1400" b="1">
                <a:solidFill>
                  <a:srgbClr val="505050"/>
                </a:solidFill>
                <a:latin typeface="Segoe UI Semibold" charset="0"/>
                <a:cs typeface="Segoe UI Semibold" charset="0"/>
              </a:rPr>
              <a:t> (Coming Soon)</a:t>
            </a:r>
            <a:endParaRPr lang="en-US" sz="1400" b="1" kern="0" spc="50">
              <a:solidFill>
                <a:srgbClr val="505050"/>
              </a:solidFill>
              <a:latin typeface="Segoe UI Semibold" charset="0"/>
              <a:cs typeface="Segoe UI Semibold" charset="0"/>
            </a:endParaRPr>
          </a:p>
        </p:txBody>
      </p:sp>
      <p:cxnSp>
        <p:nvCxnSpPr>
          <p:cNvPr id="9" name="Straight Connector 8">
            <a:extLst>
              <a:ext uri="{FF2B5EF4-FFF2-40B4-BE49-F238E27FC236}">
                <a16:creationId xmlns:a16="http://schemas.microsoft.com/office/drawing/2014/main" id="{F8532908-D137-4394-A0DF-72D137E7EC99}"/>
              </a:ext>
            </a:extLst>
          </p:cNvPr>
          <p:cNvCxnSpPr>
            <a:cxnSpLocks/>
          </p:cNvCxnSpPr>
          <p:nvPr/>
        </p:nvCxnSpPr>
        <p:spPr>
          <a:xfrm>
            <a:off x="8212604" y="2228408"/>
            <a:ext cx="0" cy="2884056"/>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98ACD3-0051-48C8-9DAE-00D787EF5E5D}"/>
              </a:ext>
            </a:extLst>
          </p:cNvPr>
          <p:cNvCxnSpPr>
            <a:cxnSpLocks/>
          </p:cNvCxnSpPr>
          <p:nvPr/>
        </p:nvCxnSpPr>
        <p:spPr>
          <a:xfrm>
            <a:off x="8253793" y="2228408"/>
            <a:ext cx="593692"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AD08E2F-431D-4605-9948-4C0258B74342}"/>
              </a:ext>
            </a:extLst>
          </p:cNvPr>
          <p:cNvCxnSpPr>
            <a:cxnSpLocks/>
          </p:cNvCxnSpPr>
          <p:nvPr/>
        </p:nvCxnSpPr>
        <p:spPr>
          <a:xfrm>
            <a:off x="8253793" y="2949422"/>
            <a:ext cx="593692"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CEDD5B3-A0C3-4245-91A8-4CE366E03ECA}"/>
              </a:ext>
            </a:extLst>
          </p:cNvPr>
          <p:cNvCxnSpPr>
            <a:cxnSpLocks/>
          </p:cNvCxnSpPr>
          <p:nvPr/>
        </p:nvCxnSpPr>
        <p:spPr>
          <a:xfrm>
            <a:off x="8253793" y="3670436"/>
            <a:ext cx="593692"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DCF2E3B-30FD-4C27-A5C7-EF2AA4309964}"/>
              </a:ext>
            </a:extLst>
          </p:cNvPr>
          <p:cNvCxnSpPr>
            <a:cxnSpLocks/>
          </p:cNvCxnSpPr>
          <p:nvPr/>
        </p:nvCxnSpPr>
        <p:spPr>
          <a:xfrm>
            <a:off x="8253793" y="4391450"/>
            <a:ext cx="593692"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6E485EE-84AE-4C0D-B038-5C289472FE03}"/>
              </a:ext>
            </a:extLst>
          </p:cNvPr>
          <p:cNvCxnSpPr>
            <a:cxnSpLocks/>
          </p:cNvCxnSpPr>
          <p:nvPr/>
        </p:nvCxnSpPr>
        <p:spPr>
          <a:xfrm>
            <a:off x="8253793" y="5112464"/>
            <a:ext cx="593692"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DB73DB-52A8-41D5-8DE5-004622EA3C5E}"/>
              </a:ext>
            </a:extLst>
          </p:cNvPr>
          <p:cNvCxnSpPr>
            <a:cxnSpLocks/>
          </p:cNvCxnSpPr>
          <p:nvPr/>
        </p:nvCxnSpPr>
        <p:spPr>
          <a:xfrm>
            <a:off x="6155467" y="4030594"/>
            <a:ext cx="2057137"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33F233-2B9F-4951-A329-FE68FE87A802}"/>
              </a:ext>
            </a:extLst>
          </p:cNvPr>
          <p:cNvCxnSpPr>
            <a:cxnSpLocks/>
          </p:cNvCxnSpPr>
          <p:nvPr/>
        </p:nvCxnSpPr>
        <p:spPr>
          <a:xfrm>
            <a:off x="3017453" y="4030594"/>
            <a:ext cx="1447615"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73AEC02-8194-431F-BA05-898F5D6DD69C}"/>
              </a:ext>
            </a:extLst>
          </p:cNvPr>
          <p:cNvGrpSpPr/>
          <p:nvPr/>
        </p:nvGrpSpPr>
        <p:grpSpPr>
          <a:xfrm>
            <a:off x="4007926" y="2963930"/>
            <a:ext cx="2742850" cy="1882731"/>
            <a:chOff x="46037" y="2963862"/>
            <a:chExt cx="2743200" cy="1882971"/>
          </a:xfrm>
        </p:grpSpPr>
        <p:pic>
          <p:nvPicPr>
            <p:cNvPr id="18" name="Picture 17">
              <a:extLst>
                <a:ext uri="{FF2B5EF4-FFF2-40B4-BE49-F238E27FC236}">
                  <a16:creationId xmlns:a16="http://schemas.microsoft.com/office/drawing/2014/main" id="{9BCC3973-05D9-4A81-AE37-89FF653D46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sp>
          <p:nvSpPr>
            <p:cNvPr id="19" name="Rectangle 18">
              <a:extLst>
                <a:ext uri="{FF2B5EF4-FFF2-40B4-BE49-F238E27FC236}">
                  <a16:creationId xmlns:a16="http://schemas.microsoft.com/office/drawing/2014/main" id="{45263939-4130-466A-B850-630378BF6C6B}"/>
                </a:ext>
              </a:extLst>
            </p:cNvPr>
            <p:cNvSpPr/>
            <p:nvPr/>
          </p:nvSpPr>
          <p:spPr>
            <a:xfrm>
              <a:off x="46037" y="4183062"/>
              <a:ext cx="2743200" cy="663771"/>
            </a:xfrm>
            <a:prstGeom prst="rect">
              <a:avLst/>
            </a:prstGeom>
          </p:spPr>
          <p:txBody>
            <a:bodyPr wrap="square">
              <a:spAutoFit/>
            </a:bodyPr>
            <a:lstStyle/>
            <a:p>
              <a:pPr algn="ctr" defTabSz="950386">
                <a:lnSpc>
                  <a:spcPct val="90000"/>
                </a:lnSpc>
                <a:spcBef>
                  <a:spcPts val="1020"/>
                </a:spcBef>
                <a:defRPr/>
              </a:pPr>
              <a:r>
                <a:rPr lang="en-US" sz="1600" spc="204">
                  <a:solidFill>
                    <a:srgbClr val="0078D7"/>
                  </a:solidFill>
                  <a:latin typeface="Segoe UI Semilight" charset="0"/>
                  <a:cs typeface="Segoe UI Semilight" charset="0"/>
                </a:rPr>
                <a:t>AZURE ML</a:t>
              </a:r>
            </a:p>
            <a:p>
              <a:pPr algn="ctr" defTabSz="950386">
                <a:lnSpc>
                  <a:spcPct val="90000"/>
                </a:lnSpc>
                <a:spcBef>
                  <a:spcPts val="1020"/>
                </a:spcBef>
                <a:defRPr/>
              </a:pPr>
              <a:r>
                <a:rPr lang="en-US" sz="1600" spc="204">
                  <a:solidFill>
                    <a:srgbClr val="0078D7"/>
                  </a:solidFill>
                  <a:latin typeface="Segoe UI Semilight" charset="0"/>
                  <a:cs typeface="Segoe UI Semilight" charset="0"/>
                </a:rPr>
                <a:t>EXPERIMENTATION</a:t>
              </a:r>
            </a:p>
          </p:txBody>
        </p:sp>
      </p:grpSp>
      <p:grpSp>
        <p:nvGrpSpPr>
          <p:cNvPr id="20" name="Group 19">
            <a:extLst>
              <a:ext uri="{FF2B5EF4-FFF2-40B4-BE49-F238E27FC236}">
                <a16:creationId xmlns:a16="http://schemas.microsoft.com/office/drawing/2014/main" id="{580B2AB2-0F48-46BA-A625-7CE3330B3E01}"/>
              </a:ext>
            </a:extLst>
          </p:cNvPr>
          <p:cNvGrpSpPr/>
          <p:nvPr/>
        </p:nvGrpSpPr>
        <p:grpSpPr>
          <a:xfrm>
            <a:off x="-616315" y="3132134"/>
            <a:ext cx="3316328" cy="1631710"/>
            <a:chOff x="176045" y="3424432"/>
            <a:chExt cx="3316751" cy="1631918"/>
          </a:xfrm>
        </p:grpSpPr>
        <p:sp>
          <p:nvSpPr>
            <p:cNvPr id="21" name="Rectangle 20">
              <a:extLst>
                <a:ext uri="{FF2B5EF4-FFF2-40B4-BE49-F238E27FC236}">
                  <a16:creationId xmlns:a16="http://schemas.microsoft.com/office/drawing/2014/main" id="{BE81122B-5286-4DE9-8F4D-FFCFC4C0D80C}"/>
                </a:ext>
              </a:extLst>
            </p:cNvPr>
            <p:cNvSpPr/>
            <p:nvPr/>
          </p:nvSpPr>
          <p:spPr>
            <a:xfrm>
              <a:off x="476738" y="3424432"/>
              <a:ext cx="3014896" cy="286232"/>
            </a:xfrm>
            <a:prstGeom prst="rect">
              <a:avLst/>
            </a:prstGeom>
          </p:spPr>
          <p:txBody>
            <a:bodyPr wrap="square">
              <a:spAutoFit/>
            </a:bodyPr>
            <a:lstStyle/>
            <a:p>
              <a:pPr algn="r" defTabSz="932146">
                <a:lnSpc>
                  <a:spcPct val="90000"/>
                </a:lnSpc>
                <a:spcBef>
                  <a:spcPts val="1020"/>
                </a:spcBef>
                <a:defRPr/>
              </a:pPr>
              <a:r>
                <a:rPr lang="en-US" sz="1400" b="1" kern="0" spc="50" dirty="0">
                  <a:solidFill>
                    <a:srgbClr val="505050"/>
                  </a:solidFill>
                  <a:latin typeface="Segoe UI Semibold" charset="0"/>
                  <a:cs typeface="Segoe UI Semibold" charset="0"/>
                </a:rPr>
                <a:t>Command line tools</a:t>
              </a:r>
            </a:p>
          </p:txBody>
        </p:sp>
        <p:sp>
          <p:nvSpPr>
            <p:cNvPr id="22" name="Rectangle 21">
              <a:extLst>
                <a:ext uri="{FF2B5EF4-FFF2-40B4-BE49-F238E27FC236}">
                  <a16:creationId xmlns:a16="http://schemas.microsoft.com/office/drawing/2014/main" id="{5BA24A15-D464-4871-A073-20C15F8C1C20}"/>
                </a:ext>
              </a:extLst>
            </p:cNvPr>
            <p:cNvSpPr/>
            <p:nvPr/>
          </p:nvSpPr>
          <p:spPr>
            <a:xfrm>
              <a:off x="1129434" y="3807069"/>
              <a:ext cx="2362200" cy="286232"/>
            </a:xfrm>
            <a:prstGeom prst="rect">
              <a:avLst/>
            </a:prstGeom>
          </p:spPr>
          <p:txBody>
            <a:bodyPr wrap="square">
              <a:spAutoFit/>
            </a:bodyPr>
            <a:lstStyle/>
            <a:p>
              <a:pPr algn="r" defTabSz="932146">
                <a:lnSpc>
                  <a:spcPct val="90000"/>
                </a:lnSpc>
                <a:spcBef>
                  <a:spcPts val="1020"/>
                </a:spcBef>
                <a:defRPr/>
              </a:pPr>
              <a:r>
                <a:rPr lang="en-US" sz="1400" b="1" kern="0" spc="50" dirty="0">
                  <a:solidFill>
                    <a:srgbClr val="505050"/>
                  </a:solidFill>
                  <a:latin typeface="Segoe UI Semibold" charset="0"/>
                  <a:cs typeface="Segoe UI Semibold" charset="0"/>
                </a:rPr>
                <a:t>IDEs</a:t>
              </a:r>
            </a:p>
          </p:txBody>
        </p:sp>
        <p:sp>
          <p:nvSpPr>
            <p:cNvPr id="23" name="Rectangle 22">
              <a:extLst>
                <a:ext uri="{FF2B5EF4-FFF2-40B4-BE49-F238E27FC236}">
                  <a16:creationId xmlns:a16="http://schemas.microsoft.com/office/drawing/2014/main" id="{DACA0596-1811-4403-B236-89698E0739D5}"/>
                </a:ext>
              </a:extLst>
            </p:cNvPr>
            <p:cNvSpPr/>
            <p:nvPr/>
          </p:nvSpPr>
          <p:spPr>
            <a:xfrm>
              <a:off x="176045" y="4123026"/>
              <a:ext cx="3315589" cy="286232"/>
            </a:xfrm>
            <a:prstGeom prst="rect">
              <a:avLst/>
            </a:prstGeom>
          </p:spPr>
          <p:txBody>
            <a:bodyPr wrap="square">
              <a:spAutoFit/>
            </a:bodyPr>
            <a:lstStyle/>
            <a:p>
              <a:pPr algn="r" defTabSz="932146">
                <a:lnSpc>
                  <a:spcPct val="90000"/>
                </a:lnSpc>
                <a:spcBef>
                  <a:spcPts val="1020"/>
                </a:spcBef>
                <a:defRPr/>
              </a:pPr>
              <a:r>
                <a:rPr lang="en-US" sz="1400" b="1" kern="0" spc="50" dirty="0">
                  <a:solidFill>
                    <a:srgbClr val="505050"/>
                  </a:solidFill>
                  <a:latin typeface="Segoe UI Semibold" charset="0"/>
                  <a:cs typeface="Segoe UI Semibold" charset="0"/>
                </a:rPr>
                <a:t>Notebooks in Workbench</a:t>
              </a:r>
            </a:p>
          </p:txBody>
        </p:sp>
        <p:sp>
          <p:nvSpPr>
            <p:cNvPr id="24" name="Rectangle 23">
              <a:extLst>
                <a:ext uri="{FF2B5EF4-FFF2-40B4-BE49-F238E27FC236}">
                  <a16:creationId xmlns:a16="http://schemas.microsoft.com/office/drawing/2014/main" id="{AB13A1DF-5BAE-4E7A-AA93-169F99BC2FFF}"/>
                </a:ext>
              </a:extLst>
            </p:cNvPr>
            <p:cNvSpPr/>
            <p:nvPr/>
          </p:nvSpPr>
          <p:spPr>
            <a:xfrm>
              <a:off x="177207" y="4447978"/>
              <a:ext cx="3315589" cy="608372"/>
            </a:xfrm>
            <a:prstGeom prst="rect">
              <a:avLst/>
            </a:prstGeom>
          </p:spPr>
          <p:txBody>
            <a:bodyPr wrap="square">
              <a:spAutoFit/>
            </a:bodyPr>
            <a:lstStyle/>
            <a:p>
              <a:pPr algn="r" defTabSz="932146">
                <a:lnSpc>
                  <a:spcPct val="90000"/>
                </a:lnSpc>
                <a:spcBef>
                  <a:spcPts val="1020"/>
                </a:spcBef>
                <a:defRPr/>
              </a:pPr>
              <a:r>
                <a:rPr lang="en-US" sz="1400" b="1" kern="0" spc="50" dirty="0">
                  <a:solidFill>
                    <a:srgbClr val="505050"/>
                  </a:solidFill>
                  <a:latin typeface="Segoe UI Semibold" charset="0"/>
                  <a:cs typeface="Segoe UI Semibold" charset="0"/>
                </a:rPr>
                <a:t>VS Code Tools for AI</a:t>
              </a:r>
            </a:p>
            <a:p>
              <a:pPr algn="r" defTabSz="932146">
                <a:lnSpc>
                  <a:spcPct val="90000"/>
                </a:lnSpc>
                <a:spcBef>
                  <a:spcPts val="1020"/>
                </a:spcBef>
                <a:defRPr/>
              </a:pPr>
              <a:r>
                <a:rPr lang="en-US" sz="1400" b="1" kern="0" spc="50" dirty="0">
                  <a:solidFill>
                    <a:srgbClr val="505050"/>
                  </a:solidFill>
                  <a:latin typeface="Segoe UI Semibold" charset="0"/>
                  <a:cs typeface="Segoe UI Semibold" charset="0"/>
                </a:rPr>
                <a:t>VS Tools for AI</a:t>
              </a:r>
            </a:p>
          </p:txBody>
        </p:sp>
      </p:grpSp>
    </p:spTree>
    <p:extLst>
      <p:ext uri="{BB962C8B-B14F-4D97-AF65-F5344CB8AC3E}">
        <p14:creationId xmlns:p14="http://schemas.microsoft.com/office/powerpoint/2010/main" val="127406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75447" y="1213467"/>
            <a:ext cx="5484920" cy="3632570"/>
          </a:xfrm>
          <a:prstGeom prst="rect">
            <a:avLst/>
          </a:prstGeom>
          <a:noFill/>
        </p:spPr>
        <p:txBody>
          <a:bodyPr wrap="square" lIns="91415" tIns="45708" rIns="91415" bIns="45708" rtlCol="0">
            <a:spAutoFit/>
          </a:bodyPr>
          <a:lstStyle/>
          <a:p>
            <a:pPr marL="388552" indent="-388552" defTabSz="932084">
              <a:lnSpc>
                <a:spcPct val="90000"/>
              </a:lnSpc>
              <a:spcBef>
                <a:spcPts val="1801"/>
              </a:spcBef>
              <a:buFont typeface="Arial" panose="020B0604020202020204" pitchFamily="34" charset="0"/>
              <a:buChar char="•"/>
              <a:defRPr/>
            </a:pPr>
            <a:r>
              <a:rPr lang="en-US" sz="2176" dirty="0">
                <a:solidFill>
                  <a:srgbClr val="505050"/>
                </a:solidFill>
                <a:latin typeface="Calibri Light" panose="020F0302020204030204" pitchFamily="34" charset="0"/>
                <a:cs typeface="Calibri Light" panose="020F0302020204030204" pitchFamily="34" charset="0"/>
              </a:rPr>
              <a:t>Manage project dependencies </a:t>
            </a:r>
          </a:p>
          <a:p>
            <a:pPr marL="388552" indent="-388552" defTabSz="932084">
              <a:lnSpc>
                <a:spcPct val="90000"/>
              </a:lnSpc>
              <a:spcBef>
                <a:spcPts val="1801"/>
              </a:spcBef>
              <a:buFont typeface="Arial" panose="020B0604020202020204" pitchFamily="34" charset="0"/>
              <a:buChar char="•"/>
              <a:defRPr/>
            </a:pPr>
            <a:r>
              <a:rPr lang="en-US" sz="2176" dirty="0">
                <a:solidFill>
                  <a:srgbClr val="505050"/>
                </a:solidFill>
                <a:latin typeface="Calibri Light" panose="020F0302020204030204" pitchFamily="34" charset="0"/>
                <a:cs typeface="Calibri Light" panose="020F0302020204030204" pitchFamily="34" charset="0"/>
              </a:rPr>
              <a:t>Orchestrate training jobs locally, scaled-up (VM) or scaled-out (HDInsight)</a:t>
            </a:r>
          </a:p>
          <a:p>
            <a:pPr marL="388552" indent="-388552" defTabSz="932084">
              <a:lnSpc>
                <a:spcPct val="90000"/>
              </a:lnSpc>
              <a:spcBef>
                <a:spcPts val="1801"/>
              </a:spcBef>
              <a:buFont typeface="Arial" panose="020B0604020202020204" pitchFamily="34" charset="0"/>
              <a:buChar char="•"/>
              <a:defRPr/>
            </a:pPr>
            <a:r>
              <a:rPr lang="en-US" sz="2176" dirty="0">
                <a:solidFill>
                  <a:srgbClr val="505050"/>
                </a:solidFill>
                <a:latin typeface="Calibri Light" panose="020F0302020204030204" pitchFamily="34" charset="0"/>
                <a:cs typeface="Calibri Light" panose="020F0302020204030204" pitchFamily="34" charset="0"/>
              </a:rPr>
              <a:t>Git based checkpointing and version control </a:t>
            </a:r>
          </a:p>
          <a:p>
            <a:pPr marL="388552" indent="-388552" defTabSz="932084">
              <a:lnSpc>
                <a:spcPct val="90000"/>
              </a:lnSpc>
              <a:spcBef>
                <a:spcPts val="1801"/>
              </a:spcBef>
              <a:buFont typeface="Arial" panose="020B0604020202020204" pitchFamily="34" charset="0"/>
              <a:buChar char="•"/>
              <a:defRPr/>
            </a:pPr>
            <a:r>
              <a:rPr lang="en-US" sz="2176" dirty="0">
                <a:solidFill>
                  <a:srgbClr val="505050"/>
                </a:solidFill>
                <a:latin typeface="Calibri Light" panose="020F0302020204030204" pitchFamily="34" charset="0"/>
                <a:cs typeface="Calibri Light" panose="020F0302020204030204" pitchFamily="34" charset="0"/>
              </a:rPr>
              <a:t>Service side capture of run metrics, output logs and models</a:t>
            </a:r>
          </a:p>
          <a:p>
            <a:pPr marL="388552" indent="-388552" defTabSz="932084">
              <a:lnSpc>
                <a:spcPct val="90000"/>
              </a:lnSpc>
              <a:spcBef>
                <a:spcPts val="1801"/>
              </a:spcBef>
              <a:buFont typeface="Arial" panose="020B0604020202020204" pitchFamily="34" charset="0"/>
              <a:buChar char="•"/>
              <a:defRPr/>
            </a:pPr>
            <a:r>
              <a:rPr lang="en-US" sz="2176" dirty="0">
                <a:solidFill>
                  <a:srgbClr val="505050"/>
                </a:solidFill>
                <a:latin typeface="Calibri Light" panose="020F0302020204030204" pitchFamily="34" charset="0"/>
                <a:cs typeface="Calibri Light" panose="020F0302020204030204" pitchFamily="34" charset="0"/>
              </a:rPr>
              <a:t>Use your favorite IDE, and any framework</a:t>
            </a:r>
          </a:p>
          <a:p>
            <a:pPr defTabSz="932084">
              <a:lnSpc>
                <a:spcPct val="90000"/>
              </a:lnSpc>
              <a:spcBef>
                <a:spcPts val="1801"/>
              </a:spcBef>
              <a:defRPr/>
            </a:pPr>
            <a:endParaRPr lang="en-US" sz="2000" dirty="0">
              <a:solidFill>
                <a:srgbClr val="505050"/>
              </a:solidFill>
              <a:latin typeface="Segoe UI Semilight"/>
            </a:endParaRP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4400" dirty="0">
                <a:gradFill>
                  <a:gsLst>
                    <a:gs pos="1250">
                      <a:schemeClr val="tx1"/>
                    </a:gs>
                    <a:gs pos="100000">
                      <a:schemeClr val="tx1"/>
                    </a:gs>
                  </a:gsLst>
                  <a:lin ang="5400000" scaled="0"/>
                </a:gradFill>
              </a:rPr>
              <a:t>Experimentation service</a:t>
            </a:r>
          </a:p>
        </p:txBody>
      </p:sp>
      <p:sp>
        <p:nvSpPr>
          <p:cNvPr id="12" name="TextBox 11">
            <a:extLst>
              <a:ext uri="{FF2B5EF4-FFF2-40B4-BE49-F238E27FC236}">
                <a16:creationId xmlns:a16="http://schemas.microsoft.com/office/drawing/2014/main" id="{F6B30708-0CA9-4D8B-8827-9923ACA4672A}"/>
              </a:ext>
            </a:extLst>
          </p:cNvPr>
          <p:cNvSpPr txBox="1"/>
          <p:nvPr/>
        </p:nvSpPr>
        <p:spPr>
          <a:xfrm>
            <a:off x="6445982" y="4789856"/>
            <a:ext cx="4318183" cy="276824"/>
          </a:xfrm>
          <a:prstGeom prst="rect">
            <a:avLst/>
          </a:prstGeom>
          <a:noFill/>
        </p:spPr>
        <p:txBody>
          <a:bodyPr wrap="square" lIns="91415" tIns="45708" rIns="91415" bIns="45708" rtlCol="0">
            <a:spAutoFit/>
          </a:bodyPr>
          <a:lstStyle/>
          <a:p>
            <a:pPr defTabSz="932443">
              <a:spcAft>
                <a:spcPts val="1199"/>
              </a:spcAft>
              <a:defRPr/>
            </a:pPr>
            <a:r>
              <a:rPr lang="en-US" sz="1199" cap="all" spc="204" dirty="0">
                <a:solidFill>
                  <a:srgbClr val="00677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8884" y="1708218"/>
            <a:ext cx="799883" cy="5399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5078" y="1817190"/>
            <a:ext cx="1504544" cy="285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6471" r="17059" b="44702"/>
          <a:stretch/>
        </p:blipFill>
        <p:spPr bwMode="auto">
          <a:xfrm>
            <a:off x="10130646" y="1770224"/>
            <a:ext cx="1295051" cy="41591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445982" y="3010269"/>
            <a:ext cx="4318183" cy="276824"/>
          </a:xfrm>
          <a:prstGeom prst="rect">
            <a:avLst/>
          </a:prstGeom>
          <a:noFill/>
        </p:spPr>
        <p:txBody>
          <a:bodyPr wrap="square" lIns="91415" tIns="45708" rIns="91415" bIns="45708" rtlCol="0">
            <a:spAutoFit/>
          </a:bodyPr>
          <a:lstStyle/>
          <a:p>
            <a:pPr defTabSz="932443">
              <a:spcAft>
                <a:spcPts val="1199"/>
              </a:spcAft>
              <a:defRPr/>
            </a:pPr>
            <a:r>
              <a:rPr lang="en-US" sz="1199" cap="all" spc="204" dirty="0">
                <a:solidFill>
                  <a:srgbClr val="00677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771623" y="3393919"/>
            <a:ext cx="502939" cy="580982"/>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6736" y="3510178"/>
            <a:ext cx="1006401" cy="3484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47547" y="3368553"/>
            <a:ext cx="1209667" cy="63171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88970" y="3553951"/>
            <a:ext cx="1369514" cy="30814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424293" y="5199895"/>
            <a:ext cx="874508" cy="465164"/>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43758" y="5259503"/>
            <a:ext cx="828452" cy="34594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39421" y="5965084"/>
            <a:ext cx="498433" cy="367666"/>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646990" y="5981849"/>
            <a:ext cx="1430973" cy="334136"/>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0541" y="5894191"/>
            <a:ext cx="1508275" cy="509451"/>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445982" y="1364238"/>
            <a:ext cx="4318183" cy="276824"/>
          </a:xfrm>
          <a:prstGeom prst="rect">
            <a:avLst/>
          </a:prstGeom>
          <a:noFill/>
        </p:spPr>
        <p:txBody>
          <a:bodyPr wrap="square" lIns="91415" tIns="45708" rIns="91415" bIns="45708" rtlCol="0">
            <a:spAutoFit/>
          </a:bodyPr>
          <a:lstStyle/>
          <a:p>
            <a:pPr defTabSz="932443">
              <a:defRPr/>
            </a:pPr>
            <a:r>
              <a:rPr lang="en-US" sz="1199" cap="all" spc="204" dirty="0">
                <a:solidFill>
                  <a:srgbClr val="006777"/>
                </a:solidFill>
                <a:latin typeface="Segoe UI Semilight" charset="0"/>
                <a:cs typeface="Segoe UI Semilight" charset="0"/>
              </a:rPr>
              <a:t>Use any framework or library</a:t>
            </a:r>
          </a:p>
        </p:txBody>
      </p:sp>
    </p:spTree>
    <p:extLst>
      <p:ext uri="{BB962C8B-B14F-4D97-AF65-F5344CB8AC3E}">
        <p14:creationId xmlns:p14="http://schemas.microsoft.com/office/powerpoint/2010/main" val="188319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30"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Effect transition="in" filter="fade">
                                      <p:cBhvr>
                                        <p:cTn id="9" dur="800" decel="100000"/>
                                        <p:tgtEl>
                                          <p:spTgt spid="1028"/>
                                        </p:tgtEl>
                                      </p:cBhvr>
                                    </p:animEffect>
                                    <p:anim calcmode="lin" valueType="num">
                                      <p:cBhvr>
                                        <p:cTn id="10" dur="800" decel="100000" fill="hold"/>
                                        <p:tgtEl>
                                          <p:spTgt spid="1028"/>
                                        </p:tgtEl>
                                        <p:attrNameLst>
                                          <p:attrName>style.rotation</p:attrName>
                                        </p:attrNameLst>
                                      </p:cBhvr>
                                      <p:tavLst>
                                        <p:tav tm="0">
                                          <p:val>
                                            <p:fltVal val="-90"/>
                                          </p:val>
                                        </p:tav>
                                        <p:tav tm="100000">
                                          <p:val>
                                            <p:fltVal val="0"/>
                                          </p:val>
                                        </p:tav>
                                      </p:tavLst>
                                    </p:anim>
                                    <p:anim calcmode="lin" valueType="num">
                                      <p:cBhvr>
                                        <p:cTn id="11" dur="800" decel="100000" fill="hold"/>
                                        <p:tgtEl>
                                          <p:spTgt spid="1028"/>
                                        </p:tgtEl>
                                        <p:attrNameLst>
                                          <p:attrName>ppt_x</p:attrName>
                                        </p:attrNameLst>
                                      </p:cBhvr>
                                      <p:tavLst>
                                        <p:tav tm="0">
                                          <p:val>
                                            <p:strVal val="#ppt_x+0.4"/>
                                          </p:val>
                                        </p:tav>
                                        <p:tav tm="100000">
                                          <p:val>
                                            <p:strVal val="#ppt_x-0.05"/>
                                          </p:val>
                                        </p:tav>
                                      </p:tavLst>
                                    </p:anim>
                                    <p:anim calcmode="lin" valueType="num">
                                      <p:cBhvr>
                                        <p:cTn id="12" dur="800" decel="100000" fill="hold"/>
                                        <p:tgtEl>
                                          <p:spTgt spid="1028"/>
                                        </p:tgtEl>
                                        <p:attrNameLst>
                                          <p:attrName>ppt_y</p:attrName>
                                        </p:attrNameLst>
                                      </p:cBhvr>
                                      <p:tavLst>
                                        <p:tav tm="0">
                                          <p:val>
                                            <p:strVal val="#ppt_y-0.4"/>
                                          </p:val>
                                        </p:tav>
                                        <p:tav tm="100000">
                                          <p:val>
                                            <p:strVal val="#ppt_y+0.1"/>
                                          </p:val>
                                        </p:tav>
                                      </p:tavLst>
                                    </p:anim>
                                    <p:anim calcmode="lin" valueType="num">
                                      <p:cBhvr>
                                        <p:cTn id="13" dur="200" accel="100000" fill="hold">
                                          <p:stCondLst>
                                            <p:cond delay="800"/>
                                          </p:stCondLst>
                                        </p:cTn>
                                        <p:tgtEl>
                                          <p:spTgt spid="1028"/>
                                        </p:tgtEl>
                                        <p:attrNameLst>
                                          <p:attrName>ppt_x</p:attrName>
                                        </p:attrNameLst>
                                      </p:cBhvr>
                                      <p:tavLst>
                                        <p:tav tm="0">
                                          <p:val>
                                            <p:strVal val="#ppt_x-0.05"/>
                                          </p:val>
                                        </p:tav>
                                        <p:tav tm="100000">
                                          <p:val>
                                            <p:strVal val="#ppt_x"/>
                                          </p:val>
                                        </p:tav>
                                      </p:tavLst>
                                    </p:anim>
                                    <p:anim calcmode="lin" valueType="num">
                                      <p:cBhvr>
                                        <p:cTn id="14" dur="200" accel="100000" fill="hold">
                                          <p:stCondLst>
                                            <p:cond delay="800"/>
                                          </p:stCondLst>
                                        </p:cTn>
                                        <p:tgtEl>
                                          <p:spTgt spid="1028"/>
                                        </p:tgtEl>
                                        <p:attrNameLst>
                                          <p:attrName>ppt_y</p:attrName>
                                        </p:attrNameLst>
                                      </p:cBhvr>
                                      <p:tavLst>
                                        <p:tav tm="0">
                                          <p:val>
                                            <p:strVal val="#ppt_y+0.1"/>
                                          </p:val>
                                        </p:tav>
                                        <p:tav tm="100000">
                                          <p:val>
                                            <p:strVal val="#ppt_y"/>
                                          </p:val>
                                        </p:tav>
                                      </p:tavLst>
                                    </p:anim>
                                  </p:childTnLst>
                                </p:cTn>
                              </p:par>
                            </p:childTnLst>
                          </p:cTn>
                        </p:par>
                        <p:par>
                          <p:cTn id="15" fill="hold">
                            <p:stCondLst>
                              <p:cond delay="1000"/>
                            </p:stCondLst>
                            <p:childTnLst>
                              <p:par>
                                <p:cTn id="16" presetID="30" presetClass="entr" presetSubtype="0"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800" decel="100000"/>
                                        <p:tgtEl>
                                          <p:spTgt spid="1026"/>
                                        </p:tgtEl>
                                      </p:cBhvr>
                                    </p:animEffect>
                                    <p:anim calcmode="lin" valueType="num">
                                      <p:cBhvr>
                                        <p:cTn id="19" dur="800" decel="100000" fill="hold"/>
                                        <p:tgtEl>
                                          <p:spTgt spid="1026"/>
                                        </p:tgtEl>
                                        <p:attrNameLst>
                                          <p:attrName>style.rotation</p:attrName>
                                        </p:attrNameLst>
                                      </p:cBhvr>
                                      <p:tavLst>
                                        <p:tav tm="0">
                                          <p:val>
                                            <p:fltVal val="-90"/>
                                          </p:val>
                                        </p:tav>
                                        <p:tav tm="100000">
                                          <p:val>
                                            <p:fltVal val="0"/>
                                          </p:val>
                                        </p:tav>
                                      </p:tavLst>
                                    </p:anim>
                                    <p:anim calcmode="lin" valueType="num">
                                      <p:cBhvr>
                                        <p:cTn id="20" dur="800" decel="100000" fill="hold"/>
                                        <p:tgtEl>
                                          <p:spTgt spid="1026"/>
                                        </p:tgtEl>
                                        <p:attrNameLst>
                                          <p:attrName>ppt_x</p:attrName>
                                        </p:attrNameLst>
                                      </p:cBhvr>
                                      <p:tavLst>
                                        <p:tav tm="0">
                                          <p:val>
                                            <p:strVal val="#ppt_x+0.4"/>
                                          </p:val>
                                        </p:tav>
                                        <p:tav tm="100000">
                                          <p:val>
                                            <p:strVal val="#ppt_x-0.05"/>
                                          </p:val>
                                        </p:tav>
                                      </p:tavLst>
                                    </p:anim>
                                    <p:anim calcmode="lin" valueType="num">
                                      <p:cBhvr>
                                        <p:cTn id="21" dur="800" decel="100000" fill="hold"/>
                                        <p:tgtEl>
                                          <p:spTgt spid="1026"/>
                                        </p:tgtEl>
                                        <p:attrNameLst>
                                          <p:attrName>ppt_y</p:attrName>
                                        </p:attrNameLst>
                                      </p:cBhvr>
                                      <p:tavLst>
                                        <p:tav tm="0">
                                          <p:val>
                                            <p:strVal val="#ppt_y-0.4"/>
                                          </p:val>
                                        </p:tav>
                                        <p:tav tm="100000">
                                          <p:val>
                                            <p:strVal val="#ppt_y+0.1"/>
                                          </p:val>
                                        </p:tav>
                                      </p:tavLst>
                                    </p:anim>
                                    <p:anim calcmode="lin" valueType="num">
                                      <p:cBhvr>
                                        <p:cTn id="22" dur="200" accel="100000" fill="hold">
                                          <p:stCondLst>
                                            <p:cond delay="800"/>
                                          </p:stCondLst>
                                        </p:cTn>
                                        <p:tgtEl>
                                          <p:spTgt spid="1026"/>
                                        </p:tgtEl>
                                        <p:attrNameLst>
                                          <p:attrName>ppt_x</p:attrName>
                                        </p:attrNameLst>
                                      </p:cBhvr>
                                      <p:tavLst>
                                        <p:tav tm="0">
                                          <p:val>
                                            <p:strVal val="#ppt_x-0.05"/>
                                          </p:val>
                                        </p:tav>
                                        <p:tav tm="100000">
                                          <p:val>
                                            <p:strVal val="#ppt_x"/>
                                          </p:val>
                                        </p:tav>
                                      </p:tavLst>
                                    </p:anim>
                                    <p:anim calcmode="lin" valueType="num">
                                      <p:cBhvr>
                                        <p:cTn id="23" dur="200" accel="100000" fill="hold">
                                          <p:stCondLst>
                                            <p:cond delay="800"/>
                                          </p:stCondLst>
                                        </p:cTn>
                                        <p:tgtEl>
                                          <p:spTgt spid="1026"/>
                                        </p:tgtEl>
                                        <p:attrNameLst>
                                          <p:attrName>ppt_y</p:attrName>
                                        </p:attrNameLst>
                                      </p:cBhvr>
                                      <p:tavLst>
                                        <p:tav tm="0">
                                          <p:val>
                                            <p:strVal val="#ppt_y+0.1"/>
                                          </p:val>
                                        </p:tav>
                                        <p:tav tm="100000">
                                          <p:val>
                                            <p:strVal val="#ppt_y"/>
                                          </p:val>
                                        </p:tav>
                                      </p:tavLst>
                                    </p:anim>
                                  </p:childTnLst>
                                </p:cTn>
                              </p:par>
                            </p:childTnLst>
                          </p:cTn>
                        </p:par>
                        <p:par>
                          <p:cTn id="24" fill="hold">
                            <p:stCondLst>
                              <p:cond delay="2000"/>
                            </p:stCondLst>
                            <p:childTnLst>
                              <p:par>
                                <p:cTn id="25" presetID="3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800" decel="100000"/>
                                        <p:tgtEl>
                                          <p:spTgt spid="1030"/>
                                        </p:tgtEl>
                                      </p:cBhvr>
                                    </p:animEffect>
                                    <p:anim calcmode="lin" valueType="num">
                                      <p:cBhvr>
                                        <p:cTn id="28" dur="800" decel="100000" fill="hold"/>
                                        <p:tgtEl>
                                          <p:spTgt spid="1030"/>
                                        </p:tgtEl>
                                        <p:attrNameLst>
                                          <p:attrName>style.rotation</p:attrName>
                                        </p:attrNameLst>
                                      </p:cBhvr>
                                      <p:tavLst>
                                        <p:tav tm="0">
                                          <p:val>
                                            <p:fltVal val="-90"/>
                                          </p:val>
                                        </p:tav>
                                        <p:tav tm="100000">
                                          <p:val>
                                            <p:fltVal val="0"/>
                                          </p:val>
                                        </p:tav>
                                      </p:tavLst>
                                    </p:anim>
                                    <p:anim calcmode="lin" valueType="num">
                                      <p:cBhvr>
                                        <p:cTn id="29" dur="800" decel="100000" fill="hold"/>
                                        <p:tgtEl>
                                          <p:spTgt spid="1030"/>
                                        </p:tgtEl>
                                        <p:attrNameLst>
                                          <p:attrName>ppt_x</p:attrName>
                                        </p:attrNameLst>
                                      </p:cBhvr>
                                      <p:tavLst>
                                        <p:tav tm="0">
                                          <p:val>
                                            <p:strVal val="#ppt_x+0.4"/>
                                          </p:val>
                                        </p:tav>
                                        <p:tav tm="100000">
                                          <p:val>
                                            <p:strVal val="#ppt_x-0.05"/>
                                          </p:val>
                                        </p:tav>
                                      </p:tavLst>
                                    </p:anim>
                                    <p:anim calcmode="lin" valueType="num">
                                      <p:cBhvr>
                                        <p:cTn id="30" dur="800" decel="100000" fill="hold"/>
                                        <p:tgtEl>
                                          <p:spTgt spid="1030"/>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1030"/>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1030"/>
                                        </p:tgtEl>
                                        <p:attrNameLst>
                                          <p:attrName>ppt_y</p:attrName>
                                        </p:attrNameLst>
                                      </p:cBhvr>
                                      <p:tavLst>
                                        <p:tav tm="0">
                                          <p:val>
                                            <p:strVal val="#ppt_y+0.1"/>
                                          </p:val>
                                        </p:tav>
                                        <p:tav tm="100000">
                                          <p:val>
                                            <p:strVal val="#ppt_y"/>
                                          </p:val>
                                        </p:tav>
                                      </p:tavLst>
                                    </p:anim>
                                  </p:childTnLst>
                                </p:cTn>
                              </p:par>
                            </p:childTnLst>
                          </p:cTn>
                        </p:par>
                        <p:par>
                          <p:cTn id="33" fill="hold">
                            <p:stCondLst>
                              <p:cond delay="3000"/>
                            </p:stCondLst>
                            <p:childTnLst>
                              <p:par>
                                <p:cTn id="34" presetID="1" presetClass="entr" presetSubtype="0" fill="hold" grpId="0" nodeType="afterEffect">
                                  <p:stCondLst>
                                    <p:cond delay="0"/>
                                  </p:stCondLst>
                                  <p:childTnLst>
                                    <p:set>
                                      <p:cBhvr>
                                        <p:cTn id="35" dur="1" fill="hold">
                                          <p:stCondLst>
                                            <p:cond delay="999"/>
                                          </p:stCondLst>
                                        </p:cTn>
                                        <p:tgtEl>
                                          <p:spTgt spid="13"/>
                                        </p:tgtEl>
                                        <p:attrNameLst>
                                          <p:attrName>style.visibility</p:attrName>
                                        </p:attrNameLst>
                                      </p:cBhvr>
                                      <p:to>
                                        <p:strVal val="visible"/>
                                      </p:to>
                                    </p:set>
                                  </p:childTnLst>
                                </p:cTn>
                              </p:par>
                            </p:childTnLst>
                          </p:cTn>
                        </p:par>
                        <p:par>
                          <p:cTn id="36" fill="hold">
                            <p:stCondLst>
                              <p:cond delay="4000"/>
                            </p:stCondLst>
                            <p:childTnLst>
                              <p:par>
                                <p:cTn id="37" presetID="30" presetClass="entr" presetSubtype="0" fill="hold" nodeType="after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fade">
                                      <p:cBhvr>
                                        <p:cTn id="39" dur="800" decel="100000"/>
                                        <p:tgtEl>
                                          <p:spTgt spid="1034"/>
                                        </p:tgtEl>
                                      </p:cBhvr>
                                    </p:animEffect>
                                    <p:anim calcmode="lin" valueType="num">
                                      <p:cBhvr>
                                        <p:cTn id="40" dur="800" decel="100000" fill="hold"/>
                                        <p:tgtEl>
                                          <p:spTgt spid="1034"/>
                                        </p:tgtEl>
                                        <p:attrNameLst>
                                          <p:attrName>style.rotation</p:attrName>
                                        </p:attrNameLst>
                                      </p:cBhvr>
                                      <p:tavLst>
                                        <p:tav tm="0">
                                          <p:val>
                                            <p:fltVal val="-90"/>
                                          </p:val>
                                        </p:tav>
                                        <p:tav tm="100000">
                                          <p:val>
                                            <p:fltVal val="0"/>
                                          </p:val>
                                        </p:tav>
                                      </p:tavLst>
                                    </p:anim>
                                    <p:anim calcmode="lin" valueType="num">
                                      <p:cBhvr>
                                        <p:cTn id="41" dur="800" decel="100000" fill="hold"/>
                                        <p:tgtEl>
                                          <p:spTgt spid="1034"/>
                                        </p:tgtEl>
                                        <p:attrNameLst>
                                          <p:attrName>ppt_x</p:attrName>
                                        </p:attrNameLst>
                                      </p:cBhvr>
                                      <p:tavLst>
                                        <p:tav tm="0">
                                          <p:val>
                                            <p:strVal val="#ppt_x+0.4"/>
                                          </p:val>
                                        </p:tav>
                                        <p:tav tm="100000">
                                          <p:val>
                                            <p:strVal val="#ppt_x-0.05"/>
                                          </p:val>
                                        </p:tav>
                                      </p:tavLst>
                                    </p:anim>
                                    <p:anim calcmode="lin" valueType="num">
                                      <p:cBhvr>
                                        <p:cTn id="42" dur="800" decel="100000" fill="hold"/>
                                        <p:tgtEl>
                                          <p:spTgt spid="1034"/>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1034"/>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1034"/>
                                        </p:tgtEl>
                                        <p:attrNameLst>
                                          <p:attrName>ppt_y</p:attrName>
                                        </p:attrNameLst>
                                      </p:cBhvr>
                                      <p:tavLst>
                                        <p:tav tm="0">
                                          <p:val>
                                            <p:strVal val="#ppt_y+0.1"/>
                                          </p:val>
                                        </p:tav>
                                        <p:tav tm="100000">
                                          <p:val>
                                            <p:strVal val="#ppt_y"/>
                                          </p:val>
                                        </p:tav>
                                      </p:tavLst>
                                    </p:anim>
                                  </p:childTnLst>
                                </p:cTn>
                              </p:par>
                            </p:childTnLst>
                          </p:cTn>
                        </p:par>
                        <p:par>
                          <p:cTn id="45" fill="hold">
                            <p:stCondLst>
                              <p:cond delay="5000"/>
                            </p:stCondLst>
                            <p:childTnLst>
                              <p:par>
                                <p:cTn id="46" presetID="30" presetClass="entr" presetSubtype="0" fill="hold" nodeType="afterEffect">
                                  <p:stCondLst>
                                    <p:cond delay="0"/>
                                  </p:stCondLst>
                                  <p:childTnLst>
                                    <p:set>
                                      <p:cBhvr>
                                        <p:cTn id="47" dur="1" fill="hold">
                                          <p:stCondLst>
                                            <p:cond delay="0"/>
                                          </p:stCondLst>
                                        </p:cTn>
                                        <p:tgtEl>
                                          <p:spTgt spid="1032"/>
                                        </p:tgtEl>
                                        <p:attrNameLst>
                                          <p:attrName>style.visibility</p:attrName>
                                        </p:attrNameLst>
                                      </p:cBhvr>
                                      <p:to>
                                        <p:strVal val="visible"/>
                                      </p:to>
                                    </p:set>
                                    <p:animEffect transition="in" filter="fade">
                                      <p:cBhvr>
                                        <p:cTn id="48" dur="800" decel="100000"/>
                                        <p:tgtEl>
                                          <p:spTgt spid="1032"/>
                                        </p:tgtEl>
                                      </p:cBhvr>
                                    </p:animEffect>
                                    <p:anim calcmode="lin" valueType="num">
                                      <p:cBhvr>
                                        <p:cTn id="49" dur="800" decel="100000" fill="hold"/>
                                        <p:tgtEl>
                                          <p:spTgt spid="1032"/>
                                        </p:tgtEl>
                                        <p:attrNameLst>
                                          <p:attrName>style.rotation</p:attrName>
                                        </p:attrNameLst>
                                      </p:cBhvr>
                                      <p:tavLst>
                                        <p:tav tm="0">
                                          <p:val>
                                            <p:fltVal val="-90"/>
                                          </p:val>
                                        </p:tav>
                                        <p:tav tm="100000">
                                          <p:val>
                                            <p:fltVal val="0"/>
                                          </p:val>
                                        </p:tav>
                                      </p:tavLst>
                                    </p:anim>
                                    <p:anim calcmode="lin" valueType="num">
                                      <p:cBhvr>
                                        <p:cTn id="50" dur="800" decel="100000" fill="hold"/>
                                        <p:tgtEl>
                                          <p:spTgt spid="1032"/>
                                        </p:tgtEl>
                                        <p:attrNameLst>
                                          <p:attrName>ppt_x</p:attrName>
                                        </p:attrNameLst>
                                      </p:cBhvr>
                                      <p:tavLst>
                                        <p:tav tm="0">
                                          <p:val>
                                            <p:strVal val="#ppt_x+0.4"/>
                                          </p:val>
                                        </p:tav>
                                        <p:tav tm="100000">
                                          <p:val>
                                            <p:strVal val="#ppt_x-0.05"/>
                                          </p:val>
                                        </p:tav>
                                      </p:tavLst>
                                    </p:anim>
                                    <p:anim calcmode="lin" valueType="num">
                                      <p:cBhvr>
                                        <p:cTn id="51" dur="800" decel="100000" fill="hold"/>
                                        <p:tgtEl>
                                          <p:spTgt spid="1032"/>
                                        </p:tgtEl>
                                        <p:attrNameLst>
                                          <p:attrName>ppt_y</p:attrName>
                                        </p:attrNameLst>
                                      </p:cBhvr>
                                      <p:tavLst>
                                        <p:tav tm="0">
                                          <p:val>
                                            <p:strVal val="#ppt_y-0.4"/>
                                          </p:val>
                                        </p:tav>
                                        <p:tav tm="100000">
                                          <p:val>
                                            <p:strVal val="#ppt_y+0.1"/>
                                          </p:val>
                                        </p:tav>
                                      </p:tavLst>
                                    </p:anim>
                                    <p:anim calcmode="lin" valueType="num">
                                      <p:cBhvr>
                                        <p:cTn id="52" dur="200" accel="100000" fill="hold">
                                          <p:stCondLst>
                                            <p:cond delay="800"/>
                                          </p:stCondLst>
                                        </p:cTn>
                                        <p:tgtEl>
                                          <p:spTgt spid="1032"/>
                                        </p:tgtEl>
                                        <p:attrNameLst>
                                          <p:attrName>ppt_x</p:attrName>
                                        </p:attrNameLst>
                                      </p:cBhvr>
                                      <p:tavLst>
                                        <p:tav tm="0">
                                          <p:val>
                                            <p:strVal val="#ppt_x-0.05"/>
                                          </p:val>
                                        </p:tav>
                                        <p:tav tm="100000">
                                          <p:val>
                                            <p:strVal val="#ppt_x"/>
                                          </p:val>
                                        </p:tav>
                                      </p:tavLst>
                                    </p:anim>
                                    <p:anim calcmode="lin" valueType="num">
                                      <p:cBhvr>
                                        <p:cTn id="53" dur="200" accel="100000" fill="hold">
                                          <p:stCondLst>
                                            <p:cond delay="800"/>
                                          </p:stCondLst>
                                        </p:cTn>
                                        <p:tgtEl>
                                          <p:spTgt spid="1032"/>
                                        </p:tgtEl>
                                        <p:attrNameLst>
                                          <p:attrName>ppt_y</p:attrName>
                                        </p:attrNameLst>
                                      </p:cBhvr>
                                      <p:tavLst>
                                        <p:tav tm="0">
                                          <p:val>
                                            <p:strVal val="#ppt_y+0.1"/>
                                          </p:val>
                                        </p:tav>
                                        <p:tav tm="100000">
                                          <p:val>
                                            <p:strVal val="#ppt_y"/>
                                          </p:val>
                                        </p:tav>
                                      </p:tavLst>
                                    </p:anim>
                                  </p:childTnLst>
                                </p:cTn>
                              </p:par>
                            </p:childTnLst>
                          </p:cTn>
                        </p:par>
                        <p:par>
                          <p:cTn id="54" fill="hold">
                            <p:stCondLst>
                              <p:cond delay="6000"/>
                            </p:stCondLst>
                            <p:childTnLst>
                              <p:par>
                                <p:cTn id="55" presetID="30" presetClass="entr" presetSubtype="0" fill="hold"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800" decel="100000"/>
                                        <p:tgtEl>
                                          <p:spTgt spid="5"/>
                                        </p:tgtEl>
                                      </p:cBhvr>
                                    </p:animEffect>
                                    <p:anim calcmode="lin" valueType="num">
                                      <p:cBhvr>
                                        <p:cTn id="58" dur="800" decel="100000" fill="hold"/>
                                        <p:tgtEl>
                                          <p:spTgt spid="5"/>
                                        </p:tgtEl>
                                        <p:attrNameLst>
                                          <p:attrName>style.rotation</p:attrName>
                                        </p:attrNameLst>
                                      </p:cBhvr>
                                      <p:tavLst>
                                        <p:tav tm="0">
                                          <p:val>
                                            <p:fltVal val="-90"/>
                                          </p:val>
                                        </p:tav>
                                        <p:tav tm="100000">
                                          <p:val>
                                            <p:fltVal val="0"/>
                                          </p:val>
                                        </p:tav>
                                      </p:tavLst>
                                    </p:anim>
                                    <p:anim calcmode="lin" valueType="num">
                                      <p:cBhvr>
                                        <p:cTn id="59" dur="800" decel="100000" fill="hold"/>
                                        <p:tgtEl>
                                          <p:spTgt spid="5"/>
                                        </p:tgtEl>
                                        <p:attrNameLst>
                                          <p:attrName>ppt_x</p:attrName>
                                        </p:attrNameLst>
                                      </p:cBhvr>
                                      <p:tavLst>
                                        <p:tav tm="0">
                                          <p:val>
                                            <p:strVal val="#ppt_x+0.4"/>
                                          </p:val>
                                        </p:tav>
                                        <p:tav tm="100000">
                                          <p:val>
                                            <p:strVal val="#ppt_x-0.05"/>
                                          </p:val>
                                        </p:tav>
                                      </p:tavLst>
                                    </p:anim>
                                    <p:anim calcmode="lin" valueType="num">
                                      <p:cBhvr>
                                        <p:cTn id="60" dur="800" decel="100000" fill="hold"/>
                                        <p:tgtEl>
                                          <p:spTgt spid="5"/>
                                        </p:tgtEl>
                                        <p:attrNameLst>
                                          <p:attrName>ppt_y</p:attrName>
                                        </p:attrNameLst>
                                      </p:cBhvr>
                                      <p:tavLst>
                                        <p:tav tm="0">
                                          <p:val>
                                            <p:strVal val="#ppt_y-0.4"/>
                                          </p:val>
                                        </p:tav>
                                        <p:tav tm="100000">
                                          <p:val>
                                            <p:strVal val="#ppt_y+0.1"/>
                                          </p:val>
                                        </p:tav>
                                      </p:tavLst>
                                    </p:anim>
                                    <p:anim calcmode="lin" valueType="num">
                                      <p:cBhvr>
                                        <p:cTn id="6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6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par>
                          <p:cTn id="63" fill="hold">
                            <p:stCondLst>
                              <p:cond delay="7000"/>
                            </p:stCondLst>
                            <p:childTnLst>
                              <p:par>
                                <p:cTn id="64" presetID="30" presetClass="entr" presetSubtype="0" fill="hold" nodeType="afterEffect">
                                  <p:stCondLst>
                                    <p:cond delay="0"/>
                                  </p:stCondLst>
                                  <p:childTnLst>
                                    <p:set>
                                      <p:cBhvr>
                                        <p:cTn id="65" dur="1" fill="hold">
                                          <p:stCondLst>
                                            <p:cond delay="0"/>
                                          </p:stCondLst>
                                        </p:cTn>
                                        <p:tgtEl>
                                          <p:spTgt spid="1036"/>
                                        </p:tgtEl>
                                        <p:attrNameLst>
                                          <p:attrName>style.visibility</p:attrName>
                                        </p:attrNameLst>
                                      </p:cBhvr>
                                      <p:to>
                                        <p:strVal val="visible"/>
                                      </p:to>
                                    </p:set>
                                    <p:animEffect transition="in" filter="fade">
                                      <p:cBhvr>
                                        <p:cTn id="66" dur="800" decel="100000"/>
                                        <p:tgtEl>
                                          <p:spTgt spid="1036"/>
                                        </p:tgtEl>
                                      </p:cBhvr>
                                    </p:animEffect>
                                    <p:anim calcmode="lin" valueType="num">
                                      <p:cBhvr>
                                        <p:cTn id="67" dur="800" decel="100000" fill="hold"/>
                                        <p:tgtEl>
                                          <p:spTgt spid="1036"/>
                                        </p:tgtEl>
                                        <p:attrNameLst>
                                          <p:attrName>style.rotation</p:attrName>
                                        </p:attrNameLst>
                                      </p:cBhvr>
                                      <p:tavLst>
                                        <p:tav tm="0">
                                          <p:val>
                                            <p:fltVal val="-90"/>
                                          </p:val>
                                        </p:tav>
                                        <p:tav tm="100000">
                                          <p:val>
                                            <p:fltVal val="0"/>
                                          </p:val>
                                        </p:tav>
                                      </p:tavLst>
                                    </p:anim>
                                    <p:anim calcmode="lin" valueType="num">
                                      <p:cBhvr>
                                        <p:cTn id="68" dur="800" decel="100000" fill="hold"/>
                                        <p:tgtEl>
                                          <p:spTgt spid="1036"/>
                                        </p:tgtEl>
                                        <p:attrNameLst>
                                          <p:attrName>ppt_x</p:attrName>
                                        </p:attrNameLst>
                                      </p:cBhvr>
                                      <p:tavLst>
                                        <p:tav tm="0">
                                          <p:val>
                                            <p:strVal val="#ppt_x+0.4"/>
                                          </p:val>
                                        </p:tav>
                                        <p:tav tm="100000">
                                          <p:val>
                                            <p:strVal val="#ppt_x-0.05"/>
                                          </p:val>
                                        </p:tav>
                                      </p:tavLst>
                                    </p:anim>
                                    <p:anim calcmode="lin" valueType="num">
                                      <p:cBhvr>
                                        <p:cTn id="69" dur="800" decel="100000" fill="hold"/>
                                        <p:tgtEl>
                                          <p:spTgt spid="1036"/>
                                        </p:tgtEl>
                                        <p:attrNameLst>
                                          <p:attrName>ppt_y</p:attrName>
                                        </p:attrNameLst>
                                      </p:cBhvr>
                                      <p:tavLst>
                                        <p:tav tm="0">
                                          <p:val>
                                            <p:strVal val="#ppt_y-0.4"/>
                                          </p:val>
                                        </p:tav>
                                        <p:tav tm="100000">
                                          <p:val>
                                            <p:strVal val="#ppt_y+0.1"/>
                                          </p:val>
                                        </p:tav>
                                      </p:tavLst>
                                    </p:anim>
                                    <p:anim calcmode="lin" valueType="num">
                                      <p:cBhvr>
                                        <p:cTn id="70" dur="200" accel="100000" fill="hold">
                                          <p:stCondLst>
                                            <p:cond delay="800"/>
                                          </p:stCondLst>
                                        </p:cTn>
                                        <p:tgtEl>
                                          <p:spTgt spid="1036"/>
                                        </p:tgtEl>
                                        <p:attrNameLst>
                                          <p:attrName>ppt_x</p:attrName>
                                        </p:attrNameLst>
                                      </p:cBhvr>
                                      <p:tavLst>
                                        <p:tav tm="0">
                                          <p:val>
                                            <p:strVal val="#ppt_x-0.05"/>
                                          </p:val>
                                        </p:tav>
                                        <p:tav tm="100000">
                                          <p:val>
                                            <p:strVal val="#ppt_x"/>
                                          </p:val>
                                        </p:tav>
                                      </p:tavLst>
                                    </p:anim>
                                    <p:anim calcmode="lin" valueType="num">
                                      <p:cBhvr>
                                        <p:cTn id="71" dur="200" accel="100000" fill="hold">
                                          <p:stCondLst>
                                            <p:cond delay="800"/>
                                          </p:stCondLst>
                                        </p:cTn>
                                        <p:tgtEl>
                                          <p:spTgt spid="1036"/>
                                        </p:tgtEl>
                                        <p:attrNameLst>
                                          <p:attrName>ppt_y</p:attrName>
                                        </p:attrNameLst>
                                      </p:cBhvr>
                                      <p:tavLst>
                                        <p:tav tm="0">
                                          <p:val>
                                            <p:strVal val="#ppt_y+0.1"/>
                                          </p:val>
                                        </p:tav>
                                        <p:tav tm="100000">
                                          <p:val>
                                            <p:strVal val="#ppt_y"/>
                                          </p:val>
                                        </p:tav>
                                      </p:tavLst>
                                    </p:anim>
                                  </p:childTnLst>
                                </p:cTn>
                              </p:par>
                            </p:childTnLst>
                          </p:cTn>
                        </p:par>
                        <p:par>
                          <p:cTn id="72" fill="hold">
                            <p:stCondLst>
                              <p:cond delay="8000"/>
                            </p:stCondLst>
                            <p:childTnLst>
                              <p:par>
                                <p:cTn id="73" presetID="1" presetClass="entr" presetSubtype="0"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par>
                          <p:cTn id="75" fill="hold">
                            <p:stCondLst>
                              <p:cond delay="8000"/>
                            </p:stCondLst>
                            <p:childTnLst>
                              <p:par>
                                <p:cTn id="76" presetID="30" presetClass="entr" presetSubtype="0" fill="hold" nodeType="after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800" decel="100000"/>
                                        <p:tgtEl>
                                          <p:spTgt spid="17"/>
                                        </p:tgtEl>
                                      </p:cBhvr>
                                    </p:animEffect>
                                    <p:anim calcmode="lin" valueType="num">
                                      <p:cBhvr>
                                        <p:cTn id="79" dur="800" decel="100000" fill="hold"/>
                                        <p:tgtEl>
                                          <p:spTgt spid="17"/>
                                        </p:tgtEl>
                                        <p:attrNameLst>
                                          <p:attrName>style.rotation</p:attrName>
                                        </p:attrNameLst>
                                      </p:cBhvr>
                                      <p:tavLst>
                                        <p:tav tm="0">
                                          <p:val>
                                            <p:fltVal val="-90"/>
                                          </p:val>
                                        </p:tav>
                                        <p:tav tm="100000">
                                          <p:val>
                                            <p:fltVal val="0"/>
                                          </p:val>
                                        </p:tav>
                                      </p:tavLst>
                                    </p:anim>
                                    <p:anim calcmode="lin" valueType="num">
                                      <p:cBhvr>
                                        <p:cTn id="80" dur="800" decel="100000" fill="hold"/>
                                        <p:tgtEl>
                                          <p:spTgt spid="17"/>
                                        </p:tgtEl>
                                        <p:attrNameLst>
                                          <p:attrName>ppt_x</p:attrName>
                                        </p:attrNameLst>
                                      </p:cBhvr>
                                      <p:tavLst>
                                        <p:tav tm="0">
                                          <p:val>
                                            <p:strVal val="#ppt_x+0.4"/>
                                          </p:val>
                                        </p:tav>
                                        <p:tav tm="100000">
                                          <p:val>
                                            <p:strVal val="#ppt_x-0.05"/>
                                          </p:val>
                                        </p:tav>
                                      </p:tavLst>
                                    </p:anim>
                                    <p:anim calcmode="lin" valueType="num">
                                      <p:cBhvr>
                                        <p:cTn id="81" dur="800" decel="100000" fill="hold"/>
                                        <p:tgtEl>
                                          <p:spTgt spid="17"/>
                                        </p:tgtEl>
                                        <p:attrNameLst>
                                          <p:attrName>ppt_y</p:attrName>
                                        </p:attrNameLst>
                                      </p:cBhvr>
                                      <p:tavLst>
                                        <p:tav tm="0">
                                          <p:val>
                                            <p:strVal val="#ppt_y-0.4"/>
                                          </p:val>
                                        </p:tav>
                                        <p:tav tm="100000">
                                          <p:val>
                                            <p:strVal val="#ppt_y+0.1"/>
                                          </p:val>
                                        </p:tav>
                                      </p:tavLst>
                                    </p:anim>
                                    <p:anim calcmode="lin" valueType="num">
                                      <p:cBhvr>
                                        <p:cTn id="82" dur="200" accel="100000" fill="hold">
                                          <p:stCondLst>
                                            <p:cond delay="800"/>
                                          </p:stCondLst>
                                        </p:cTn>
                                        <p:tgtEl>
                                          <p:spTgt spid="17"/>
                                        </p:tgtEl>
                                        <p:attrNameLst>
                                          <p:attrName>ppt_x</p:attrName>
                                        </p:attrNameLst>
                                      </p:cBhvr>
                                      <p:tavLst>
                                        <p:tav tm="0">
                                          <p:val>
                                            <p:strVal val="#ppt_x-0.05"/>
                                          </p:val>
                                        </p:tav>
                                        <p:tav tm="100000">
                                          <p:val>
                                            <p:strVal val="#ppt_x"/>
                                          </p:val>
                                        </p:tav>
                                      </p:tavLst>
                                    </p:anim>
                                    <p:anim calcmode="lin" valueType="num">
                                      <p:cBhvr>
                                        <p:cTn id="83" dur="200" accel="100000" fill="hold">
                                          <p:stCondLst>
                                            <p:cond delay="800"/>
                                          </p:stCondLst>
                                        </p:cTn>
                                        <p:tgtEl>
                                          <p:spTgt spid="17"/>
                                        </p:tgtEl>
                                        <p:attrNameLst>
                                          <p:attrName>ppt_y</p:attrName>
                                        </p:attrNameLst>
                                      </p:cBhvr>
                                      <p:tavLst>
                                        <p:tav tm="0">
                                          <p:val>
                                            <p:strVal val="#ppt_y+0.1"/>
                                          </p:val>
                                        </p:tav>
                                        <p:tav tm="100000">
                                          <p:val>
                                            <p:strVal val="#ppt_y"/>
                                          </p:val>
                                        </p:tav>
                                      </p:tavLst>
                                    </p:anim>
                                  </p:childTnLst>
                                </p:cTn>
                              </p:par>
                            </p:childTnLst>
                          </p:cTn>
                        </p:par>
                        <p:par>
                          <p:cTn id="84" fill="hold">
                            <p:stCondLst>
                              <p:cond delay="9000"/>
                            </p:stCondLst>
                            <p:childTnLst>
                              <p:par>
                                <p:cTn id="85" presetID="30" presetClass="entr" presetSubtype="0" fill="hold" nodeType="afterEffect">
                                  <p:stCondLst>
                                    <p:cond delay="0"/>
                                  </p:stCondLst>
                                  <p:childTnLst>
                                    <p:set>
                                      <p:cBhvr>
                                        <p:cTn id="86" dur="1" fill="hold">
                                          <p:stCondLst>
                                            <p:cond delay="0"/>
                                          </p:stCondLst>
                                        </p:cTn>
                                        <p:tgtEl>
                                          <p:spTgt spid="1042"/>
                                        </p:tgtEl>
                                        <p:attrNameLst>
                                          <p:attrName>style.visibility</p:attrName>
                                        </p:attrNameLst>
                                      </p:cBhvr>
                                      <p:to>
                                        <p:strVal val="visible"/>
                                      </p:to>
                                    </p:set>
                                    <p:animEffect transition="in" filter="fade">
                                      <p:cBhvr>
                                        <p:cTn id="87" dur="800" decel="100000"/>
                                        <p:tgtEl>
                                          <p:spTgt spid="1042"/>
                                        </p:tgtEl>
                                      </p:cBhvr>
                                    </p:animEffect>
                                    <p:anim calcmode="lin" valueType="num">
                                      <p:cBhvr>
                                        <p:cTn id="88" dur="800" decel="100000" fill="hold"/>
                                        <p:tgtEl>
                                          <p:spTgt spid="1042"/>
                                        </p:tgtEl>
                                        <p:attrNameLst>
                                          <p:attrName>style.rotation</p:attrName>
                                        </p:attrNameLst>
                                      </p:cBhvr>
                                      <p:tavLst>
                                        <p:tav tm="0">
                                          <p:val>
                                            <p:fltVal val="-90"/>
                                          </p:val>
                                        </p:tav>
                                        <p:tav tm="100000">
                                          <p:val>
                                            <p:fltVal val="0"/>
                                          </p:val>
                                        </p:tav>
                                      </p:tavLst>
                                    </p:anim>
                                    <p:anim calcmode="lin" valueType="num">
                                      <p:cBhvr>
                                        <p:cTn id="89" dur="800" decel="100000" fill="hold"/>
                                        <p:tgtEl>
                                          <p:spTgt spid="1042"/>
                                        </p:tgtEl>
                                        <p:attrNameLst>
                                          <p:attrName>ppt_x</p:attrName>
                                        </p:attrNameLst>
                                      </p:cBhvr>
                                      <p:tavLst>
                                        <p:tav tm="0">
                                          <p:val>
                                            <p:strVal val="#ppt_x+0.4"/>
                                          </p:val>
                                        </p:tav>
                                        <p:tav tm="100000">
                                          <p:val>
                                            <p:strVal val="#ppt_x-0.05"/>
                                          </p:val>
                                        </p:tav>
                                      </p:tavLst>
                                    </p:anim>
                                    <p:anim calcmode="lin" valueType="num">
                                      <p:cBhvr>
                                        <p:cTn id="90" dur="800" decel="100000" fill="hold"/>
                                        <p:tgtEl>
                                          <p:spTgt spid="1042"/>
                                        </p:tgtEl>
                                        <p:attrNameLst>
                                          <p:attrName>ppt_y</p:attrName>
                                        </p:attrNameLst>
                                      </p:cBhvr>
                                      <p:tavLst>
                                        <p:tav tm="0">
                                          <p:val>
                                            <p:strVal val="#ppt_y-0.4"/>
                                          </p:val>
                                        </p:tav>
                                        <p:tav tm="100000">
                                          <p:val>
                                            <p:strVal val="#ppt_y+0.1"/>
                                          </p:val>
                                        </p:tav>
                                      </p:tavLst>
                                    </p:anim>
                                    <p:anim calcmode="lin" valueType="num">
                                      <p:cBhvr>
                                        <p:cTn id="91" dur="200" accel="100000" fill="hold">
                                          <p:stCondLst>
                                            <p:cond delay="800"/>
                                          </p:stCondLst>
                                        </p:cTn>
                                        <p:tgtEl>
                                          <p:spTgt spid="1042"/>
                                        </p:tgtEl>
                                        <p:attrNameLst>
                                          <p:attrName>ppt_x</p:attrName>
                                        </p:attrNameLst>
                                      </p:cBhvr>
                                      <p:tavLst>
                                        <p:tav tm="0">
                                          <p:val>
                                            <p:strVal val="#ppt_x-0.05"/>
                                          </p:val>
                                        </p:tav>
                                        <p:tav tm="100000">
                                          <p:val>
                                            <p:strVal val="#ppt_x"/>
                                          </p:val>
                                        </p:tav>
                                      </p:tavLst>
                                    </p:anim>
                                    <p:anim calcmode="lin" valueType="num">
                                      <p:cBhvr>
                                        <p:cTn id="92" dur="200" accel="100000" fill="hold">
                                          <p:stCondLst>
                                            <p:cond delay="800"/>
                                          </p:stCondLst>
                                        </p:cTn>
                                        <p:tgtEl>
                                          <p:spTgt spid="1042"/>
                                        </p:tgtEl>
                                        <p:attrNameLst>
                                          <p:attrName>ppt_y</p:attrName>
                                        </p:attrNameLst>
                                      </p:cBhvr>
                                      <p:tavLst>
                                        <p:tav tm="0">
                                          <p:val>
                                            <p:strVal val="#ppt_y+0.1"/>
                                          </p:val>
                                        </p:tav>
                                        <p:tav tm="100000">
                                          <p:val>
                                            <p:strVal val="#ppt_y"/>
                                          </p:val>
                                        </p:tav>
                                      </p:tavLst>
                                    </p:anim>
                                  </p:childTnLst>
                                </p:cTn>
                              </p:par>
                            </p:childTnLst>
                          </p:cTn>
                        </p:par>
                        <p:par>
                          <p:cTn id="93" fill="hold">
                            <p:stCondLst>
                              <p:cond delay="10000"/>
                            </p:stCondLst>
                            <p:childTnLst>
                              <p:par>
                                <p:cTn id="94" presetID="30" presetClass="entr" presetSubtype="0" fill="hold" nodeType="afterEffect">
                                  <p:stCondLst>
                                    <p:cond delay="0"/>
                                  </p:stCondLst>
                                  <p:childTnLst>
                                    <p:set>
                                      <p:cBhvr>
                                        <p:cTn id="95" dur="1" fill="hold">
                                          <p:stCondLst>
                                            <p:cond delay="0"/>
                                          </p:stCondLst>
                                        </p:cTn>
                                        <p:tgtEl>
                                          <p:spTgt spid="1044"/>
                                        </p:tgtEl>
                                        <p:attrNameLst>
                                          <p:attrName>style.visibility</p:attrName>
                                        </p:attrNameLst>
                                      </p:cBhvr>
                                      <p:to>
                                        <p:strVal val="visible"/>
                                      </p:to>
                                    </p:set>
                                    <p:animEffect transition="in" filter="fade">
                                      <p:cBhvr>
                                        <p:cTn id="96" dur="800" decel="100000"/>
                                        <p:tgtEl>
                                          <p:spTgt spid="1044"/>
                                        </p:tgtEl>
                                      </p:cBhvr>
                                    </p:animEffect>
                                    <p:anim calcmode="lin" valueType="num">
                                      <p:cBhvr>
                                        <p:cTn id="97" dur="800" decel="100000" fill="hold"/>
                                        <p:tgtEl>
                                          <p:spTgt spid="1044"/>
                                        </p:tgtEl>
                                        <p:attrNameLst>
                                          <p:attrName>style.rotation</p:attrName>
                                        </p:attrNameLst>
                                      </p:cBhvr>
                                      <p:tavLst>
                                        <p:tav tm="0">
                                          <p:val>
                                            <p:fltVal val="-90"/>
                                          </p:val>
                                        </p:tav>
                                        <p:tav tm="100000">
                                          <p:val>
                                            <p:fltVal val="0"/>
                                          </p:val>
                                        </p:tav>
                                      </p:tavLst>
                                    </p:anim>
                                    <p:anim calcmode="lin" valueType="num">
                                      <p:cBhvr>
                                        <p:cTn id="98" dur="800" decel="100000" fill="hold"/>
                                        <p:tgtEl>
                                          <p:spTgt spid="1044"/>
                                        </p:tgtEl>
                                        <p:attrNameLst>
                                          <p:attrName>ppt_x</p:attrName>
                                        </p:attrNameLst>
                                      </p:cBhvr>
                                      <p:tavLst>
                                        <p:tav tm="0">
                                          <p:val>
                                            <p:strVal val="#ppt_x+0.4"/>
                                          </p:val>
                                        </p:tav>
                                        <p:tav tm="100000">
                                          <p:val>
                                            <p:strVal val="#ppt_x-0.05"/>
                                          </p:val>
                                        </p:tav>
                                      </p:tavLst>
                                    </p:anim>
                                    <p:anim calcmode="lin" valueType="num">
                                      <p:cBhvr>
                                        <p:cTn id="99" dur="800" decel="100000" fill="hold"/>
                                        <p:tgtEl>
                                          <p:spTgt spid="1044"/>
                                        </p:tgtEl>
                                        <p:attrNameLst>
                                          <p:attrName>ppt_y</p:attrName>
                                        </p:attrNameLst>
                                      </p:cBhvr>
                                      <p:tavLst>
                                        <p:tav tm="0">
                                          <p:val>
                                            <p:strVal val="#ppt_y-0.4"/>
                                          </p:val>
                                        </p:tav>
                                        <p:tav tm="100000">
                                          <p:val>
                                            <p:strVal val="#ppt_y+0.1"/>
                                          </p:val>
                                        </p:tav>
                                      </p:tavLst>
                                    </p:anim>
                                    <p:anim calcmode="lin" valueType="num">
                                      <p:cBhvr>
                                        <p:cTn id="100" dur="200" accel="100000" fill="hold">
                                          <p:stCondLst>
                                            <p:cond delay="800"/>
                                          </p:stCondLst>
                                        </p:cTn>
                                        <p:tgtEl>
                                          <p:spTgt spid="1044"/>
                                        </p:tgtEl>
                                        <p:attrNameLst>
                                          <p:attrName>ppt_x</p:attrName>
                                        </p:attrNameLst>
                                      </p:cBhvr>
                                      <p:tavLst>
                                        <p:tav tm="0">
                                          <p:val>
                                            <p:strVal val="#ppt_x-0.05"/>
                                          </p:val>
                                        </p:tav>
                                        <p:tav tm="100000">
                                          <p:val>
                                            <p:strVal val="#ppt_x"/>
                                          </p:val>
                                        </p:tav>
                                      </p:tavLst>
                                    </p:anim>
                                    <p:anim calcmode="lin" valueType="num">
                                      <p:cBhvr>
                                        <p:cTn id="101" dur="200" accel="100000" fill="hold">
                                          <p:stCondLst>
                                            <p:cond delay="800"/>
                                          </p:stCondLst>
                                        </p:cTn>
                                        <p:tgtEl>
                                          <p:spTgt spid="1044"/>
                                        </p:tgtEl>
                                        <p:attrNameLst>
                                          <p:attrName>ppt_y</p:attrName>
                                        </p:attrNameLst>
                                      </p:cBhvr>
                                      <p:tavLst>
                                        <p:tav tm="0">
                                          <p:val>
                                            <p:strVal val="#ppt_y+0.1"/>
                                          </p:val>
                                        </p:tav>
                                        <p:tav tm="100000">
                                          <p:val>
                                            <p:strVal val="#ppt_y"/>
                                          </p:val>
                                        </p:tav>
                                      </p:tavLst>
                                    </p:anim>
                                  </p:childTnLst>
                                </p:cTn>
                              </p:par>
                            </p:childTnLst>
                          </p:cTn>
                        </p:par>
                        <p:par>
                          <p:cTn id="102" fill="hold">
                            <p:stCondLst>
                              <p:cond delay="11000"/>
                            </p:stCondLst>
                            <p:childTnLst>
                              <p:par>
                                <p:cTn id="103" presetID="30" presetClass="entr" presetSubtype="0" fill="hold" nodeType="afterEffect">
                                  <p:stCondLst>
                                    <p:cond delay="0"/>
                                  </p:stCondLst>
                                  <p:childTnLst>
                                    <p:set>
                                      <p:cBhvr>
                                        <p:cTn id="104" dur="1" fill="hold">
                                          <p:stCondLst>
                                            <p:cond delay="0"/>
                                          </p:stCondLst>
                                        </p:cTn>
                                        <p:tgtEl>
                                          <p:spTgt spid="15"/>
                                        </p:tgtEl>
                                        <p:attrNameLst>
                                          <p:attrName>style.visibility</p:attrName>
                                        </p:attrNameLst>
                                      </p:cBhvr>
                                      <p:to>
                                        <p:strVal val="visible"/>
                                      </p:to>
                                    </p:set>
                                    <p:animEffect transition="in" filter="fade">
                                      <p:cBhvr>
                                        <p:cTn id="105" dur="800" decel="100000"/>
                                        <p:tgtEl>
                                          <p:spTgt spid="15"/>
                                        </p:tgtEl>
                                      </p:cBhvr>
                                    </p:animEffect>
                                    <p:anim calcmode="lin" valueType="num">
                                      <p:cBhvr>
                                        <p:cTn id="106" dur="800" decel="100000" fill="hold"/>
                                        <p:tgtEl>
                                          <p:spTgt spid="15"/>
                                        </p:tgtEl>
                                        <p:attrNameLst>
                                          <p:attrName>style.rotation</p:attrName>
                                        </p:attrNameLst>
                                      </p:cBhvr>
                                      <p:tavLst>
                                        <p:tav tm="0">
                                          <p:val>
                                            <p:fltVal val="-90"/>
                                          </p:val>
                                        </p:tav>
                                        <p:tav tm="100000">
                                          <p:val>
                                            <p:fltVal val="0"/>
                                          </p:val>
                                        </p:tav>
                                      </p:tavLst>
                                    </p:anim>
                                    <p:anim calcmode="lin" valueType="num">
                                      <p:cBhvr>
                                        <p:cTn id="107" dur="800" decel="100000" fill="hold"/>
                                        <p:tgtEl>
                                          <p:spTgt spid="15"/>
                                        </p:tgtEl>
                                        <p:attrNameLst>
                                          <p:attrName>ppt_x</p:attrName>
                                        </p:attrNameLst>
                                      </p:cBhvr>
                                      <p:tavLst>
                                        <p:tav tm="0">
                                          <p:val>
                                            <p:strVal val="#ppt_x+0.4"/>
                                          </p:val>
                                        </p:tav>
                                        <p:tav tm="100000">
                                          <p:val>
                                            <p:strVal val="#ppt_x-0.05"/>
                                          </p:val>
                                        </p:tav>
                                      </p:tavLst>
                                    </p:anim>
                                    <p:anim calcmode="lin" valueType="num">
                                      <p:cBhvr>
                                        <p:cTn id="108" dur="800" decel="100000" fill="hold"/>
                                        <p:tgtEl>
                                          <p:spTgt spid="15"/>
                                        </p:tgtEl>
                                        <p:attrNameLst>
                                          <p:attrName>ppt_y</p:attrName>
                                        </p:attrNameLst>
                                      </p:cBhvr>
                                      <p:tavLst>
                                        <p:tav tm="0">
                                          <p:val>
                                            <p:strVal val="#ppt_y-0.4"/>
                                          </p:val>
                                        </p:tav>
                                        <p:tav tm="100000">
                                          <p:val>
                                            <p:strVal val="#ppt_y+0.1"/>
                                          </p:val>
                                        </p:tav>
                                      </p:tavLst>
                                    </p:anim>
                                    <p:anim calcmode="lin" valueType="num">
                                      <p:cBhvr>
                                        <p:cTn id="109" dur="200" accel="100000" fill="hold">
                                          <p:stCondLst>
                                            <p:cond delay="800"/>
                                          </p:stCondLst>
                                        </p:cTn>
                                        <p:tgtEl>
                                          <p:spTgt spid="15"/>
                                        </p:tgtEl>
                                        <p:attrNameLst>
                                          <p:attrName>ppt_x</p:attrName>
                                        </p:attrNameLst>
                                      </p:cBhvr>
                                      <p:tavLst>
                                        <p:tav tm="0">
                                          <p:val>
                                            <p:strVal val="#ppt_x-0.05"/>
                                          </p:val>
                                        </p:tav>
                                        <p:tav tm="100000">
                                          <p:val>
                                            <p:strVal val="#ppt_x"/>
                                          </p:val>
                                        </p:tav>
                                      </p:tavLst>
                                    </p:anim>
                                    <p:anim calcmode="lin" valueType="num">
                                      <p:cBhvr>
                                        <p:cTn id="110" dur="200" accel="100000" fill="hold">
                                          <p:stCondLst>
                                            <p:cond delay="800"/>
                                          </p:stCondLst>
                                        </p:cTn>
                                        <p:tgtEl>
                                          <p:spTgt spid="15"/>
                                        </p:tgtEl>
                                        <p:attrNameLst>
                                          <p:attrName>ppt_y</p:attrName>
                                        </p:attrNameLst>
                                      </p:cBhvr>
                                      <p:tavLst>
                                        <p:tav tm="0">
                                          <p:val>
                                            <p:strVal val="#ppt_y+0.1"/>
                                          </p:val>
                                        </p:tav>
                                        <p:tav tm="100000">
                                          <p:val>
                                            <p:strVal val="#ppt_y"/>
                                          </p:val>
                                        </p:tav>
                                      </p:tavLst>
                                    </p:anim>
                                  </p:childTnLst>
                                </p:cTn>
                              </p:par>
                            </p:childTnLst>
                          </p:cTn>
                        </p:par>
                        <p:par>
                          <p:cTn id="111" fill="hold">
                            <p:stCondLst>
                              <p:cond delay="12000"/>
                            </p:stCondLst>
                            <p:childTnLst>
                              <p:par>
                                <p:cTn id="112" presetID="30" presetClass="entr" presetSubtype="0" fill="hold" nodeType="afterEffect">
                                  <p:stCondLst>
                                    <p:cond delay="0"/>
                                  </p:stCondLst>
                                  <p:childTnLst>
                                    <p:set>
                                      <p:cBhvr>
                                        <p:cTn id="113" dur="1" fill="hold">
                                          <p:stCondLst>
                                            <p:cond delay="0"/>
                                          </p:stCondLst>
                                        </p:cTn>
                                        <p:tgtEl>
                                          <p:spTgt spid="25"/>
                                        </p:tgtEl>
                                        <p:attrNameLst>
                                          <p:attrName>style.visibility</p:attrName>
                                        </p:attrNameLst>
                                      </p:cBhvr>
                                      <p:to>
                                        <p:strVal val="visible"/>
                                      </p:to>
                                    </p:set>
                                    <p:animEffect transition="in" filter="fade">
                                      <p:cBhvr>
                                        <p:cTn id="114" dur="800" decel="100000"/>
                                        <p:tgtEl>
                                          <p:spTgt spid="25"/>
                                        </p:tgtEl>
                                      </p:cBhvr>
                                    </p:animEffect>
                                    <p:anim calcmode="lin" valueType="num">
                                      <p:cBhvr>
                                        <p:cTn id="115" dur="800" decel="100000" fill="hold"/>
                                        <p:tgtEl>
                                          <p:spTgt spid="25"/>
                                        </p:tgtEl>
                                        <p:attrNameLst>
                                          <p:attrName>style.rotation</p:attrName>
                                        </p:attrNameLst>
                                      </p:cBhvr>
                                      <p:tavLst>
                                        <p:tav tm="0">
                                          <p:val>
                                            <p:fltVal val="-90"/>
                                          </p:val>
                                        </p:tav>
                                        <p:tav tm="100000">
                                          <p:val>
                                            <p:fltVal val="0"/>
                                          </p:val>
                                        </p:tav>
                                      </p:tavLst>
                                    </p:anim>
                                    <p:anim calcmode="lin" valueType="num">
                                      <p:cBhvr>
                                        <p:cTn id="116" dur="800" decel="100000" fill="hold"/>
                                        <p:tgtEl>
                                          <p:spTgt spid="25"/>
                                        </p:tgtEl>
                                        <p:attrNameLst>
                                          <p:attrName>ppt_x</p:attrName>
                                        </p:attrNameLst>
                                      </p:cBhvr>
                                      <p:tavLst>
                                        <p:tav tm="0">
                                          <p:val>
                                            <p:strVal val="#ppt_x+0.4"/>
                                          </p:val>
                                        </p:tav>
                                        <p:tav tm="100000">
                                          <p:val>
                                            <p:strVal val="#ppt_x-0.05"/>
                                          </p:val>
                                        </p:tav>
                                      </p:tavLst>
                                    </p:anim>
                                    <p:anim calcmode="lin" valueType="num">
                                      <p:cBhvr>
                                        <p:cTn id="117" dur="800" decel="100000" fill="hold"/>
                                        <p:tgtEl>
                                          <p:spTgt spid="25"/>
                                        </p:tgtEl>
                                        <p:attrNameLst>
                                          <p:attrName>ppt_y</p:attrName>
                                        </p:attrNameLst>
                                      </p:cBhvr>
                                      <p:tavLst>
                                        <p:tav tm="0">
                                          <p:val>
                                            <p:strVal val="#ppt_y-0.4"/>
                                          </p:val>
                                        </p:tav>
                                        <p:tav tm="100000">
                                          <p:val>
                                            <p:strVal val="#ppt_y+0.1"/>
                                          </p:val>
                                        </p:tav>
                                      </p:tavLst>
                                    </p:anim>
                                    <p:anim calcmode="lin" valueType="num">
                                      <p:cBhvr>
                                        <p:cTn id="118" dur="200" accel="100000" fill="hold">
                                          <p:stCondLst>
                                            <p:cond delay="800"/>
                                          </p:stCondLst>
                                        </p:cTn>
                                        <p:tgtEl>
                                          <p:spTgt spid="25"/>
                                        </p:tgtEl>
                                        <p:attrNameLst>
                                          <p:attrName>ppt_x</p:attrName>
                                        </p:attrNameLst>
                                      </p:cBhvr>
                                      <p:tavLst>
                                        <p:tav tm="0">
                                          <p:val>
                                            <p:strVal val="#ppt_x-0.05"/>
                                          </p:val>
                                        </p:tav>
                                        <p:tav tm="100000">
                                          <p:val>
                                            <p:strVal val="#ppt_x"/>
                                          </p:val>
                                        </p:tav>
                                      </p:tavLst>
                                    </p:anim>
                                    <p:anim calcmode="lin" valueType="num">
                                      <p:cBhvr>
                                        <p:cTn id="119" dur="200" accel="100000" fill="hold">
                                          <p:stCondLst>
                                            <p:cond delay="800"/>
                                          </p:stCondLst>
                                        </p:cTn>
                                        <p:tgtEl>
                                          <p:spTgt spid="2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2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484746" cy="2917722"/>
          </a:xfrm>
        </p:spPr>
        <p:txBody>
          <a:bodyPr/>
          <a:lstStyle/>
          <a:p>
            <a:pPr marL="0" indent="0">
              <a:buNone/>
            </a:pPr>
            <a:r>
              <a:rPr lang="en-US" sz="3200" dirty="0"/>
              <a:t>Toolset to create Azure ML experiments include the Azure Machine Learning Studio </a:t>
            </a:r>
          </a:p>
          <a:p>
            <a:r>
              <a:rPr lang="en-US" sz="2000" dirty="0">
                <a:solidFill>
                  <a:schemeClr val="tx1"/>
                </a:solidFill>
                <a:latin typeface="+mn-lt"/>
              </a:rPr>
              <a:t>An </a:t>
            </a:r>
            <a:r>
              <a:rPr lang="en-US" sz="2000" b="1" dirty="0">
                <a:solidFill>
                  <a:schemeClr val="tx1"/>
                </a:solidFill>
                <a:latin typeface="+mn-lt"/>
              </a:rPr>
              <a:t>experiment</a:t>
            </a:r>
            <a:r>
              <a:rPr lang="en-US" sz="2000" dirty="0">
                <a:solidFill>
                  <a:schemeClr val="tx1"/>
                </a:solidFill>
                <a:latin typeface="+mn-lt"/>
              </a:rPr>
              <a:t> consists of dragging components to a canvas, and connecting them in order to create a model, train the model, and score and test the </a:t>
            </a:r>
            <a:r>
              <a:rPr lang="en-US" sz="2000" b="1" dirty="0">
                <a:solidFill>
                  <a:schemeClr val="tx1"/>
                </a:solidFill>
                <a:latin typeface="+mn-lt"/>
              </a:rPr>
              <a:t>model</a:t>
            </a:r>
            <a:endParaRPr lang="en-US" sz="2000" dirty="0">
              <a:solidFill>
                <a:schemeClr val="tx1"/>
              </a:solidFill>
              <a:latin typeface="+mn-lt"/>
            </a:endParaRPr>
          </a:p>
          <a:p>
            <a:r>
              <a:rPr lang="en-US" sz="2000" dirty="0">
                <a:solidFill>
                  <a:schemeClr val="tx1"/>
                </a:solidFill>
                <a:latin typeface="+mn-lt"/>
              </a:rPr>
              <a:t>The </a:t>
            </a:r>
            <a:r>
              <a:rPr lang="en-US" sz="2000" b="1" dirty="0">
                <a:solidFill>
                  <a:schemeClr val="tx1"/>
                </a:solidFill>
                <a:latin typeface="+mn-lt"/>
              </a:rPr>
              <a:t>experiment</a:t>
            </a:r>
            <a:r>
              <a:rPr lang="en-US" sz="2000" dirty="0">
                <a:solidFill>
                  <a:schemeClr val="tx1"/>
                </a:solidFill>
                <a:latin typeface="+mn-lt"/>
              </a:rPr>
              <a:t> uses predictive modeling techniques in the form of Machine Learning Studio </a:t>
            </a:r>
            <a:r>
              <a:rPr lang="en-US" sz="2000" b="1" dirty="0">
                <a:solidFill>
                  <a:schemeClr val="tx1"/>
                </a:solidFill>
                <a:latin typeface="+mn-lt"/>
              </a:rPr>
              <a:t>modules</a:t>
            </a:r>
            <a:r>
              <a:rPr lang="en-US" sz="2000" dirty="0">
                <a:solidFill>
                  <a:schemeClr val="tx1"/>
                </a:solidFill>
                <a:latin typeface="+mn-lt"/>
              </a:rPr>
              <a:t> that ingest data, train a model against it, and apply the model to new data</a:t>
            </a:r>
          </a:p>
          <a:p>
            <a:r>
              <a:rPr lang="en-US" sz="2000" dirty="0">
                <a:solidFill>
                  <a:schemeClr val="tx1"/>
                </a:solidFill>
                <a:latin typeface="+mn-lt"/>
              </a:rPr>
              <a:t>You can also add modules to preprocess data and select features, split data into training and test sets, and evaluate or cross-validate the quality of your model</a:t>
            </a:r>
          </a:p>
        </p:txBody>
      </p:sp>
      <p:sp>
        <p:nvSpPr>
          <p:cNvPr id="2" name="Title 1"/>
          <p:cNvSpPr>
            <a:spLocks noGrp="1"/>
          </p:cNvSpPr>
          <p:nvPr>
            <p:ph type="title"/>
          </p:nvPr>
        </p:nvSpPr>
        <p:spPr/>
        <p:txBody>
          <a:bodyPr/>
          <a:lstStyle/>
          <a:p>
            <a:r>
              <a:rPr lang="en-US" dirty="0"/>
              <a:t>Azure Machine Learning Model</a:t>
            </a:r>
          </a:p>
        </p:txBody>
      </p:sp>
      <p:pic>
        <p:nvPicPr>
          <p:cNvPr id="4" name="Picture 2" descr="https://acomdpsstorage.blob.core.windows.net/dpsmedia-prod/azure.microsoft.com/en-us/documentation/articles/machine-learning-overview-of-azure-ml-process/20150116060111/oamlp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99937" y="4130573"/>
            <a:ext cx="7417207" cy="2809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263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Analytics</a:t>
            </a:r>
          </a:p>
        </p:txBody>
      </p:sp>
    </p:spTree>
    <p:extLst>
      <p:ext uri="{BB962C8B-B14F-4D97-AF65-F5344CB8AC3E}">
        <p14:creationId xmlns:p14="http://schemas.microsoft.com/office/powerpoint/2010/main" val="95075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159152"/>
          </a:xfrm>
        </p:spPr>
        <p:txBody>
          <a:bodyPr/>
          <a:lstStyle/>
          <a:p>
            <a:pPr marL="0" indent="0">
              <a:lnSpc>
                <a:spcPct val="114000"/>
              </a:lnSpc>
              <a:buNone/>
            </a:pPr>
            <a:r>
              <a:rPr lang="en-US" sz="2800" dirty="0"/>
              <a:t>Stream Analytics is a real-time stream processing service used to uncover insights from devices, sensors, infrastructure, and applications. Streaming millions of events per second, stream analytics can be used to perform real-time analytics for IoT solutions. Developers can describe their desired event stream processing and transformations using a SQL-like query language. The system abstracts the complexities of the parallelization, distributed computing, and error handling.</a:t>
            </a:r>
          </a:p>
          <a:p>
            <a:pPr marL="0" indent="0">
              <a:lnSpc>
                <a:spcPct val="114000"/>
              </a:lnSpc>
              <a:buNone/>
            </a:pPr>
            <a:endParaRPr lang="en-US" sz="2800" dirty="0"/>
          </a:p>
        </p:txBody>
      </p:sp>
      <p:sp>
        <p:nvSpPr>
          <p:cNvPr id="3" name="Title 2"/>
          <p:cNvSpPr>
            <a:spLocks noGrp="1"/>
          </p:cNvSpPr>
          <p:nvPr>
            <p:ph type="title"/>
          </p:nvPr>
        </p:nvSpPr>
        <p:spPr/>
        <p:txBody>
          <a:bodyPr/>
          <a:lstStyle/>
          <a:p>
            <a:r>
              <a:rPr lang="en-US" dirty="0"/>
              <a:t>Stream Analytics</a:t>
            </a:r>
          </a:p>
        </p:txBody>
      </p:sp>
      <p:pic>
        <p:nvPicPr>
          <p:cNvPr id="5" name="Picture 4"/>
          <p:cNvPicPr>
            <a:picLocks noChangeAspect="1"/>
          </p:cNvPicPr>
          <p:nvPr/>
        </p:nvPicPr>
        <p:blipFill>
          <a:blip r:embed="rId3"/>
          <a:stretch>
            <a:fillRect/>
          </a:stretch>
        </p:blipFill>
        <p:spPr>
          <a:xfrm>
            <a:off x="2636044" y="4952320"/>
            <a:ext cx="6553200" cy="1855134"/>
          </a:xfrm>
          <a:prstGeom prst="rect">
            <a:avLst/>
          </a:prstGeom>
        </p:spPr>
      </p:pic>
    </p:spTree>
    <p:extLst>
      <p:ext uri="{BB962C8B-B14F-4D97-AF65-F5344CB8AC3E}">
        <p14:creationId xmlns:p14="http://schemas.microsoft.com/office/powerpoint/2010/main" val="224492716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Factory</a:t>
            </a:r>
          </a:p>
        </p:txBody>
      </p:sp>
    </p:spTree>
    <p:extLst>
      <p:ext uri="{BB962C8B-B14F-4D97-AF65-F5344CB8AC3E}">
        <p14:creationId xmlns:p14="http://schemas.microsoft.com/office/powerpoint/2010/main" val="2988919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511457"/>
          </a:xfrm>
        </p:spPr>
        <p:txBody>
          <a:bodyPr/>
          <a:lstStyle/>
          <a:p>
            <a:pPr marL="0" indent="0">
              <a:buNone/>
            </a:pPr>
            <a:r>
              <a:rPr lang="en-US" sz="2400" dirty="0"/>
              <a:t>Azure Data Factory is a cloud-based data integration service that orchestrates and automates the movement and transformation of data. It orchestrates existing services that collect raw data and transform it into ready-to-use information. ADF is used to collect data from many different on-premises data sources, ingest and prepare it, organize and analyze it with a range of transformations, then publish ready-to-use data for consumption. Beyond orchestrating the flow of a data pipeline, ADF offers a single unified view to easily pinpoint issues and setup monitoring alerts.</a:t>
            </a:r>
          </a:p>
        </p:txBody>
      </p:sp>
      <p:sp>
        <p:nvSpPr>
          <p:cNvPr id="3" name="Title 2"/>
          <p:cNvSpPr>
            <a:spLocks noGrp="1"/>
          </p:cNvSpPr>
          <p:nvPr>
            <p:ph type="title"/>
          </p:nvPr>
        </p:nvSpPr>
        <p:spPr/>
        <p:txBody>
          <a:bodyPr/>
          <a:lstStyle/>
          <a:p>
            <a:r>
              <a:rPr lang="en-US" dirty="0"/>
              <a:t>Azure Data Factory</a:t>
            </a:r>
          </a:p>
        </p:txBody>
      </p:sp>
      <p:pic>
        <p:nvPicPr>
          <p:cNvPr id="6" name="Picture 5"/>
          <p:cNvPicPr>
            <a:picLocks noChangeAspect="1"/>
          </p:cNvPicPr>
          <p:nvPr/>
        </p:nvPicPr>
        <p:blipFill>
          <a:blip r:embed="rId3"/>
          <a:stretch>
            <a:fillRect/>
          </a:stretch>
        </p:blipFill>
        <p:spPr>
          <a:xfrm>
            <a:off x="1286215" y="3724308"/>
            <a:ext cx="9648700" cy="3048000"/>
          </a:xfrm>
          <a:prstGeom prst="rect">
            <a:avLst/>
          </a:prstGeom>
        </p:spPr>
      </p:pic>
    </p:spTree>
    <p:extLst>
      <p:ext uri="{BB962C8B-B14F-4D97-AF65-F5344CB8AC3E}">
        <p14:creationId xmlns:p14="http://schemas.microsoft.com/office/powerpoint/2010/main" val="18892732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a:t>
            </a:r>
          </a:p>
        </p:txBody>
      </p:sp>
    </p:spTree>
    <p:extLst>
      <p:ext uri="{BB962C8B-B14F-4D97-AF65-F5344CB8AC3E}">
        <p14:creationId xmlns:p14="http://schemas.microsoft.com/office/powerpoint/2010/main" val="3064175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4866232" cy="5059847"/>
          </a:xfrm>
        </p:spPr>
        <p:txBody>
          <a:bodyPr/>
          <a:lstStyle/>
          <a:p>
            <a:pPr marL="0" indent="0">
              <a:buNone/>
            </a:pPr>
            <a:r>
              <a:rPr lang="en-US" sz="3200" dirty="0"/>
              <a:t>Azure Data Lake Store is an enterprise-wide hyper-scale repository for big data analytic workloads. Azure Data Lake enables you to capture data of any size, type, and ingestion speed in one single place for operational and exploratory analytics.</a:t>
            </a:r>
          </a:p>
        </p:txBody>
      </p:sp>
      <p:sp>
        <p:nvSpPr>
          <p:cNvPr id="3" name="Title 2"/>
          <p:cNvSpPr>
            <a:spLocks noGrp="1"/>
          </p:cNvSpPr>
          <p:nvPr>
            <p:ph type="title"/>
          </p:nvPr>
        </p:nvSpPr>
        <p:spPr/>
        <p:txBody>
          <a:bodyPr/>
          <a:lstStyle/>
          <a:p>
            <a:r>
              <a:rPr lang="en-US" dirty="0"/>
              <a:t>Data Lake Store</a:t>
            </a:r>
          </a:p>
        </p:txBody>
      </p:sp>
      <p:pic>
        <p:nvPicPr>
          <p:cNvPr id="5" name="Picture 4"/>
          <p:cNvPicPr>
            <a:picLocks noChangeAspect="1"/>
          </p:cNvPicPr>
          <p:nvPr/>
        </p:nvPicPr>
        <p:blipFill>
          <a:blip r:embed="rId3"/>
          <a:stretch>
            <a:fillRect/>
          </a:stretch>
        </p:blipFill>
        <p:spPr>
          <a:xfrm>
            <a:off x="5687673" y="1211262"/>
            <a:ext cx="6219825" cy="4900710"/>
          </a:xfrm>
          <a:prstGeom prst="rect">
            <a:avLst/>
          </a:prstGeom>
        </p:spPr>
      </p:pic>
    </p:spTree>
    <p:extLst>
      <p:ext uri="{BB962C8B-B14F-4D97-AF65-F5344CB8AC3E}">
        <p14:creationId xmlns:p14="http://schemas.microsoft.com/office/powerpoint/2010/main" val="20963295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Data Lake Analytics</a:t>
            </a:r>
          </a:p>
        </p:txBody>
      </p:sp>
    </p:spTree>
    <p:extLst>
      <p:ext uri="{BB962C8B-B14F-4D97-AF65-F5344CB8AC3E}">
        <p14:creationId xmlns:p14="http://schemas.microsoft.com/office/powerpoint/2010/main" val="2806744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Compute Platform Overview</a:t>
            </a:r>
          </a:p>
        </p:txBody>
      </p:sp>
      <p:sp>
        <p:nvSpPr>
          <p:cNvPr id="4" name="Rectangle 3"/>
          <p:cNvSpPr/>
          <p:nvPr/>
        </p:nvSpPr>
        <p:spPr bwMode="auto">
          <a:xfrm>
            <a:off x="1737700" y="6201402"/>
            <a:ext cx="8660206" cy="440804"/>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00188F"/>
                </a:solidFill>
                <a:effectLst/>
                <a:uLnTx/>
                <a:uFillTx/>
                <a:latin typeface="Segoe UI"/>
                <a:ea typeface="Segoe UI" pitchFamily="34" charset="0"/>
                <a:cs typeface="Segoe UI" pitchFamily="34" charset="0"/>
              </a:rPr>
              <a:t>Azure</a:t>
            </a:r>
          </a:p>
        </p:txBody>
      </p:sp>
      <p:sp>
        <p:nvSpPr>
          <p:cNvPr id="6" name="Rectangle 5"/>
          <p:cNvSpPr/>
          <p:nvPr/>
        </p:nvSpPr>
        <p:spPr bwMode="auto">
          <a:xfrm>
            <a:off x="1737699" y="5650343"/>
            <a:ext cx="8660207" cy="4408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E1EDFF"/>
                </a:solidFill>
                <a:effectLst/>
                <a:uLnTx/>
                <a:uFillTx/>
                <a:latin typeface="Segoe UI"/>
                <a:ea typeface="Segoe UI" pitchFamily="34" charset="0"/>
                <a:cs typeface="Segoe UI" pitchFamily="34" charset="0"/>
              </a:rPr>
              <a:t>Virtual Machines</a:t>
            </a:r>
          </a:p>
        </p:txBody>
      </p:sp>
      <p:sp>
        <p:nvSpPr>
          <p:cNvPr id="7" name="Rectangle 6"/>
          <p:cNvSpPr/>
          <p:nvPr/>
        </p:nvSpPr>
        <p:spPr bwMode="auto">
          <a:xfrm>
            <a:off x="1737698" y="5099282"/>
            <a:ext cx="5124823" cy="440804"/>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l" defTabSz="950846" rtl="0" eaLnBrk="1" fontAlgn="base" latinLnBrk="0" hangingPunct="1">
              <a:lnSpc>
                <a:spcPct val="90000"/>
              </a:lnSpc>
              <a:spcBef>
                <a:spcPct val="0"/>
              </a:spcBef>
              <a:spcAft>
                <a:spcPct val="0"/>
              </a:spcAft>
              <a:buClrTx/>
              <a:buSzTx/>
              <a:buFontTx/>
              <a:buNone/>
              <a:tabLst/>
              <a:defRPr/>
            </a:pPr>
            <a:r>
              <a:rPr kumimoji="0" lang="en-US" sz="2040" b="0" i="0" u="none" strike="noStrike" kern="0" cap="none" spc="0" normalizeH="0" baseline="0" noProof="0">
                <a:ln>
                  <a:noFill/>
                </a:ln>
                <a:solidFill>
                  <a:srgbClr val="E1EDFF"/>
                </a:solidFill>
                <a:effectLst/>
                <a:uLnTx/>
                <a:uFillTx/>
                <a:latin typeface="Segoe UI"/>
                <a:ea typeface="Segoe UI" pitchFamily="34" charset="0"/>
                <a:cs typeface="Segoe UI" pitchFamily="34" charset="0"/>
              </a:rPr>
              <a:t>VM Scale Sets</a:t>
            </a:r>
          </a:p>
        </p:txBody>
      </p:sp>
      <p:sp>
        <p:nvSpPr>
          <p:cNvPr id="8" name="Rectangle 7"/>
          <p:cNvSpPr/>
          <p:nvPr/>
        </p:nvSpPr>
        <p:spPr bwMode="auto">
          <a:xfrm>
            <a:off x="3489405" y="4308152"/>
            <a:ext cx="1585201" cy="69940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Container Service</a:t>
            </a:r>
          </a:p>
        </p:txBody>
      </p:sp>
      <p:sp>
        <p:nvSpPr>
          <p:cNvPr id="9" name="Rectangle 8"/>
          <p:cNvSpPr/>
          <p:nvPr/>
        </p:nvSpPr>
        <p:spPr bwMode="auto">
          <a:xfrm>
            <a:off x="5253552" y="3613343"/>
            <a:ext cx="1585201" cy="139870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Batch</a:t>
            </a:r>
          </a:p>
        </p:txBody>
      </p:sp>
      <p:sp>
        <p:nvSpPr>
          <p:cNvPr id="10" name="Rectangle 9"/>
          <p:cNvSpPr/>
          <p:nvPr/>
        </p:nvSpPr>
        <p:spPr bwMode="auto">
          <a:xfrm>
            <a:off x="1712703" y="3608800"/>
            <a:ext cx="1585201" cy="139870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Service Fabric</a:t>
            </a:r>
          </a:p>
        </p:txBody>
      </p:sp>
      <p:sp>
        <p:nvSpPr>
          <p:cNvPr id="11" name="Rectangle 10"/>
          <p:cNvSpPr/>
          <p:nvPr/>
        </p:nvSpPr>
        <p:spPr bwMode="auto">
          <a:xfrm>
            <a:off x="7047134" y="3612328"/>
            <a:ext cx="1585201" cy="19460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Cloud Foundry (general, Pivotal)</a:t>
            </a:r>
          </a:p>
        </p:txBody>
      </p:sp>
      <p:sp>
        <p:nvSpPr>
          <p:cNvPr id="12" name="Rectangle 11"/>
          <p:cNvSpPr/>
          <p:nvPr/>
        </p:nvSpPr>
        <p:spPr bwMode="auto">
          <a:xfrm>
            <a:off x="3489405" y="3612328"/>
            <a:ext cx="773952" cy="65273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Semibold" panose="020B0702040204020203" pitchFamily="34" charset="0"/>
              </a:rPr>
              <a:t>DC/OS</a:t>
            </a:r>
          </a:p>
        </p:txBody>
      </p:sp>
      <p:sp>
        <p:nvSpPr>
          <p:cNvPr id="13" name="Rectangle 12"/>
          <p:cNvSpPr/>
          <p:nvPr/>
        </p:nvSpPr>
        <p:spPr bwMode="auto">
          <a:xfrm>
            <a:off x="4300656" y="3612328"/>
            <a:ext cx="773952" cy="65273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149196" rIns="93247"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122"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Docker Swarm</a:t>
            </a:r>
          </a:p>
        </p:txBody>
      </p:sp>
      <p:sp>
        <p:nvSpPr>
          <p:cNvPr id="14" name="Rectangle 13"/>
          <p:cNvSpPr/>
          <p:nvPr/>
        </p:nvSpPr>
        <p:spPr bwMode="auto">
          <a:xfrm>
            <a:off x="4585974" y="5209591"/>
            <a:ext cx="2187069" cy="764627"/>
          </a:xfrm>
          <a:prstGeom prst="rect">
            <a:avLst/>
          </a:prstGeom>
          <a:solidFill>
            <a:schemeClr val="accent1">
              <a:lumMod val="50000"/>
              <a:alpha val="8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VM Extensions</a:t>
            </a:r>
          </a:p>
        </p:txBody>
      </p:sp>
      <p:sp>
        <p:nvSpPr>
          <p:cNvPr id="15" name="Rectangle 14"/>
          <p:cNvSpPr/>
          <p:nvPr/>
        </p:nvSpPr>
        <p:spPr bwMode="auto">
          <a:xfrm>
            <a:off x="8812704" y="3594015"/>
            <a:ext cx="1585201" cy="194607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Others: </a:t>
            </a:r>
            <a:r>
              <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OpenShift</a:t>
            </a: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Kubernetes, </a:t>
            </a:r>
            <a:r>
              <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Jelastic</a:t>
            </a:r>
            <a:r>
              <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a:t>
            </a:r>
            <a:r>
              <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Apprenda</a:t>
            </a:r>
            <a:endParaRPr kumimoji="0" lang="en-US" sz="18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Rectangle 15"/>
          <p:cNvSpPr/>
          <p:nvPr/>
        </p:nvSpPr>
        <p:spPr bwMode="auto">
          <a:xfrm>
            <a:off x="1712703" y="1868377"/>
            <a:ext cx="1585201" cy="139870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 Fabric Apps</a:t>
            </a:r>
          </a:p>
        </p:txBody>
      </p:sp>
      <p:sp>
        <p:nvSpPr>
          <p:cNvPr id="17" name="Rectangle 16"/>
          <p:cNvSpPr/>
          <p:nvPr/>
        </p:nvSpPr>
        <p:spPr bwMode="auto">
          <a:xfrm>
            <a:off x="3371011" y="2581714"/>
            <a:ext cx="3455947" cy="710080"/>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 Service</a:t>
            </a:r>
          </a:p>
        </p:txBody>
      </p:sp>
      <p:sp>
        <p:nvSpPr>
          <p:cNvPr id="18" name="Rectangle 17"/>
          <p:cNvSpPr/>
          <p:nvPr/>
        </p:nvSpPr>
        <p:spPr bwMode="auto">
          <a:xfrm>
            <a:off x="7047134" y="1893089"/>
            <a:ext cx="1585201" cy="139870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Media Services</a:t>
            </a:r>
          </a:p>
        </p:txBody>
      </p:sp>
      <p:sp>
        <p:nvSpPr>
          <p:cNvPr id="19" name="Rectangle 18"/>
          <p:cNvSpPr/>
          <p:nvPr/>
        </p:nvSpPr>
        <p:spPr bwMode="auto">
          <a:xfrm>
            <a:off x="3371011" y="1897579"/>
            <a:ext cx="1129800" cy="599798"/>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Power</a:t>
            </a:r>
          </a:p>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Apps</a:t>
            </a:r>
          </a:p>
        </p:txBody>
      </p:sp>
      <p:sp>
        <p:nvSpPr>
          <p:cNvPr id="20" name="Rectangle 19"/>
          <p:cNvSpPr/>
          <p:nvPr/>
        </p:nvSpPr>
        <p:spPr bwMode="auto">
          <a:xfrm>
            <a:off x="4542009" y="1896879"/>
            <a:ext cx="1125088" cy="60237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Azure Functions</a:t>
            </a:r>
          </a:p>
        </p:txBody>
      </p:sp>
      <p:sp>
        <p:nvSpPr>
          <p:cNvPr id="21" name="Rectangle 20"/>
          <p:cNvSpPr/>
          <p:nvPr/>
        </p:nvSpPr>
        <p:spPr bwMode="auto">
          <a:xfrm>
            <a:off x="8812704" y="1893089"/>
            <a:ext cx="1585201" cy="139870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Stream Analytics</a:t>
            </a:r>
          </a:p>
        </p:txBody>
      </p:sp>
      <p:cxnSp>
        <p:nvCxnSpPr>
          <p:cNvPr id="25" name="Straight Connector 24"/>
          <p:cNvCxnSpPr/>
          <p:nvPr/>
        </p:nvCxnSpPr>
        <p:spPr>
          <a:xfrm flipV="1">
            <a:off x="1737698" y="3421074"/>
            <a:ext cx="8660208" cy="269"/>
          </a:xfrm>
          <a:prstGeom prst="line">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513767" y="1893087"/>
            <a:ext cx="1763205" cy="809779"/>
          </a:xfrm>
          <a:prstGeom prst="rect">
            <a:avLst/>
          </a:prstGeom>
          <a:noFill/>
        </p:spPr>
        <p:txBody>
          <a:bodyPr wrap="square" lIns="186494" tIns="149196" rIns="186494" bIns="149196"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Rapid Development</a:t>
            </a:r>
          </a:p>
        </p:txBody>
      </p:sp>
      <p:sp>
        <p:nvSpPr>
          <p:cNvPr id="30" name="TextBox 29"/>
          <p:cNvSpPr txBox="1"/>
          <p:nvPr/>
        </p:nvSpPr>
        <p:spPr>
          <a:xfrm>
            <a:off x="10513767" y="5682527"/>
            <a:ext cx="1763205" cy="555531"/>
          </a:xfrm>
          <a:prstGeom prst="rect">
            <a:avLst/>
          </a:prstGeom>
          <a:noFill/>
        </p:spPr>
        <p:txBody>
          <a:bodyPr wrap="square" lIns="186494" tIns="149196" rIns="186494" bIns="149196"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High Control</a:t>
            </a:r>
          </a:p>
        </p:txBody>
      </p:sp>
      <p:sp>
        <p:nvSpPr>
          <p:cNvPr id="31" name="Up-Down Arrow 30"/>
          <p:cNvSpPr/>
          <p:nvPr/>
        </p:nvSpPr>
        <p:spPr bwMode="auto">
          <a:xfrm>
            <a:off x="11164126" y="3040126"/>
            <a:ext cx="466235" cy="2294643"/>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p:cNvSpPr/>
          <p:nvPr/>
        </p:nvSpPr>
        <p:spPr bwMode="auto">
          <a:xfrm>
            <a:off x="5701870" y="1893088"/>
            <a:ext cx="1125088" cy="602379"/>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Web/</a:t>
            </a:r>
          </a:p>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199"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Mobile</a:t>
            </a:r>
          </a:p>
        </p:txBody>
      </p:sp>
      <p:sp>
        <p:nvSpPr>
          <p:cNvPr id="38" name="TextBox 37"/>
          <p:cNvSpPr txBox="1"/>
          <p:nvPr/>
        </p:nvSpPr>
        <p:spPr>
          <a:xfrm>
            <a:off x="35266" y="1895103"/>
            <a:ext cx="1763205" cy="555506"/>
          </a:xfrm>
          <a:prstGeom prst="rect">
            <a:avLst/>
          </a:prstGeom>
          <a:noFill/>
        </p:spPr>
        <p:txBody>
          <a:bodyPr wrap="square" lIns="186494" tIns="149196" rIns="186494" bIns="149196"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PaaS</a:t>
            </a:r>
          </a:p>
        </p:txBody>
      </p:sp>
      <p:sp>
        <p:nvSpPr>
          <p:cNvPr id="39" name="TextBox 38"/>
          <p:cNvSpPr txBox="1"/>
          <p:nvPr/>
        </p:nvSpPr>
        <p:spPr>
          <a:xfrm>
            <a:off x="35266" y="5684542"/>
            <a:ext cx="1763205" cy="555531"/>
          </a:xfrm>
          <a:prstGeom prst="rect">
            <a:avLst/>
          </a:prstGeom>
          <a:noFill/>
        </p:spPr>
        <p:txBody>
          <a:bodyPr wrap="square" lIns="186494" tIns="149196" rIns="186494" bIns="149196"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IaaS</a:t>
            </a:r>
          </a:p>
        </p:txBody>
      </p:sp>
      <p:sp>
        <p:nvSpPr>
          <p:cNvPr id="40" name="Up-Down Arrow 39"/>
          <p:cNvSpPr/>
          <p:nvPr/>
        </p:nvSpPr>
        <p:spPr bwMode="auto">
          <a:xfrm>
            <a:off x="685627" y="3042141"/>
            <a:ext cx="466235" cy="2294643"/>
          </a:xfrm>
          <a:prstGeom prst="upDown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4A5794AD-DA3A-47DF-A76E-281F3025939F}"/>
              </a:ext>
            </a:extLst>
          </p:cNvPr>
          <p:cNvSpPr/>
          <p:nvPr/>
        </p:nvSpPr>
        <p:spPr bwMode="auto">
          <a:xfrm>
            <a:off x="3818624" y="3573182"/>
            <a:ext cx="1226548" cy="1377485"/>
          </a:xfrm>
          <a:prstGeom prst="rect">
            <a:avLst/>
          </a:prstGeom>
          <a:solidFill>
            <a:srgbClr val="737373">
              <a:alpha val="28000"/>
            </a:srgb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BAD80A">
                    <a:lumMod val="60000"/>
                    <a:lumOff val="40000"/>
                  </a:srgbClr>
                </a:solidFill>
                <a:effectLst/>
                <a:uLnTx/>
                <a:uFillTx/>
                <a:latin typeface="Segoe UI"/>
                <a:ea typeface="Segoe UI" pitchFamily="34" charset="0"/>
                <a:cs typeface="Segoe UI" pitchFamily="34" charset="0"/>
              </a:rPr>
              <a:t>GOV</a:t>
            </a:r>
          </a:p>
          <a:p>
            <a:pPr marL="0" marR="0" lvl="0" indent="0" algn="ctr" defTabSz="950846" rtl="0"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dirty="0">
                <a:ln>
                  <a:noFill/>
                </a:ln>
                <a:solidFill>
                  <a:srgbClr val="BAD80A">
                    <a:lumMod val="60000"/>
                    <a:lumOff val="40000"/>
                  </a:srgbClr>
                </a:solidFill>
                <a:effectLst/>
                <a:uLnTx/>
                <a:uFillTx/>
                <a:latin typeface="Segoe UI"/>
                <a:ea typeface="Segoe UI" pitchFamily="34" charset="0"/>
                <a:cs typeface="Segoe UI" pitchFamily="34" charset="0"/>
              </a:rPr>
              <a:t>Private Preview</a:t>
            </a:r>
          </a:p>
        </p:txBody>
      </p:sp>
    </p:spTree>
    <p:extLst>
      <p:ext uri="{BB962C8B-B14F-4D97-AF65-F5344CB8AC3E}">
        <p14:creationId xmlns:p14="http://schemas.microsoft.com/office/powerpoint/2010/main" val="2648544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1"/>
                                        </p:tgtEl>
                                      </p:cBhvr>
                                    </p:animEffect>
                                    <p:set>
                                      <p:cBhvr>
                                        <p:cTn id="10" dur="1" fill="hold">
                                          <p:stCondLst>
                                            <p:cond delay="49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8"/>
                                        </p:tgtEl>
                                      </p:cBhvr>
                                    </p:animEffect>
                                    <p:set>
                                      <p:cBhvr>
                                        <p:cTn id="19" dur="1" fill="hold">
                                          <p:stCondLst>
                                            <p:cond delay="499"/>
                                          </p:stCondLst>
                                        </p:cTn>
                                        <p:tgtEl>
                                          <p:spTgt spid="18"/>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9"/>
                                        </p:tgtEl>
                                      </p:cBhvr>
                                    </p:animEffect>
                                    <p:set>
                                      <p:cBhvr>
                                        <p:cTn id="22" dur="1" fill="hold">
                                          <p:stCondLst>
                                            <p:cond delay="499"/>
                                          </p:stCondLst>
                                        </p:cTn>
                                        <p:tgtEl>
                                          <p:spTgt spid="19"/>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20"/>
                                        </p:tgtEl>
                                      </p:cBhvr>
                                    </p:animEffect>
                                    <p:set>
                                      <p:cBhvr>
                                        <p:cTn id="25" dur="1" fill="hold">
                                          <p:stCondLst>
                                            <p:cond delay="499"/>
                                          </p:stCondLst>
                                        </p:cTn>
                                        <p:tgtEl>
                                          <p:spTgt spid="20"/>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5"/>
                                        </p:tgtEl>
                                      </p:cBhvr>
                                    </p:animEffect>
                                    <p:set>
                                      <p:cBhvr>
                                        <p:cTn id="31" dur="1" fill="hold">
                                          <p:stCondLst>
                                            <p:cond delay="499"/>
                                          </p:stCondLst>
                                        </p:cTn>
                                        <p:tgtEl>
                                          <p:spTgt spid="25"/>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36"/>
                                        </p:tgtEl>
                                      </p:cBhvr>
                                    </p:animEffect>
                                    <p:set>
                                      <p:cBhvr>
                                        <p:cTn id="34"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5" grpId="0" animBg="1"/>
      <p:bldP spid="17" grpId="0" animBg="1"/>
      <p:bldP spid="18" grpId="0" animBg="1"/>
      <p:bldP spid="19" grpId="0" animBg="1"/>
      <p:bldP spid="20" grpId="0" animBg="1"/>
      <p:bldP spid="21" grpId="0" animBg="1"/>
      <p:bldP spid="3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274290" cy="2179058"/>
          </a:xfrm>
        </p:spPr>
        <p:txBody>
          <a:bodyPr/>
          <a:lstStyle/>
          <a:p>
            <a:pPr marL="0" indent="0">
              <a:buNone/>
            </a:pPr>
            <a:r>
              <a:rPr lang="en-US" sz="2400" dirty="0"/>
              <a:t>Azure Data Lake Analytics is a new service, built to make big data analytics easy. This service lets you focus on writing, running and managing jobs, rather than operating distributed infrastructure. Instead of deploying, configuring and tuning hardware, you write queries to transform your data and extract valuable insights. The analytics service can handle jobs of any scale instantly by simply setting the dial for how much power you need. You only pay for your job when it is running making it cost-effective.</a:t>
            </a:r>
          </a:p>
        </p:txBody>
      </p:sp>
      <p:sp>
        <p:nvSpPr>
          <p:cNvPr id="3" name="Title 2"/>
          <p:cNvSpPr>
            <a:spLocks noGrp="1"/>
          </p:cNvSpPr>
          <p:nvPr>
            <p:ph type="title"/>
          </p:nvPr>
        </p:nvSpPr>
        <p:spPr/>
        <p:txBody>
          <a:bodyPr/>
          <a:lstStyle/>
          <a:p>
            <a:r>
              <a:rPr lang="en-US" dirty="0"/>
              <a:t>Data Lake Analytics</a:t>
            </a:r>
          </a:p>
        </p:txBody>
      </p:sp>
      <p:pic>
        <p:nvPicPr>
          <p:cNvPr id="6" name="Picture 5"/>
          <p:cNvPicPr>
            <a:picLocks noChangeAspect="1"/>
          </p:cNvPicPr>
          <p:nvPr/>
        </p:nvPicPr>
        <p:blipFill>
          <a:blip r:embed="rId3"/>
          <a:stretch>
            <a:fillRect/>
          </a:stretch>
        </p:blipFill>
        <p:spPr>
          <a:xfrm>
            <a:off x="1241639" y="3350704"/>
            <a:ext cx="9951610" cy="3643821"/>
          </a:xfrm>
          <a:prstGeom prst="rect">
            <a:avLst/>
          </a:prstGeom>
        </p:spPr>
      </p:pic>
    </p:spTree>
    <p:extLst>
      <p:ext uri="{BB962C8B-B14F-4D97-AF65-F5344CB8AC3E}">
        <p14:creationId xmlns:p14="http://schemas.microsoft.com/office/powerpoint/2010/main" val="76943958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Hub</a:t>
            </a:r>
          </a:p>
        </p:txBody>
      </p:sp>
    </p:spTree>
    <p:extLst>
      <p:ext uri="{BB962C8B-B14F-4D97-AF65-F5344CB8AC3E}">
        <p14:creationId xmlns:p14="http://schemas.microsoft.com/office/powerpoint/2010/main" val="1299594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4768540" cy="5810822"/>
          </a:xfrm>
        </p:spPr>
        <p:txBody>
          <a:bodyPr/>
          <a:lstStyle/>
          <a:p>
            <a:pPr marL="0" indent="0">
              <a:buNone/>
            </a:pPr>
            <a:r>
              <a:rPr lang="en-US" sz="2400" dirty="0"/>
              <a:t>Azure IoT Hub is a fully managed service that enables reliable and secure bidirectional communications between millions of IoT devices and a solution back-end. Azure IoT Hub:</a:t>
            </a:r>
          </a:p>
          <a:p>
            <a:pPr marL="342900" lvl="1" indent="-342900"/>
            <a:r>
              <a:rPr lang="en-US" dirty="0"/>
              <a:t>Provides reliable device-to-cloud and cloud-to-device messaging at scale</a:t>
            </a:r>
          </a:p>
          <a:p>
            <a:pPr marL="342900" lvl="1" indent="-342900"/>
            <a:r>
              <a:rPr lang="en-US" dirty="0"/>
              <a:t>Enables secure communications using per-device security credentials and access control</a:t>
            </a:r>
          </a:p>
          <a:p>
            <a:pPr marL="342900" lvl="1" indent="-342900"/>
            <a:r>
              <a:rPr lang="en-US" dirty="0"/>
              <a:t>Provides extensive monitoring for device connectivity and device identity management events</a:t>
            </a:r>
          </a:p>
          <a:p>
            <a:pPr marL="342900" lvl="1" indent="-342900"/>
            <a:r>
              <a:rPr lang="en-US" dirty="0"/>
              <a:t>Includes device libraries for the most popular languages and platforms</a:t>
            </a:r>
          </a:p>
          <a:p>
            <a:endParaRPr lang="en-US" sz="2000" dirty="0"/>
          </a:p>
        </p:txBody>
      </p:sp>
      <p:sp>
        <p:nvSpPr>
          <p:cNvPr id="3" name="Title 2"/>
          <p:cNvSpPr>
            <a:spLocks noGrp="1"/>
          </p:cNvSpPr>
          <p:nvPr>
            <p:ph type="title"/>
          </p:nvPr>
        </p:nvSpPr>
        <p:spPr/>
        <p:txBody>
          <a:bodyPr/>
          <a:lstStyle/>
          <a:p>
            <a:r>
              <a:rPr lang="en-US" dirty="0"/>
              <a:t>IoT Hub</a:t>
            </a:r>
          </a:p>
        </p:txBody>
      </p:sp>
      <p:pic>
        <p:nvPicPr>
          <p:cNvPr id="5" name="Picture 4"/>
          <p:cNvPicPr>
            <a:picLocks noChangeAspect="1"/>
          </p:cNvPicPr>
          <p:nvPr/>
        </p:nvPicPr>
        <p:blipFill>
          <a:blip r:embed="rId3"/>
          <a:stretch>
            <a:fillRect/>
          </a:stretch>
        </p:blipFill>
        <p:spPr>
          <a:xfrm>
            <a:off x="5410198" y="1320559"/>
            <a:ext cx="6204953" cy="4311647"/>
          </a:xfrm>
          <a:prstGeom prst="rect">
            <a:avLst/>
          </a:prstGeom>
        </p:spPr>
      </p:pic>
    </p:spTree>
    <p:extLst>
      <p:ext uri="{BB962C8B-B14F-4D97-AF65-F5344CB8AC3E}">
        <p14:creationId xmlns:p14="http://schemas.microsoft.com/office/powerpoint/2010/main" val="167509105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Hubs</a:t>
            </a:r>
          </a:p>
        </p:txBody>
      </p:sp>
    </p:spTree>
    <p:extLst>
      <p:ext uri="{BB962C8B-B14F-4D97-AF65-F5344CB8AC3E}">
        <p14:creationId xmlns:p14="http://schemas.microsoft.com/office/powerpoint/2010/main" val="2663916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274290" cy="2763834"/>
          </a:xfrm>
        </p:spPr>
        <p:txBody>
          <a:bodyPr/>
          <a:lstStyle/>
          <a:p>
            <a:r>
              <a:rPr lang="en-US" sz="2000" dirty="0"/>
              <a:t>An event processing service </a:t>
            </a:r>
          </a:p>
          <a:p>
            <a:r>
              <a:rPr lang="en-US" sz="2000" dirty="0"/>
              <a:t>Provides event and telemetry ingress to the cloud</a:t>
            </a:r>
          </a:p>
          <a:p>
            <a:r>
              <a:rPr lang="en-US" sz="2000" dirty="0"/>
              <a:t>Massive scale, Low latency and High reliability. </a:t>
            </a:r>
          </a:p>
          <a:p>
            <a:r>
              <a:rPr lang="en-US" sz="2000" dirty="0"/>
              <a:t>Scenarios</a:t>
            </a:r>
          </a:p>
          <a:p>
            <a:pPr lvl="1"/>
            <a:r>
              <a:rPr lang="en-US" sz="1400" dirty="0">
                <a:latin typeface="+mj-lt"/>
              </a:rPr>
              <a:t>application instrumentation</a:t>
            </a:r>
          </a:p>
          <a:p>
            <a:pPr lvl="1"/>
            <a:r>
              <a:rPr lang="en-US" sz="1400" dirty="0">
                <a:latin typeface="+mj-lt"/>
              </a:rPr>
              <a:t>user experience or workflow processing</a:t>
            </a:r>
          </a:p>
          <a:p>
            <a:pPr lvl="1"/>
            <a:r>
              <a:rPr lang="en-US" sz="1400" dirty="0">
                <a:latin typeface="+mj-lt"/>
              </a:rPr>
              <a:t>Internet of Things (IoT)</a:t>
            </a:r>
          </a:p>
          <a:p>
            <a:r>
              <a:rPr lang="en-US" sz="2000" dirty="0"/>
              <a:t>How Azure Event Hub capabilities differ from Service Bus topics</a:t>
            </a:r>
          </a:p>
          <a:p>
            <a:pPr lvl="1"/>
            <a:r>
              <a:rPr lang="en-US" sz="1400" dirty="0">
                <a:latin typeface="+mj-lt"/>
              </a:rPr>
              <a:t>they are strongly biased towards high throughput and event processing scenarios.</a:t>
            </a:r>
          </a:p>
        </p:txBody>
      </p:sp>
      <p:sp>
        <p:nvSpPr>
          <p:cNvPr id="3" name="Title 2"/>
          <p:cNvSpPr>
            <a:spLocks noGrp="1"/>
          </p:cNvSpPr>
          <p:nvPr>
            <p:ph type="title"/>
          </p:nvPr>
        </p:nvSpPr>
        <p:spPr/>
        <p:txBody>
          <a:bodyPr/>
          <a:lstStyle/>
          <a:p>
            <a:r>
              <a:rPr lang="en-US" dirty="0"/>
              <a:t>Event Hubs</a:t>
            </a:r>
          </a:p>
        </p:txBody>
      </p:sp>
      <p:pic>
        <p:nvPicPr>
          <p:cNvPr id="5" name="Picture 4"/>
          <p:cNvPicPr>
            <a:picLocks noChangeAspect="1"/>
          </p:cNvPicPr>
          <p:nvPr/>
        </p:nvPicPr>
        <p:blipFill>
          <a:blip r:embed="rId3"/>
          <a:stretch>
            <a:fillRect/>
          </a:stretch>
        </p:blipFill>
        <p:spPr>
          <a:xfrm>
            <a:off x="2864644" y="4792662"/>
            <a:ext cx="6858000" cy="1371600"/>
          </a:xfrm>
          <a:prstGeom prst="rect">
            <a:avLst/>
          </a:prstGeom>
        </p:spPr>
      </p:pic>
    </p:spTree>
    <p:extLst>
      <p:ext uri="{BB962C8B-B14F-4D97-AF65-F5344CB8AC3E}">
        <p14:creationId xmlns:p14="http://schemas.microsoft.com/office/powerpoint/2010/main" val="97159163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Services</a:t>
            </a:r>
          </a:p>
        </p:txBody>
      </p:sp>
    </p:spTree>
    <p:extLst>
      <p:ext uri="{BB962C8B-B14F-4D97-AF65-F5344CB8AC3E}">
        <p14:creationId xmlns:p14="http://schemas.microsoft.com/office/powerpoint/2010/main" val="1630401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0840548" cy="2923877"/>
          </a:xfrm>
        </p:spPr>
        <p:txBody>
          <a:bodyPr/>
          <a:lstStyle/>
          <a:p>
            <a:r>
              <a:rPr lang="en-US" sz="2000" dirty="0"/>
              <a:t>Microsoft Azure Media Services is an extensible cloud-based platform that enables developers to build scalable media management and delivery applications. Media Services is based on REST APIs that enable you to securely upload, store, encode and package video or audio content for both on-demand and live streaming delivery to various clients (for example, TV, PC, and mobile devices).</a:t>
            </a:r>
          </a:p>
          <a:p>
            <a:pPr>
              <a:lnSpc>
                <a:spcPct val="100000"/>
              </a:lnSpc>
            </a:pPr>
            <a:r>
              <a:rPr lang="en-US" sz="2000" dirty="0"/>
              <a:t>You can build end-to-end workflows using entirely Media Services. You can also choose to use third-party components for some parts of your workflow. For example, encode using a third-party encoder. Then, upload, protect, package, deliver using Media Services.</a:t>
            </a:r>
          </a:p>
          <a:p>
            <a:pPr>
              <a:lnSpc>
                <a:spcPct val="100000"/>
              </a:lnSpc>
            </a:pPr>
            <a:r>
              <a:rPr lang="en-US" sz="2000" dirty="0"/>
              <a:t>You can choose to stream your content live or deliver content on demand.</a:t>
            </a:r>
          </a:p>
        </p:txBody>
      </p:sp>
      <p:sp>
        <p:nvSpPr>
          <p:cNvPr id="3" name="Title 2"/>
          <p:cNvSpPr>
            <a:spLocks noGrp="1"/>
          </p:cNvSpPr>
          <p:nvPr>
            <p:ph type="title"/>
          </p:nvPr>
        </p:nvSpPr>
        <p:spPr/>
        <p:txBody>
          <a:bodyPr/>
          <a:lstStyle/>
          <a:p>
            <a:r>
              <a:rPr lang="en-US" dirty="0"/>
              <a:t>Media Services</a:t>
            </a:r>
          </a:p>
        </p:txBody>
      </p:sp>
      <p:pic>
        <p:nvPicPr>
          <p:cNvPr id="6" name="Picture 5"/>
          <p:cNvPicPr>
            <a:picLocks noChangeAspect="1"/>
          </p:cNvPicPr>
          <p:nvPr/>
        </p:nvPicPr>
        <p:blipFill>
          <a:blip r:embed="rId3"/>
          <a:stretch>
            <a:fillRect/>
          </a:stretch>
        </p:blipFill>
        <p:spPr>
          <a:xfrm>
            <a:off x="2690050" y="4076574"/>
            <a:ext cx="6248400" cy="2457450"/>
          </a:xfrm>
          <a:prstGeom prst="rect">
            <a:avLst/>
          </a:prstGeom>
        </p:spPr>
      </p:pic>
    </p:spTree>
    <p:extLst>
      <p:ext uri="{BB962C8B-B14F-4D97-AF65-F5344CB8AC3E}">
        <p14:creationId xmlns:p14="http://schemas.microsoft.com/office/powerpoint/2010/main" val="159816959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Delivery Network</a:t>
            </a:r>
          </a:p>
        </p:txBody>
      </p:sp>
    </p:spTree>
    <p:extLst>
      <p:ext uri="{BB962C8B-B14F-4D97-AF65-F5344CB8AC3E}">
        <p14:creationId xmlns:p14="http://schemas.microsoft.com/office/powerpoint/2010/main" val="18889656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0883080" cy="1957459"/>
          </a:xfrm>
        </p:spPr>
        <p:txBody>
          <a:bodyPr/>
          <a:lstStyle/>
          <a:p>
            <a:pPr marL="0" indent="0">
              <a:buNone/>
            </a:pPr>
            <a:r>
              <a:rPr lang="en-US" sz="3200" dirty="0"/>
              <a:t>CDN networks are used for static content such as media, images, or documents which are read more than written to. The end goal being to push content to areas of the world where users are located.</a:t>
            </a:r>
          </a:p>
        </p:txBody>
      </p:sp>
      <p:sp>
        <p:nvSpPr>
          <p:cNvPr id="3" name="Title 2"/>
          <p:cNvSpPr>
            <a:spLocks noGrp="1"/>
          </p:cNvSpPr>
          <p:nvPr>
            <p:ph type="title"/>
          </p:nvPr>
        </p:nvSpPr>
        <p:spPr/>
        <p:txBody>
          <a:bodyPr/>
          <a:lstStyle/>
          <a:p>
            <a:r>
              <a:rPr lang="en-US" dirty="0"/>
              <a:t>Content Delivery Network</a:t>
            </a:r>
          </a:p>
        </p:txBody>
      </p:sp>
      <p:sp>
        <p:nvSpPr>
          <p:cNvPr id="9" name="Rectangle 8"/>
          <p:cNvSpPr/>
          <p:nvPr/>
        </p:nvSpPr>
        <p:spPr bwMode="auto">
          <a:xfrm>
            <a:off x="2369567" y="3334232"/>
            <a:ext cx="2514386" cy="3200127"/>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975" rIns="0" bIns="34975" numCol="1" rtlCol="0" anchor="t" anchorCtr="0" compatLnSpc="1">
            <a:prstTxWarp prst="textNoShape">
              <a:avLst/>
            </a:prstTxWarp>
          </a:bodyPr>
          <a:lstStyle/>
          <a:p>
            <a:pPr algn="ctr" defTabSz="699212" fontAlgn="base">
              <a:spcBef>
                <a:spcPct val="0"/>
              </a:spcBef>
              <a:spcAft>
                <a:spcPct val="0"/>
              </a:spcAft>
            </a:pPr>
            <a:r>
              <a:rPr lang="en-US" sz="2400" dirty="0">
                <a:solidFill>
                  <a:srgbClr val="FFFFFF"/>
                </a:solidFill>
              </a:rPr>
              <a:t>Speed</a:t>
            </a:r>
          </a:p>
        </p:txBody>
      </p:sp>
      <p:sp>
        <p:nvSpPr>
          <p:cNvPr id="10" name="Rectangle 9"/>
          <p:cNvSpPr/>
          <p:nvPr/>
        </p:nvSpPr>
        <p:spPr bwMode="auto">
          <a:xfrm>
            <a:off x="4998244" y="3334232"/>
            <a:ext cx="2514386" cy="3200127"/>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975" rIns="0" bIns="34975" numCol="1" rtlCol="0" anchor="t" anchorCtr="0" compatLnSpc="1">
            <a:prstTxWarp prst="textNoShape">
              <a:avLst/>
            </a:prstTxWarp>
          </a:bodyPr>
          <a:lstStyle/>
          <a:p>
            <a:pPr algn="ctr" defTabSz="699212" fontAlgn="base">
              <a:spcBef>
                <a:spcPct val="0"/>
              </a:spcBef>
              <a:spcAft>
                <a:spcPct val="0"/>
              </a:spcAft>
            </a:pPr>
            <a:r>
              <a:rPr lang="en-US" sz="2400" dirty="0">
                <a:solidFill>
                  <a:srgbClr val="FFFFFF"/>
                </a:solidFill>
              </a:rPr>
              <a:t>Reliability</a:t>
            </a:r>
          </a:p>
          <a:p>
            <a:pPr algn="ctr" defTabSz="699212" fontAlgn="base">
              <a:spcBef>
                <a:spcPct val="0"/>
              </a:spcBef>
              <a:spcAft>
                <a:spcPct val="0"/>
              </a:spcAft>
            </a:pPr>
            <a:endParaRPr lang="en-US" sz="1500" dirty="0">
              <a:solidFill>
                <a:srgbClr val="FFFFFF"/>
              </a:solidFill>
            </a:endParaRPr>
          </a:p>
        </p:txBody>
      </p:sp>
      <p:sp>
        <p:nvSpPr>
          <p:cNvPr id="11" name="Rectangle 10"/>
          <p:cNvSpPr/>
          <p:nvPr/>
        </p:nvSpPr>
        <p:spPr bwMode="auto">
          <a:xfrm>
            <a:off x="7626919" y="3334232"/>
            <a:ext cx="2514386" cy="3200127"/>
          </a:xfrm>
          <a:prstGeom prst="rect">
            <a:avLst/>
          </a:prstGeom>
          <a:solidFill>
            <a:schemeClr val="accent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34975" rIns="0" bIns="34975" numCol="1" rtlCol="0" anchor="t" anchorCtr="0" compatLnSpc="1">
            <a:prstTxWarp prst="textNoShape">
              <a:avLst/>
            </a:prstTxWarp>
          </a:bodyPr>
          <a:lstStyle/>
          <a:p>
            <a:pPr algn="ctr" defTabSz="699212" fontAlgn="base">
              <a:spcBef>
                <a:spcPct val="0"/>
              </a:spcBef>
              <a:spcAft>
                <a:spcPct val="0"/>
              </a:spcAft>
            </a:pPr>
            <a:r>
              <a:rPr lang="en-US" sz="2400" dirty="0">
                <a:solidFill>
                  <a:srgbClr val="FFFFFF"/>
                </a:solidFill>
              </a:rPr>
              <a:t>Efficiency</a:t>
            </a:r>
          </a:p>
        </p:txBody>
      </p:sp>
      <p:sp>
        <p:nvSpPr>
          <p:cNvPr id="12" name="Freeform 58"/>
          <p:cNvSpPr>
            <a:spLocks noChangeAspect="1" noEditPoints="1"/>
          </p:cNvSpPr>
          <p:nvPr/>
        </p:nvSpPr>
        <p:spPr bwMode="black">
          <a:xfrm>
            <a:off x="3383664" y="3905683"/>
            <a:ext cx="486201" cy="521119"/>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2952" tIns="31477" rIns="62952" bIns="31477" numCol="1" anchor="t" anchorCtr="0" compatLnSpc="1">
            <a:prstTxWarp prst="textNoShape">
              <a:avLst/>
            </a:prstTxWarp>
          </a:bodyPr>
          <a:lstStyle/>
          <a:p>
            <a:endParaRPr lang="en-US" sz="1224">
              <a:solidFill>
                <a:srgbClr val="FFFFFF"/>
              </a:solidFill>
              <a:cs typeface="Segoe UI" panose="020B0502040204020203" pitchFamily="34" charset="0"/>
            </a:endParaRPr>
          </a:p>
        </p:txBody>
      </p:sp>
      <p:sp>
        <p:nvSpPr>
          <p:cNvPr id="13" name="Rectangle 12"/>
          <p:cNvSpPr/>
          <p:nvPr/>
        </p:nvSpPr>
        <p:spPr>
          <a:xfrm>
            <a:off x="2369572" y="4588076"/>
            <a:ext cx="2400095" cy="1338828"/>
          </a:xfrm>
          <a:prstGeom prst="rect">
            <a:avLst/>
          </a:prstGeom>
          <a:ln>
            <a:noFill/>
          </a:ln>
        </p:spPr>
        <p:txBody>
          <a:bodyPr wrap="square">
            <a:spAutoFit/>
          </a:bodyPr>
          <a:lstStyle/>
          <a:p>
            <a:pPr marL="257144" indent="-257144" defTabSz="699212" fontAlgn="base">
              <a:spcBef>
                <a:spcPct val="0"/>
              </a:spcBef>
              <a:spcAft>
                <a:spcPct val="0"/>
              </a:spcAft>
              <a:buFont typeface="Arial" panose="020B0604020202020204" pitchFamily="34" charset="0"/>
              <a:buChar char="•"/>
            </a:pPr>
            <a:r>
              <a:rPr lang="en-US" sz="1350" dirty="0">
                <a:solidFill>
                  <a:srgbClr val="FFFFFF"/>
                </a:solidFill>
              </a:rPr>
              <a:t>In almost every case, content utilizing a CDN will be much closer to the end-user, resulting in faster delivery and a better user experience </a:t>
            </a:r>
          </a:p>
        </p:txBody>
      </p:sp>
      <p:sp>
        <p:nvSpPr>
          <p:cNvPr id="14" name="Rectangle 13"/>
          <p:cNvSpPr/>
          <p:nvPr/>
        </p:nvSpPr>
        <p:spPr>
          <a:xfrm>
            <a:off x="5008804" y="4588073"/>
            <a:ext cx="2514386" cy="1338828"/>
          </a:xfrm>
          <a:prstGeom prst="rect">
            <a:avLst/>
          </a:prstGeom>
          <a:ln>
            <a:noFill/>
          </a:ln>
        </p:spPr>
        <p:txBody>
          <a:bodyPr wrap="square">
            <a:spAutoFit/>
          </a:bodyPr>
          <a:lstStyle/>
          <a:p>
            <a:pPr marL="257144" indent="-257144" defTabSz="699212" fontAlgn="base">
              <a:spcBef>
                <a:spcPct val="0"/>
              </a:spcBef>
              <a:spcAft>
                <a:spcPct val="0"/>
              </a:spcAft>
              <a:buFont typeface="Arial" panose="020B0604020202020204" pitchFamily="34" charset="0"/>
              <a:buChar char="•"/>
            </a:pPr>
            <a:r>
              <a:rPr lang="en-US" sz="1350" dirty="0">
                <a:solidFill>
                  <a:srgbClr val="FFFFFF"/>
                </a:solidFill>
              </a:rPr>
              <a:t>The CDN spreads out content, replicating that content across the globe, resulting in reduced demand on any given server</a:t>
            </a:r>
          </a:p>
        </p:txBody>
      </p:sp>
      <p:sp>
        <p:nvSpPr>
          <p:cNvPr id="15" name="Freeform 426"/>
          <p:cNvSpPr>
            <a:spLocks/>
          </p:cNvSpPr>
          <p:nvPr/>
        </p:nvSpPr>
        <p:spPr bwMode="auto">
          <a:xfrm>
            <a:off x="6034016" y="3960688"/>
            <a:ext cx="188715" cy="188627"/>
          </a:xfrm>
          <a:custGeom>
            <a:avLst/>
            <a:gdLst>
              <a:gd name="T0" fmla="*/ 0 w 300"/>
              <a:gd name="T1" fmla="*/ 0 h 304"/>
              <a:gd name="T2" fmla="*/ 0 w 300"/>
              <a:gd name="T3" fmla="*/ 231 h 304"/>
              <a:gd name="T4" fmla="*/ 70 w 300"/>
              <a:gd name="T5" fmla="*/ 160 h 304"/>
              <a:gd name="T6" fmla="*/ 212 w 300"/>
              <a:gd name="T7" fmla="*/ 304 h 304"/>
              <a:gd name="T8" fmla="*/ 300 w 300"/>
              <a:gd name="T9" fmla="*/ 215 h 304"/>
              <a:gd name="T10" fmla="*/ 158 w 300"/>
              <a:gd name="T11" fmla="*/ 71 h 304"/>
              <a:gd name="T12" fmla="*/ 229 w 300"/>
              <a:gd name="T13" fmla="*/ 0 h 304"/>
              <a:gd name="T14" fmla="*/ 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0" y="0"/>
                </a:moveTo>
                <a:lnTo>
                  <a:pt x="0" y="231"/>
                </a:lnTo>
                <a:lnTo>
                  <a:pt x="70" y="160"/>
                </a:lnTo>
                <a:lnTo>
                  <a:pt x="212" y="304"/>
                </a:lnTo>
                <a:lnTo>
                  <a:pt x="300" y="215"/>
                </a:lnTo>
                <a:lnTo>
                  <a:pt x="158" y="71"/>
                </a:lnTo>
                <a:lnTo>
                  <a:pt x="229" y="0"/>
                </a:lnTo>
                <a:lnTo>
                  <a:pt x="0" y="0"/>
                </a:lnTo>
                <a:close/>
              </a:path>
            </a:pathLst>
          </a:custGeom>
          <a:solidFill>
            <a:srgbClr val="FFFFFF"/>
          </a:solidFill>
          <a:ln w="31750" cap="sq">
            <a:noFill/>
            <a:miter lim="800000"/>
            <a:headEnd/>
            <a:tailEnd/>
          </a:ln>
          <a:extLst/>
        </p:spPr>
        <p:txBody>
          <a:bodyPr vert="horz" wrap="square" lIns="69939" tIns="34969" rIns="69939" bIns="34969" numCol="1" anchor="t" anchorCtr="0" compatLnSpc="1">
            <a:prstTxWarp prst="textNoShape">
              <a:avLst/>
            </a:prstTxWarp>
          </a:bodyPr>
          <a:lstStyle/>
          <a:p>
            <a:endParaRPr lang="en-US" sz="1377">
              <a:solidFill>
                <a:srgbClr val="FFFFFF"/>
              </a:solidFill>
              <a:cs typeface="Segoe UI" panose="020B0502040204020203" pitchFamily="34" charset="0"/>
            </a:endParaRPr>
          </a:p>
        </p:txBody>
      </p:sp>
      <p:sp>
        <p:nvSpPr>
          <p:cNvPr id="16" name="Freeform 427"/>
          <p:cNvSpPr>
            <a:spLocks/>
          </p:cNvSpPr>
          <p:nvPr/>
        </p:nvSpPr>
        <p:spPr bwMode="auto">
          <a:xfrm>
            <a:off x="6255441" y="3960688"/>
            <a:ext cx="188715" cy="188627"/>
          </a:xfrm>
          <a:custGeom>
            <a:avLst/>
            <a:gdLst>
              <a:gd name="T0" fmla="*/ 300 w 300"/>
              <a:gd name="T1" fmla="*/ 0 h 304"/>
              <a:gd name="T2" fmla="*/ 300 w 300"/>
              <a:gd name="T3" fmla="*/ 231 h 304"/>
              <a:gd name="T4" fmla="*/ 229 w 300"/>
              <a:gd name="T5" fmla="*/ 160 h 304"/>
              <a:gd name="T6" fmla="*/ 87 w 300"/>
              <a:gd name="T7" fmla="*/ 304 h 304"/>
              <a:gd name="T8" fmla="*/ 0 w 300"/>
              <a:gd name="T9" fmla="*/ 215 h 304"/>
              <a:gd name="T10" fmla="*/ 141 w 300"/>
              <a:gd name="T11" fmla="*/ 71 h 304"/>
              <a:gd name="T12" fmla="*/ 70 w 300"/>
              <a:gd name="T13" fmla="*/ 0 h 304"/>
              <a:gd name="T14" fmla="*/ 300 w 300"/>
              <a:gd name="T15" fmla="*/ 0 h 3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4">
                <a:moveTo>
                  <a:pt x="300" y="0"/>
                </a:moveTo>
                <a:lnTo>
                  <a:pt x="300" y="231"/>
                </a:lnTo>
                <a:lnTo>
                  <a:pt x="229" y="160"/>
                </a:lnTo>
                <a:lnTo>
                  <a:pt x="87" y="304"/>
                </a:lnTo>
                <a:lnTo>
                  <a:pt x="0" y="215"/>
                </a:lnTo>
                <a:lnTo>
                  <a:pt x="141" y="71"/>
                </a:lnTo>
                <a:lnTo>
                  <a:pt x="70" y="0"/>
                </a:lnTo>
                <a:lnTo>
                  <a:pt x="300" y="0"/>
                </a:lnTo>
                <a:close/>
              </a:path>
            </a:pathLst>
          </a:custGeom>
          <a:solidFill>
            <a:srgbClr val="FFFFFF"/>
          </a:solidFill>
          <a:ln w="31750" cap="sq">
            <a:noFill/>
            <a:miter lim="800000"/>
            <a:headEnd/>
            <a:tailEnd/>
          </a:ln>
          <a:extLst/>
        </p:spPr>
        <p:txBody>
          <a:bodyPr vert="horz" wrap="square" lIns="69939" tIns="34969" rIns="69939" bIns="34969" numCol="1" anchor="t" anchorCtr="0" compatLnSpc="1">
            <a:prstTxWarp prst="textNoShape">
              <a:avLst/>
            </a:prstTxWarp>
          </a:bodyPr>
          <a:lstStyle/>
          <a:p>
            <a:endParaRPr lang="en-US" sz="1377">
              <a:solidFill>
                <a:srgbClr val="FFFFFF"/>
              </a:solidFill>
              <a:cs typeface="Segoe UI" panose="020B0502040204020203" pitchFamily="34" charset="0"/>
            </a:endParaRPr>
          </a:p>
        </p:txBody>
      </p:sp>
      <p:sp>
        <p:nvSpPr>
          <p:cNvPr id="17" name="Freeform 428"/>
          <p:cNvSpPr>
            <a:spLocks/>
          </p:cNvSpPr>
          <p:nvPr/>
        </p:nvSpPr>
        <p:spPr bwMode="auto">
          <a:xfrm>
            <a:off x="6034016" y="4181577"/>
            <a:ext cx="188715" cy="189248"/>
          </a:xfrm>
          <a:custGeom>
            <a:avLst/>
            <a:gdLst>
              <a:gd name="T0" fmla="*/ 0 w 300"/>
              <a:gd name="T1" fmla="*/ 305 h 305"/>
              <a:gd name="T2" fmla="*/ 0 w 300"/>
              <a:gd name="T3" fmla="*/ 74 h 305"/>
              <a:gd name="T4" fmla="*/ 70 w 300"/>
              <a:gd name="T5" fmla="*/ 145 h 305"/>
              <a:gd name="T6" fmla="*/ 212 w 300"/>
              <a:gd name="T7" fmla="*/ 0 h 305"/>
              <a:gd name="T8" fmla="*/ 300 w 300"/>
              <a:gd name="T9" fmla="*/ 90 h 305"/>
              <a:gd name="T10" fmla="*/ 158 w 300"/>
              <a:gd name="T11" fmla="*/ 234 h 305"/>
              <a:gd name="T12" fmla="*/ 229 w 300"/>
              <a:gd name="T13" fmla="*/ 305 h 305"/>
              <a:gd name="T14" fmla="*/ 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0" y="305"/>
                </a:moveTo>
                <a:lnTo>
                  <a:pt x="0" y="74"/>
                </a:lnTo>
                <a:lnTo>
                  <a:pt x="70" y="145"/>
                </a:lnTo>
                <a:lnTo>
                  <a:pt x="212" y="0"/>
                </a:lnTo>
                <a:lnTo>
                  <a:pt x="300" y="90"/>
                </a:lnTo>
                <a:lnTo>
                  <a:pt x="158" y="234"/>
                </a:lnTo>
                <a:lnTo>
                  <a:pt x="229" y="305"/>
                </a:lnTo>
                <a:lnTo>
                  <a:pt x="0" y="305"/>
                </a:lnTo>
                <a:close/>
              </a:path>
            </a:pathLst>
          </a:custGeom>
          <a:solidFill>
            <a:srgbClr val="FFFFFF"/>
          </a:solidFill>
          <a:ln w="31750" cap="sq">
            <a:noFill/>
            <a:miter lim="800000"/>
            <a:headEnd/>
            <a:tailEnd/>
          </a:ln>
          <a:extLst/>
        </p:spPr>
        <p:txBody>
          <a:bodyPr vert="horz" wrap="square" lIns="69939" tIns="34969" rIns="69939" bIns="34969" numCol="1" anchor="t" anchorCtr="0" compatLnSpc="1">
            <a:prstTxWarp prst="textNoShape">
              <a:avLst/>
            </a:prstTxWarp>
          </a:bodyPr>
          <a:lstStyle/>
          <a:p>
            <a:endParaRPr lang="en-US" sz="1377">
              <a:solidFill>
                <a:srgbClr val="FFFFFF"/>
              </a:solidFill>
              <a:cs typeface="Segoe UI" panose="020B0502040204020203" pitchFamily="34" charset="0"/>
            </a:endParaRPr>
          </a:p>
        </p:txBody>
      </p:sp>
      <p:sp>
        <p:nvSpPr>
          <p:cNvPr id="18" name="Freeform 429"/>
          <p:cNvSpPr>
            <a:spLocks/>
          </p:cNvSpPr>
          <p:nvPr/>
        </p:nvSpPr>
        <p:spPr bwMode="auto">
          <a:xfrm>
            <a:off x="6255441" y="4181577"/>
            <a:ext cx="188715" cy="189248"/>
          </a:xfrm>
          <a:custGeom>
            <a:avLst/>
            <a:gdLst>
              <a:gd name="T0" fmla="*/ 300 w 300"/>
              <a:gd name="T1" fmla="*/ 305 h 305"/>
              <a:gd name="T2" fmla="*/ 300 w 300"/>
              <a:gd name="T3" fmla="*/ 74 h 305"/>
              <a:gd name="T4" fmla="*/ 229 w 300"/>
              <a:gd name="T5" fmla="*/ 145 h 305"/>
              <a:gd name="T6" fmla="*/ 87 w 300"/>
              <a:gd name="T7" fmla="*/ 0 h 305"/>
              <a:gd name="T8" fmla="*/ 0 w 300"/>
              <a:gd name="T9" fmla="*/ 90 h 305"/>
              <a:gd name="T10" fmla="*/ 141 w 300"/>
              <a:gd name="T11" fmla="*/ 234 h 305"/>
              <a:gd name="T12" fmla="*/ 70 w 300"/>
              <a:gd name="T13" fmla="*/ 305 h 305"/>
              <a:gd name="T14" fmla="*/ 300 w 300"/>
              <a:gd name="T15" fmla="*/ 305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0" h="305">
                <a:moveTo>
                  <a:pt x="300" y="305"/>
                </a:moveTo>
                <a:lnTo>
                  <a:pt x="300" y="74"/>
                </a:lnTo>
                <a:lnTo>
                  <a:pt x="229" y="145"/>
                </a:lnTo>
                <a:lnTo>
                  <a:pt x="87" y="0"/>
                </a:lnTo>
                <a:lnTo>
                  <a:pt x="0" y="90"/>
                </a:lnTo>
                <a:lnTo>
                  <a:pt x="141" y="234"/>
                </a:lnTo>
                <a:lnTo>
                  <a:pt x="70" y="305"/>
                </a:lnTo>
                <a:lnTo>
                  <a:pt x="300" y="305"/>
                </a:lnTo>
                <a:close/>
              </a:path>
            </a:pathLst>
          </a:custGeom>
          <a:solidFill>
            <a:srgbClr val="FFFFFF"/>
          </a:solidFill>
          <a:ln w="31750" cap="sq">
            <a:noFill/>
            <a:miter lim="800000"/>
            <a:headEnd/>
            <a:tailEnd/>
          </a:ln>
          <a:extLst/>
        </p:spPr>
        <p:txBody>
          <a:bodyPr vert="horz" wrap="square" lIns="69939" tIns="34969" rIns="69939" bIns="34969" numCol="1" anchor="t" anchorCtr="0" compatLnSpc="1">
            <a:prstTxWarp prst="textNoShape">
              <a:avLst/>
            </a:prstTxWarp>
          </a:bodyPr>
          <a:lstStyle/>
          <a:p>
            <a:endParaRPr lang="en-US" sz="1377">
              <a:solidFill>
                <a:srgbClr val="FFFFFF"/>
              </a:solidFill>
              <a:cs typeface="Segoe UI" panose="020B0502040204020203" pitchFamily="34" charset="0"/>
            </a:endParaRPr>
          </a:p>
        </p:txBody>
      </p:sp>
      <p:sp>
        <p:nvSpPr>
          <p:cNvPr id="19" name="Rectangle 18"/>
          <p:cNvSpPr/>
          <p:nvPr/>
        </p:nvSpPr>
        <p:spPr>
          <a:xfrm>
            <a:off x="7604301" y="4588072"/>
            <a:ext cx="2537006" cy="1338828"/>
          </a:xfrm>
          <a:prstGeom prst="rect">
            <a:avLst/>
          </a:prstGeom>
          <a:ln>
            <a:noFill/>
          </a:ln>
        </p:spPr>
        <p:txBody>
          <a:bodyPr wrap="square">
            <a:spAutoFit/>
          </a:bodyPr>
          <a:lstStyle/>
          <a:p>
            <a:pPr marL="218549" indent="-174841" defTabSz="699160">
              <a:spcBef>
                <a:spcPts val="459"/>
              </a:spcBef>
              <a:spcAft>
                <a:spcPts val="306"/>
              </a:spcAft>
              <a:buFont typeface="Arial" panose="020B0604020202020204" pitchFamily="34" charset="0"/>
              <a:buChar char="•"/>
              <a:defRPr/>
            </a:pPr>
            <a:r>
              <a:rPr lang="en-US" sz="1350" kern="0" dirty="0">
                <a:solidFill>
                  <a:srgbClr val="FFFFFF"/>
                </a:solidFill>
                <a:ea typeface="Segoe UI" panose="020B0502040204020203" pitchFamily="34" charset="0"/>
                <a:cs typeface="Segoe UI" panose="020B0502040204020203" pitchFamily="34" charset="0"/>
              </a:rPr>
              <a:t>The CDN optimizes for delivery, allowing the customer to focus on the quality of their content, not on the delivery of that content</a:t>
            </a:r>
          </a:p>
        </p:txBody>
      </p:sp>
      <p:sp>
        <p:nvSpPr>
          <p:cNvPr id="20" name="Freeform 15"/>
          <p:cNvSpPr>
            <a:spLocks noChangeAspect="1"/>
          </p:cNvSpPr>
          <p:nvPr/>
        </p:nvSpPr>
        <p:spPr bwMode="auto">
          <a:xfrm>
            <a:off x="8761847" y="3905684"/>
            <a:ext cx="244541" cy="449073"/>
          </a:xfrm>
          <a:custGeom>
            <a:avLst/>
            <a:gdLst>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38425"/>
              <a:gd name="connsiteY0" fmla="*/ 0 h 4914900"/>
              <a:gd name="connsiteX1" fmla="*/ 1676400 w 2638425"/>
              <a:gd name="connsiteY1" fmla="*/ 0 h 4914900"/>
              <a:gd name="connsiteX2" fmla="*/ 1676400 w 2638425"/>
              <a:gd name="connsiteY2" fmla="*/ 523875 h 4914900"/>
              <a:gd name="connsiteX3" fmla="*/ 2466975 w 2638425"/>
              <a:gd name="connsiteY3" fmla="*/ 647700 h 4914900"/>
              <a:gd name="connsiteX4" fmla="*/ 2466975 w 2638425"/>
              <a:gd name="connsiteY4" fmla="*/ 1628775 h 4914900"/>
              <a:gd name="connsiteX5" fmla="*/ 1276350 w 2638425"/>
              <a:gd name="connsiteY5" fmla="*/ 1400175 h 4914900"/>
              <a:gd name="connsiteX6" fmla="*/ 1238250 w 2638425"/>
              <a:gd name="connsiteY6" fmla="*/ 1800225 h 4914900"/>
              <a:gd name="connsiteX7" fmla="*/ 2638425 w 2638425"/>
              <a:gd name="connsiteY7" fmla="*/ 3276600 h 4914900"/>
              <a:gd name="connsiteX8" fmla="*/ 1685925 w 2638425"/>
              <a:gd name="connsiteY8" fmla="*/ 4305300 h 4914900"/>
              <a:gd name="connsiteX9" fmla="*/ 1685925 w 2638425"/>
              <a:gd name="connsiteY9" fmla="*/ 4914900 h 4914900"/>
              <a:gd name="connsiteX10" fmla="*/ 1038225 w 2638425"/>
              <a:gd name="connsiteY10" fmla="*/ 4914900 h 4914900"/>
              <a:gd name="connsiteX11" fmla="*/ 1038225 w 2638425"/>
              <a:gd name="connsiteY11" fmla="*/ 4381500 h 4914900"/>
              <a:gd name="connsiteX12" fmla="*/ 19050 w 2638425"/>
              <a:gd name="connsiteY12" fmla="*/ 4152900 h 4914900"/>
              <a:gd name="connsiteX13" fmla="*/ 19050 w 2638425"/>
              <a:gd name="connsiteY13" fmla="*/ 3133725 h 4914900"/>
              <a:gd name="connsiteX14" fmla="*/ 1181100 w 2638425"/>
              <a:gd name="connsiteY14" fmla="*/ 3533775 h 4914900"/>
              <a:gd name="connsiteX15" fmla="*/ 1333500 w 2638425"/>
              <a:gd name="connsiteY15" fmla="*/ 3086100 h 4914900"/>
              <a:gd name="connsiteX16" fmla="*/ 0 w 2638425"/>
              <a:gd name="connsiteY16" fmla="*/ 1447800 h 4914900"/>
              <a:gd name="connsiteX17" fmla="*/ 1038225 w 2638425"/>
              <a:gd name="connsiteY17" fmla="*/ 561975 h 4914900"/>
              <a:gd name="connsiteX18" fmla="*/ 1028700 w 2638425"/>
              <a:gd name="connsiteY18" fmla="*/ 0 h 4914900"/>
              <a:gd name="connsiteX0" fmla="*/ 1028700 w 2641426"/>
              <a:gd name="connsiteY0" fmla="*/ 0 h 4914900"/>
              <a:gd name="connsiteX1" fmla="*/ 1676400 w 2641426"/>
              <a:gd name="connsiteY1" fmla="*/ 0 h 4914900"/>
              <a:gd name="connsiteX2" fmla="*/ 1676400 w 2641426"/>
              <a:gd name="connsiteY2" fmla="*/ 523875 h 4914900"/>
              <a:gd name="connsiteX3" fmla="*/ 2466975 w 2641426"/>
              <a:gd name="connsiteY3" fmla="*/ 647700 h 4914900"/>
              <a:gd name="connsiteX4" fmla="*/ 2466975 w 2641426"/>
              <a:gd name="connsiteY4" fmla="*/ 1628775 h 4914900"/>
              <a:gd name="connsiteX5" fmla="*/ 1276350 w 2641426"/>
              <a:gd name="connsiteY5" fmla="*/ 1400175 h 4914900"/>
              <a:gd name="connsiteX6" fmla="*/ 1238250 w 2641426"/>
              <a:gd name="connsiteY6" fmla="*/ 1800225 h 4914900"/>
              <a:gd name="connsiteX7" fmla="*/ 2638425 w 2641426"/>
              <a:gd name="connsiteY7" fmla="*/ 3276600 h 4914900"/>
              <a:gd name="connsiteX8" fmla="*/ 1685925 w 2641426"/>
              <a:gd name="connsiteY8" fmla="*/ 4305300 h 4914900"/>
              <a:gd name="connsiteX9" fmla="*/ 1685925 w 2641426"/>
              <a:gd name="connsiteY9" fmla="*/ 4914900 h 4914900"/>
              <a:gd name="connsiteX10" fmla="*/ 1038225 w 2641426"/>
              <a:gd name="connsiteY10" fmla="*/ 4914900 h 4914900"/>
              <a:gd name="connsiteX11" fmla="*/ 1038225 w 2641426"/>
              <a:gd name="connsiteY11" fmla="*/ 4381500 h 4914900"/>
              <a:gd name="connsiteX12" fmla="*/ 19050 w 2641426"/>
              <a:gd name="connsiteY12" fmla="*/ 4152900 h 4914900"/>
              <a:gd name="connsiteX13" fmla="*/ 19050 w 2641426"/>
              <a:gd name="connsiteY13" fmla="*/ 3133725 h 4914900"/>
              <a:gd name="connsiteX14" fmla="*/ 1181100 w 2641426"/>
              <a:gd name="connsiteY14" fmla="*/ 3533775 h 4914900"/>
              <a:gd name="connsiteX15" fmla="*/ 1333500 w 2641426"/>
              <a:gd name="connsiteY15" fmla="*/ 3086100 h 4914900"/>
              <a:gd name="connsiteX16" fmla="*/ 0 w 2641426"/>
              <a:gd name="connsiteY16" fmla="*/ 1447800 h 4914900"/>
              <a:gd name="connsiteX17" fmla="*/ 1038225 w 2641426"/>
              <a:gd name="connsiteY17" fmla="*/ 561975 h 4914900"/>
              <a:gd name="connsiteX18" fmla="*/ 1028700 w 2641426"/>
              <a:gd name="connsiteY18" fmla="*/ 0 h 4914900"/>
              <a:gd name="connsiteX0" fmla="*/ 1028700 w 2640867"/>
              <a:gd name="connsiteY0" fmla="*/ 0 h 4914900"/>
              <a:gd name="connsiteX1" fmla="*/ 1676400 w 2640867"/>
              <a:gd name="connsiteY1" fmla="*/ 0 h 4914900"/>
              <a:gd name="connsiteX2" fmla="*/ 1676400 w 2640867"/>
              <a:gd name="connsiteY2" fmla="*/ 523875 h 4914900"/>
              <a:gd name="connsiteX3" fmla="*/ 2466975 w 2640867"/>
              <a:gd name="connsiteY3" fmla="*/ 647700 h 4914900"/>
              <a:gd name="connsiteX4" fmla="*/ 2466975 w 2640867"/>
              <a:gd name="connsiteY4" fmla="*/ 1628775 h 4914900"/>
              <a:gd name="connsiteX5" fmla="*/ 1276350 w 2640867"/>
              <a:gd name="connsiteY5" fmla="*/ 1400175 h 4914900"/>
              <a:gd name="connsiteX6" fmla="*/ 1238250 w 2640867"/>
              <a:gd name="connsiteY6" fmla="*/ 1800225 h 4914900"/>
              <a:gd name="connsiteX7" fmla="*/ 2638425 w 2640867"/>
              <a:gd name="connsiteY7" fmla="*/ 3276600 h 4914900"/>
              <a:gd name="connsiteX8" fmla="*/ 1685925 w 2640867"/>
              <a:gd name="connsiteY8" fmla="*/ 4305300 h 4914900"/>
              <a:gd name="connsiteX9" fmla="*/ 1685925 w 2640867"/>
              <a:gd name="connsiteY9" fmla="*/ 4914900 h 4914900"/>
              <a:gd name="connsiteX10" fmla="*/ 1038225 w 2640867"/>
              <a:gd name="connsiteY10" fmla="*/ 4914900 h 4914900"/>
              <a:gd name="connsiteX11" fmla="*/ 1038225 w 2640867"/>
              <a:gd name="connsiteY11" fmla="*/ 4381500 h 4914900"/>
              <a:gd name="connsiteX12" fmla="*/ 19050 w 2640867"/>
              <a:gd name="connsiteY12" fmla="*/ 4152900 h 4914900"/>
              <a:gd name="connsiteX13" fmla="*/ 19050 w 2640867"/>
              <a:gd name="connsiteY13" fmla="*/ 3133725 h 4914900"/>
              <a:gd name="connsiteX14" fmla="*/ 1181100 w 2640867"/>
              <a:gd name="connsiteY14" fmla="*/ 3533775 h 4914900"/>
              <a:gd name="connsiteX15" fmla="*/ 1333500 w 2640867"/>
              <a:gd name="connsiteY15" fmla="*/ 3086100 h 4914900"/>
              <a:gd name="connsiteX16" fmla="*/ 0 w 2640867"/>
              <a:gd name="connsiteY16" fmla="*/ 1447800 h 4914900"/>
              <a:gd name="connsiteX17" fmla="*/ 1038225 w 2640867"/>
              <a:gd name="connsiteY17" fmla="*/ 561975 h 4914900"/>
              <a:gd name="connsiteX18" fmla="*/ 1028700 w 2640867"/>
              <a:gd name="connsiteY18" fmla="*/ 0 h 4914900"/>
              <a:gd name="connsiteX0" fmla="*/ 1028700 w 2646293"/>
              <a:gd name="connsiteY0" fmla="*/ 0 h 4914900"/>
              <a:gd name="connsiteX1" fmla="*/ 1676400 w 2646293"/>
              <a:gd name="connsiteY1" fmla="*/ 0 h 4914900"/>
              <a:gd name="connsiteX2" fmla="*/ 1676400 w 2646293"/>
              <a:gd name="connsiteY2" fmla="*/ 523875 h 4914900"/>
              <a:gd name="connsiteX3" fmla="*/ 2466975 w 2646293"/>
              <a:gd name="connsiteY3" fmla="*/ 647700 h 4914900"/>
              <a:gd name="connsiteX4" fmla="*/ 2466975 w 2646293"/>
              <a:gd name="connsiteY4" fmla="*/ 1628775 h 4914900"/>
              <a:gd name="connsiteX5" fmla="*/ 1276350 w 2646293"/>
              <a:gd name="connsiteY5" fmla="*/ 1400175 h 4914900"/>
              <a:gd name="connsiteX6" fmla="*/ 1238250 w 2646293"/>
              <a:gd name="connsiteY6" fmla="*/ 1800225 h 4914900"/>
              <a:gd name="connsiteX7" fmla="*/ 2638425 w 2646293"/>
              <a:gd name="connsiteY7" fmla="*/ 3276600 h 4914900"/>
              <a:gd name="connsiteX8" fmla="*/ 1685925 w 2646293"/>
              <a:gd name="connsiteY8" fmla="*/ 4305300 h 4914900"/>
              <a:gd name="connsiteX9" fmla="*/ 1685925 w 2646293"/>
              <a:gd name="connsiteY9" fmla="*/ 4914900 h 4914900"/>
              <a:gd name="connsiteX10" fmla="*/ 1038225 w 2646293"/>
              <a:gd name="connsiteY10" fmla="*/ 4914900 h 4914900"/>
              <a:gd name="connsiteX11" fmla="*/ 1038225 w 2646293"/>
              <a:gd name="connsiteY11" fmla="*/ 4381500 h 4914900"/>
              <a:gd name="connsiteX12" fmla="*/ 19050 w 2646293"/>
              <a:gd name="connsiteY12" fmla="*/ 4152900 h 4914900"/>
              <a:gd name="connsiteX13" fmla="*/ 19050 w 2646293"/>
              <a:gd name="connsiteY13" fmla="*/ 3133725 h 4914900"/>
              <a:gd name="connsiteX14" fmla="*/ 1181100 w 2646293"/>
              <a:gd name="connsiteY14" fmla="*/ 3533775 h 4914900"/>
              <a:gd name="connsiteX15" fmla="*/ 1333500 w 2646293"/>
              <a:gd name="connsiteY15" fmla="*/ 3086100 h 4914900"/>
              <a:gd name="connsiteX16" fmla="*/ 0 w 2646293"/>
              <a:gd name="connsiteY16" fmla="*/ 1447800 h 4914900"/>
              <a:gd name="connsiteX17" fmla="*/ 1038225 w 2646293"/>
              <a:gd name="connsiteY17" fmla="*/ 561975 h 4914900"/>
              <a:gd name="connsiteX18" fmla="*/ 1028700 w 2646293"/>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28700 w 2646344"/>
              <a:gd name="connsiteY0" fmla="*/ 0 h 4914900"/>
              <a:gd name="connsiteX1" fmla="*/ 1676400 w 2646344"/>
              <a:gd name="connsiteY1" fmla="*/ 0 h 4914900"/>
              <a:gd name="connsiteX2" fmla="*/ 1676400 w 2646344"/>
              <a:gd name="connsiteY2" fmla="*/ 523875 h 4914900"/>
              <a:gd name="connsiteX3" fmla="*/ 2466975 w 2646344"/>
              <a:gd name="connsiteY3" fmla="*/ 647700 h 4914900"/>
              <a:gd name="connsiteX4" fmla="*/ 2466975 w 2646344"/>
              <a:gd name="connsiteY4" fmla="*/ 1628775 h 4914900"/>
              <a:gd name="connsiteX5" fmla="*/ 1276350 w 2646344"/>
              <a:gd name="connsiteY5" fmla="*/ 1400175 h 4914900"/>
              <a:gd name="connsiteX6" fmla="*/ 1238250 w 2646344"/>
              <a:gd name="connsiteY6" fmla="*/ 1800225 h 4914900"/>
              <a:gd name="connsiteX7" fmla="*/ 2638425 w 2646344"/>
              <a:gd name="connsiteY7" fmla="*/ 3276600 h 4914900"/>
              <a:gd name="connsiteX8" fmla="*/ 1685925 w 2646344"/>
              <a:gd name="connsiteY8" fmla="*/ 4305300 h 4914900"/>
              <a:gd name="connsiteX9" fmla="*/ 1685925 w 2646344"/>
              <a:gd name="connsiteY9" fmla="*/ 4914900 h 4914900"/>
              <a:gd name="connsiteX10" fmla="*/ 1038225 w 2646344"/>
              <a:gd name="connsiteY10" fmla="*/ 4914900 h 4914900"/>
              <a:gd name="connsiteX11" fmla="*/ 1038225 w 2646344"/>
              <a:gd name="connsiteY11" fmla="*/ 4381500 h 4914900"/>
              <a:gd name="connsiteX12" fmla="*/ 19050 w 2646344"/>
              <a:gd name="connsiteY12" fmla="*/ 4152900 h 4914900"/>
              <a:gd name="connsiteX13" fmla="*/ 19050 w 2646344"/>
              <a:gd name="connsiteY13" fmla="*/ 3133725 h 4914900"/>
              <a:gd name="connsiteX14" fmla="*/ 1181100 w 2646344"/>
              <a:gd name="connsiteY14" fmla="*/ 3533775 h 4914900"/>
              <a:gd name="connsiteX15" fmla="*/ 1333500 w 2646344"/>
              <a:gd name="connsiteY15" fmla="*/ 3086100 h 4914900"/>
              <a:gd name="connsiteX16" fmla="*/ 0 w 2646344"/>
              <a:gd name="connsiteY16" fmla="*/ 1447800 h 4914900"/>
              <a:gd name="connsiteX17" fmla="*/ 1038225 w 2646344"/>
              <a:gd name="connsiteY17" fmla="*/ 561975 h 4914900"/>
              <a:gd name="connsiteX18" fmla="*/ 1028700 w 2646344"/>
              <a:gd name="connsiteY18" fmla="*/ 0 h 4914900"/>
              <a:gd name="connsiteX0" fmla="*/ 1064796 w 2682440"/>
              <a:gd name="connsiteY0" fmla="*/ 0 h 4914900"/>
              <a:gd name="connsiteX1" fmla="*/ 1712496 w 2682440"/>
              <a:gd name="connsiteY1" fmla="*/ 0 h 4914900"/>
              <a:gd name="connsiteX2" fmla="*/ 1712496 w 2682440"/>
              <a:gd name="connsiteY2" fmla="*/ 523875 h 4914900"/>
              <a:gd name="connsiteX3" fmla="*/ 2503071 w 2682440"/>
              <a:gd name="connsiteY3" fmla="*/ 647700 h 4914900"/>
              <a:gd name="connsiteX4" fmla="*/ 2503071 w 2682440"/>
              <a:gd name="connsiteY4" fmla="*/ 1628775 h 4914900"/>
              <a:gd name="connsiteX5" fmla="*/ 1312446 w 2682440"/>
              <a:gd name="connsiteY5" fmla="*/ 1400175 h 4914900"/>
              <a:gd name="connsiteX6" fmla="*/ 1274346 w 2682440"/>
              <a:gd name="connsiteY6" fmla="*/ 1800225 h 4914900"/>
              <a:gd name="connsiteX7" fmla="*/ 2674521 w 2682440"/>
              <a:gd name="connsiteY7" fmla="*/ 3276600 h 4914900"/>
              <a:gd name="connsiteX8" fmla="*/ 1722021 w 2682440"/>
              <a:gd name="connsiteY8" fmla="*/ 4305300 h 4914900"/>
              <a:gd name="connsiteX9" fmla="*/ 1722021 w 2682440"/>
              <a:gd name="connsiteY9" fmla="*/ 4914900 h 4914900"/>
              <a:gd name="connsiteX10" fmla="*/ 1074321 w 2682440"/>
              <a:gd name="connsiteY10" fmla="*/ 4914900 h 4914900"/>
              <a:gd name="connsiteX11" fmla="*/ 1074321 w 2682440"/>
              <a:gd name="connsiteY11" fmla="*/ 4381500 h 4914900"/>
              <a:gd name="connsiteX12" fmla="*/ 55146 w 2682440"/>
              <a:gd name="connsiteY12" fmla="*/ 4152900 h 4914900"/>
              <a:gd name="connsiteX13" fmla="*/ 55146 w 2682440"/>
              <a:gd name="connsiteY13" fmla="*/ 3133725 h 4914900"/>
              <a:gd name="connsiteX14" fmla="*/ 1217196 w 2682440"/>
              <a:gd name="connsiteY14" fmla="*/ 3533775 h 4914900"/>
              <a:gd name="connsiteX15" fmla="*/ 1369596 w 2682440"/>
              <a:gd name="connsiteY15" fmla="*/ 3086100 h 4914900"/>
              <a:gd name="connsiteX16" fmla="*/ 36096 w 2682440"/>
              <a:gd name="connsiteY16" fmla="*/ 1447800 h 4914900"/>
              <a:gd name="connsiteX17" fmla="*/ 1074321 w 2682440"/>
              <a:gd name="connsiteY17" fmla="*/ 561975 h 4914900"/>
              <a:gd name="connsiteX18" fmla="*/ 1064796 w 2682440"/>
              <a:gd name="connsiteY18" fmla="*/ 0 h 4914900"/>
              <a:gd name="connsiteX0" fmla="*/ 1065400 w 2683044"/>
              <a:gd name="connsiteY0" fmla="*/ 0 h 4914900"/>
              <a:gd name="connsiteX1" fmla="*/ 1713100 w 2683044"/>
              <a:gd name="connsiteY1" fmla="*/ 0 h 4914900"/>
              <a:gd name="connsiteX2" fmla="*/ 1713100 w 2683044"/>
              <a:gd name="connsiteY2" fmla="*/ 523875 h 4914900"/>
              <a:gd name="connsiteX3" fmla="*/ 2503675 w 2683044"/>
              <a:gd name="connsiteY3" fmla="*/ 647700 h 4914900"/>
              <a:gd name="connsiteX4" fmla="*/ 2503675 w 2683044"/>
              <a:gd name="connsiteY4" fmla="*/ 1628775 h 4914900"/>
              <a:gd name="connsiteX5" fmla="*/ 1313050 w 2683044"/>
              <a:gd name="connsiteY5" fmla="*/ 1400175 h 4914900"/>
              <a:gd name="connsiteX6" fmla="*/ 1274950 w 2683044"/>
              <a:gd name="connsiteY6" fmla="*/ 1800225 h 4914900"/>
              <a:gd name="connsiteX7" fmla="*/ 2675125 w 2683044"/>
              <a:gd name="connsiteY7" fmla="*/ 3276600 h 4914900"/>
              <a:gd name="connsiteX8" fmla="*/ 1722625 w 2683044"/>
              <a:gd name="connsiteY8" fmla="*/ 4305300 h 4914900"/>
              <a:gd name="connsiteX9" fmla="*/ 1722625 w 2683044"/>
              <a:gd name="connsiteY9" fmla="*/ 4914900 h 4914900"/>
              <a:gd name="connsiteX10" fmla="*/ 1074925 w 2683044"/>
              <a:gd name="connsiteY10" fmla="*/ 4914900 h 4914900"/>
              <a:gd name="connsiteX11" fmla="*/ 1074925 w 2683044"/>
              <a:gd name="connsiteY11" fmla="*/ 4381500 h 4914900"/>
              <a:gd name="connsiteX12" fmla="*/ 55750 w 2683044"/>
              <a:gd name="connsiteY12" fmla="*/ 4152900 h 4914900"/>
              <a:gd name="connsiteX13" fmla="*/ 55750 w 2683044"/>
              <a:gd name="connsiteY13" fmla="*/ 3133725 h 4914900"/>
              <a:gd name="connsiteX14" fmla="*/ 1217800 w 2683044"/>
              <a:gd name="connsiteY14" fmla="*/ 3533775 h 4914900"/>
              <a:gd name="connsiteX15" fmla="*/ 1370200 w 2683044"/>
              <a:gd name="connsiteY15" fmla="*/ 3086100 h 4914900"/>
              <a:gd name="connsiteX16" fmla="*/ 36700 w 2683044"/>
              <a:gd name="connsiteY16" fmla="*/ 1447800 h 4914900"/>
              <a:gd name="connsiteX17" fmla="*/ 1074925 w 2683044"/>
              <a:gd name="connsiteY17" fmla="*/ 561975 h 4914900"/>
              <a:gd name="connsiteX18" fmla="*/ 1065400 w 2683044"/>
              <a:gd name="connsiteY18" fmla="*/ 0 h 4914900"/>
              <a:gd name="connsiteX0" fmla="*/ 1061280 w 2678924"/>
              <a:gd name="connsiteY0" fmla="*/ 0 h 4914900"/>
              <a:gd name="connsiteX1" fmla="*/ 1708980 w 2678924"/>
              <a:gd name="connsiteY1" fmla="*/ 0 h 4914900"/>
              <a:gd name="connsiteX2" fmla="*/ 1708980 w 2678924"/>
              <a:gd name="connsiteY2" fmla="*/ 523875 h 4914900"/>
              <a:gd name="connsiteX3" fmla="*/ 2499555 w 2678924"/>
              <a:gd name="connsiteY3" fmla="*/ 647700 h 4914900"/>
              <a:gd name="connsiteX4" fmla="*/ 2499555 w 2678924"/>
              <a:gd name="connsiteY4" fmla="*/ 1628775 h 4914900"/>
              <a:gd name="connsiteX5" fmla="*/ 1308930 w 2678924"/>
              <a:gd name="connsiteY5" fmla="*/ 1400175 h 4914900"/>
              <a:gd name="connsiteX6" fmla="*/ 1270830 w 2678924"/>
              <a:gd name="connsiteY6" fmla="*/ 1800225 h 4914900"/>
              <a:gd name="connsiteX7" fmla="*/ 2671005 w 2678924"/>
              <a:gd name="connsiteY7" fmla="*/ 3276600 h 4914900"/>
              <a:gd name="connsiteX8" fmla="*/ 1718505 w 2678924"/>
              <a:gd name="connsiteY8" fmla="*/ 4305300 h 4914900"/>
              <a:gd name="connsiteX9" fmla="*/ 1718505 w 2678924"/>
              <a:gd name="connsiteY9" fmla="*/ 4914900 h 4914900"/>
              <a:gd name="connsiteX10" fmla="*/ 1070805 w 2678924"/>
              <a:gd name="connsiteY10" fmla="*/ 4914900 h 4914900"/>
              <a:gd name="connsiteX11" fmla="*/ 1070805 w 2678924"/>
              <a:gd name="connsiteY11" fmla="*/ 4381500 h 4914900"/>
              <a:gd name="connsiteX12" fmla="*/ 51630 w 2678924"/>
              <a:gd name="connsiteY12" fmla="*/ 4152900 h 4914900"/>
              <a:gd name="connsiteX13" fmla="*/ 51630 w 2678924"/>
              <a:gd name="connsiteY13" fmla="*/ 3133725 h 4914900"/>
              <a:gd name="connsiteX14" fmla="*/ 1213680 w 2678924"/>
              <a:gd name="connsiteY14" fmla="*/ 3533775 h 4914900"/>
              <a:gd name="connsiteX15" fmla="*/ 1366080 w 2678924"/>
              <a:gd name="connsiteY15" fmla="*/ 3086100 h 4914900"/>
              <a:gd name="connsiteX16" fmla="*/ 32580 w 2678924"/>
              <a:gd name="connsiteY16" fmla="*/ 1447800 h 4914900"/>
              <a:gd name="connsiteX17" fmla="*/ 1070805 w 2678924"/>
              <a:gd name="connsiteY17" fmla="*/ 561975 h 4914900"/>
              <a:gd name="connsiteX18" fmla="*/ 1061280 w 2678924"/>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61749 w 2679393"/>
              <a:gd name="connsiteY0" fmla="*/ 0 h 4914900"/>
              <a:gd name="connsiteX1" fmla="*/ 1709449 w 2679393"/>
              <a:gd name="connsiteY1" fmla="*/ 0 h 4914900"/>
              <a:gd name="connsiteX2" fmla="*/ 1709449 w 2679393"/>
              <a:gd name="connsiteY2" fmla="*/ 523875 h 4914900"/>
              <a:gd name="connsiteX3" fmla="*/ 2500024 w 2679393"/>
              <a:gd name="connsiteY3" fmla="*/ 647700 h 4914900"/>
              <a:gd name="connsiteX4" fmla="*/ 2500024 w 2679393"/>
              <a:gd name="connsiteY4" fmla="*/ 1628775 h 4914900"/>
              <a:gd name="connsiteX5" fmla="*/ 1309399 w 2679393"/>
              <a:gd name="connsiteY5" fmla="*/ 1400175 h 4914900"/>
              <a:gd name="connsiteX6" fmla="*/ 1271299 w 2679393"/>
              <a:gd name="connsiteY6" fmla="*/ 1800225 h 4914900"/>
              <a:gd name="connsiteX7" fmla="*/ 2671474 w 2679393"/>
              <a:gd name="connsiteY7" fmla="*/ 3276600 h 4914900"/>
              <a:gd name="connsiteX8" fmla="*/ 1718974 w 2679393"/>
              <a:gd name="connsiteY8" fmla="*/ 4305300 h 4914900"/>
              <a:gd name="connsiteX9" fmla="*/ 1718974 w 2679393"/>
              <a:gd name="connsiteY9" fmla="*/ 4914900 h 4914900"/>
              <a:gd name="connsiteX10" fmla="*/ 1071274 w 2679393"/>
              <a:gd name="connsiteY10" fmla="*/ 4914900 h 4914900"/>
              <a:gd name="connsiteX11" fmla="*/ 1071274 w 2679393"/>
              <a:gd name="connsiteY11" fmla="*/ 4381500 h 4914900"/>
              <a:gd name="connsiteX12" fmla="*/ 52099 w 2679393"/>
              <a:gd name="connsiteY12" fmla="*/ 4152900 h 4914900"/>
              <a:gd name="connsiteX13" fmla="*/ 52099 w 2679393"/>
              <a:gd name="connsiteY13" fmla="*/ 3133725 h 4914900"/>
              <a:gd name="connsiteX14" fmla="*/ 1214149 w 2679393"/>
              <a:gd name="connsiteY14" fmla="*/ 3533775 h 4914900"/>
              <a:gd name="connsiteX15" fmla="*/ 1366549 w 2679393"/>
              <a:gd name="connsiteY15" fmla="*/ 3086100 h 4914900"/>
              <a:gd name="connsiteX16" fmla="*/ 33049 w 2679393"/>
              <a:gd name="connsiteY16" fmla="*/ 1447800 h 4914900"/>
              <a:gd name="connsiteX17" fmla="*/ 1071274 w 2679393"/>
              <a:gd name="connsiteY17" fmla="*/ 561975 h 4914900"/>
              <a:gd name="connsiteX18" fmla="*/ 1061749 w 267939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 name="connsiteX0" fmla="*/ 1058739 w 2676383"/>
              <a:gd name="connsiteY0" fmla="*/ 0 h 4914900"/>
              <a:gd name="connsiteX1" fmla="*/ 1706439 w 2676383"/>
              <a:gd name="connsiteY1" fmla="*/ 0 h 4914900"/>
              <a:gd name="connsiteX2" fmla="*/ 1706439 w 2676383"/>
              <a:gd name="connsiteY2" fmla="*/ 523875 h 4914900"/>
              <a:gd name="connsiteX3" fmla="*/ 2497014 w 2676383"/>
              <a:gd name="connsiteY3" fmla="*/ 647700 h 4914900"/>
              <a:gd name="connsiteX4" fmla="*/ 2497014 w 2676383"/>
              <a:gd name="connsiteY4" fmla="*/ 1628775 h 4914900"/>
              <a:gd name="connsiteX5" fmla="*/ 1306389 w 2676383"/>
              <a:gd name="connsiteY5" fmla="*/ 1400175 h 4914900"/>
              <a:gd name="connsiteX6" fmla="*/ 1268289 w 2676383"/>
              <a:gd name="connsiteY6" fmla="*/ 1800225 h 4914900"/>
              <a:gd name="connsiteX7" fmla="*/ 2668464 w 2676383"/>
              <a:gd name="connsiteY7" fmla="*/ 3276600 h 4914900"/>
              <a:gd name="connsiteX8" fmla="*/ 1715964 w 2676383"/>
              <a:gd name="connsiteY8" fmla="*/ 4305300 h 4914900"/>
              <a:gd name="connsiteX9" fmla="*/ 1715964 w 2676383"/>
              <a:gd name="connsiteY9" fmla="*/ 4914900 h 4914900"/>
              <a:gd name="connsiteX10" fmla="*/ 1068264 w 2676383"/>
              <a:gd name="connsiteY10" fmla="*/ 4914900 h 4914900"/>
              <a:gd name="connsiteX11" fmla="*/ 1068264 w 2676383"/>
              <a:gd name="connsiteY11" fmla="*/ 4381500 h 4914900"/>
              <a:gd name="connsiteX12" fmla="*/ 49089 w 2676383"/>
              <a:gd name="connsiteY12" fmla="*/ 4152900 h 4914900"/>
              <a:gd name="connsiteX13" fmla="*/ 49089 w 2676383"/>
              <a:gd name="connsiteY13" fmla="*/ 3133725 h 4914900"/>
              <a:gd name="connsiteX14" fmla="*/ 1211139 w 2676383"/>
              <a:gd name="connsiteY14" fmla="*/ 3533775 h 4914900"/>
              <a:gd name="connsiteX15" fmla="*/ 1363539 w 2676383"/>
              <a:gd name="connsiteY15" fmla="*/ 3086100 h 4914900"/>
              <a:gd name="connsiteX16" fmla="*/ 30039 w 2676383"/>
              <a:gd name="connsiteY16" fmla="*/ 1447800 h 4914900"/>
              <a:gd name="connsiteX17" fmla="*/ 1068264 w 2676383"/>
              <a:gd name="connsiteY17" fmla="*/ 561975 h 4914900"/>
              <a:gd name="connsiteX18" fmla="*/ 1058739 w 2676383"/>
              <a:gd name="connsiteY18" fmla="*/ 0 h 491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76383" h="4914900">
                <a:moveTo>
                  <a:pt x="1058739" y="0"/>
                </a:moveTo>
                <a:lnTo>
                  <a:pt x="1706439" y="0"/>
                </a:lnTo>
                <a:lnTo>
                  <a:pt x="1706439" y="523875"/>
                </a:lnTo>
                <a:cubicBezTo>
                  <a:pt x="2008064" y="531813"/>
                  <a:pt x="2233489" y="573087"/>
                  <a:pt x="2497014" y="647700"/>
                </a:cubicBezTo>
                <a:lnTo>
                  <a:pt x="2497014" y="1628775"/>
                </a:lnTo>
                <a:cubicBezTo>
                  <a:pt x="2047752" y="1390650"/>
                  <a:pt x="1488951" y="1281112"/>
                  <a:pt x="1306389" y="1400175"/>
                </a:cubicBezTo>
                <a:cubicBezTo>
                  <a:pt x="1127001" y="1471613"/>
                  <a:pt x="1142876" y="1714500"/>
                  <a:pt x="1268289" y="1800225"/>
                </a:cubicBezTo>
                <a:cubicBezTo>
                  <a:pt x="1425452" y="2020888"/>
                  <a:pt x="2792289" y="2236787"/>
                  <a:pt x="2668464" y="3276600"/>
                </a:cubicBezTo>
                <a:cubicBezTo>
                  <a:pt x="2608139" y="4000500"/>
                  <a:pt x="1966789" y="4233862"/>
                  <a:pt x="1715964" y="4305300"/>
                </a:cubicBezTo>
                <a:lnTo>
                  <a:pt x="1715964" y="4914900"/>
                </a:lnTo>
                <a:lnTo>
                  <a:pt x="1068264" y="4914900"/>
                </a:lnTo>
                <a:lnTo>
                  <a:pt x="1068264" y="4381500"/>
                </a:lnTo>
                <a:cubicBezTo>
                  <a:pt x="685676" y="4371975"/>
                  <a:pt x="222127" y="4267200"/>
                  <a:pt x="49089" y="4152900"/>
                </a:cubicBezTo>
                <a:lnTo>
                  <a:pt x="49089" y="3133725"/>
                </a:lnTo>
                <a:cubicBezTo>
                  <a:pt x="403102" y="3438525"/>
                  <a:pt x="923802" y="3562350"/>
                  <a:pt x="1211139" y="3533775"/>
                </a:cubicBezTo>
                <a:cubicBezTo>
                  <a:pt x="1490539" y="3503613"/>
                  <a:pt x="1498476" y="3201988"/>
                  <a:pt x="1363539" y="3086100"/>
                </a:cubicBezTo>
                <a:cubicBezTo>
                  <a:pt x="1176215" y="2820987"/>
                  <a:pt x="-220786" y="2727324"/>
                  <a:pt x="30039" y="1447800"/>
                </a:cubicBezTo>
                <a:cubicBezTo>
                  <a:pt x="142751" y="795338"/>
                  <a:pt x="798389" y="585787"/>
                  <a:pt x="1068264" y="561975"/>
                </a:cubicBezTo>
                <a:lnTo>
                  <a:pt x="1058739"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9" tIns="34969" rIns="34969" bIns="69939" numCol="1" spcCol="0" rtlCol="0" fromWordArt="0" anchor="b" anchorCtr="0" forceAA="0" compatLnSpc="1">
            <a:prstTxWarp prst="textNoShape">
              <a:avLst/>
            </a:prstTxWarp>
            <a:noAutofit/>
          </a:bodyPr>
          <a:lstStyle/>
          <a:p>
            <a:pPr algn="ctr" defTabSz="699131" fontAlgn="base">
              <a:spcBef>
                <a:spcPct val="0"/>
              </a:spcBef>
              <a:spcAft>
                <a:spcPct val="0"/>
              </a:spcAft>
            </a:pPr>
            <a:endParaRPr lang="en-US" sz="1377" spc="-38" dirty="0" err="1">
              <a:gradFill>
                <a:gsLst>
                  <a:gs pos="0">
                    <a:srgbClr val="FFFFFF"/>
                  </a:gs>
                  <a:gs pos="100000">
                    <a:srgbClr val="FFFFFF"/>
                  </a:gs>
                </a:gsLst>
                <a:lin ang="5400000" scaled="0"/>
              </a:gradFill>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60052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p:bldP spid="14" grpId="0"/>
      <p:bldP spid="15" grpId="0" animBg="1"/>
      <p:bldP spid="16" grpId="0" animBg="1"/>
      <p:bldP spid="17" grpId="0" animBg="1"/>
      <p:bldP spid="18" grpId="0" animBg="1"/>
      <p:bldP spid="19" grpId="0"/>
      <p:bldP spid="2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7" y="1212851"/>
            <a:ext cx="11538617" cy="2135969"/>
          </a:xfrm>
        </p:spPr>
        <p:txBody>
          <a:bodyPr/>
          <a:lstStyle/>
          <a:p>
            <a:pPr marL="0" indent="0">
              <a:buNone/>
            </a:pPr>
            <a:r>
              <a:rPr lang="en-US" sz="2400" dirty="0"/>
              <a:t>Azure’s CDN is a network of severs deployed in multiple datacenters across the Internet that can get your content from where you are to where your customers are consuming more quickly than the Internet alone.</a:t>
            </a:r>
          </a:p>
          <a:p>
            <a:pPr marL="342900" lvl="1" indent="-342900"/>
            <a:r>
              <a:rPr lang="en-US" dirty="0"/>
              <a:t>Typically, CDN networks are used for static content such as media, images, or documents which are read more than written to. The following are examples:</a:t>
            </a:r>
          </a:p>
          <a:p>
            <a:pPr marL="0" indent="0">
              <a:buNone/>
            </a:pPr>
            <a:endParaRPr lang="en-US" sz="2000" dirty="0"/>
          </a:p>
        </p:txBody>
      </p:sp>
      <p:sp>
        <p:nvSpPr>
          <p:cNvPr id="3" name="Title 2"/>
          <p:cNvSpPr>
            <a:spLocks noGrp="1"/>
          </p:cNvSpPr>
          <p:nvPr>
            <p:ph type="title"/>
          </p:nvPr>
        </p:nvSpPr>
        <p:spPr/>
        <p:txBody>
          <a:bodyPr/>
          <a:lstStyle/>
          <a:p>
            <a:r>
              <a:rPr lang="en-US" dirty="0"/>
              <a:t>Content Delivery Network model</a:t>
            </a:r>
          </a:p>
        </p:txBody>
      </p:sp>
      <p:pic>
        <p:nvPicPr>
          <p:cNvPr id="21" name="Picture 20"/>
          <p:cNvPicPr>
            <a:picLocks noChangeAspect="1"/>
          </p:cNvPicPr>
          <p:nvPr/>
        </p:nvPicPr>
        <p:blipFill>
          <a:blip r:embed="rId3"/>
          <a:stretch>
            <a:fillRect/>
          </a:stretch>
        </p:blipFill>
        <p:spPr>
          <a:xfrm>
            <a:off x="507761" y="3057565"/>
            <a:ext cx="6477000" cy="3636451"/>
          </a:xfrm>
          <a:prstGeom prst="rect">
            <a:avLst/>
          </a:prstGeom>
        </p:spPr>
      </p:pic>
    </p:spTree>
    <p:extLst>
      <p:ext uri="{BB962C8B-B14F-4D97-AF65-F5344CB8AC3E}">
        <p14:creationId xmlns:p14="http://schemas.microsoft.com/office/powerpoint/2010/main" val="21946854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solidFill>
                  <a:schemeClr val="bg1"/>
                </a:solidFill>
              </a:rPr>
              <a:t>Developing a hybrid cloud strategy</a:t>
            </a:r>
          </a:p>
        </p:txBody>
      </p:sp>
      <p:grpSp>
        <p:nvGrpSpPr>
          <p:cNvPr id="6" name="Group 5"/>
          <p:cNvGrpSpPr/>
          <p:nvPr/>
        </p:nvGrpSpPr>
        <p:grpSpPr>
          <a:xfrm>
            <a:off x="3476983" y="3271869"/>
            <a:ext cx="981140" cy="2398934"/>
            <a:chOff x="2556229" y="2405959"/>
            <a:chExt cx="721686" cy="1764558"/>
          </a:xfrm>
          <a:solidFill>
            <a:schemeClr val="accent2">
              <a:lumMod val="60000"/>
              <a:lumOff val="40000"/>
            </a:schemeClr>
          </a:solidFill>
        </p:grpSpPr>
        <p:sp>
          <p:nvSpPr>
            <p:cNvPr id="7" name="Bent Arrow 6"/>
            <p:cNvSpPr/>
            <p:nvPr/>
          </p:nvSpPr>
          <p:spPr>
            <a:xfrm>
              <a:off x="2928953" y="2405959"/>
              <a:ext cx="348962" cy="882279"/>
            </a:xfrm>
            <a:prstGeom prst="bentArrow">
              <a:avLst>
                <a:gd name="adj1" fmla="val 31043"/>
                <a:gd name="adj2" fmla="val 29317"/>
                <a:gd name="adj3" fmla="val 25000"/>
                <a:gd name="adj4" fmla="val 54973"/>
              </a:avLst>
            </a:prstGeom>
            <a:grp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8" name="Rectangle 7"/>
            <p:cNvSpPr/>
            <p:nvPr/>
          </p:nvSpPr>
          <p:spPr>
            <a:xfrm>
              <a:off x="2556229" y="3224486"/>
              <a:ext cx="475874" cy="111162"/>
            </a:xfrm>
            <a:prstGeom prst="rect">
              <a:avLst/>
            </a:prstGeom>
            <a:grp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9" name="Bent Arrow 8"/>
            <p:cNvSpPr/>
            <p:nvPr/>
          </p:nvSpPr>
          <p:spPr>
            <a:xfrm flipV="1">
              <a:off x="2928953" y="3288238"/>
              <a:ext cx="348962" cy="882279"/>
            </a:xfrm>
            <a:prstGeom prst="bentArrow">
              <a:avLst>
                <a:gd name="adj1" fmla="val 31043"/>
                <a:gd name="adj2" fmla="val 29317"/>
                <a:gd name="adj3" fmla="val 25000"/>
                <a:gd name="adj4" fmla="val 54973"/>
              </a:avLst>
            </a:prstGeom>
            <a:grp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0" name="Group 9"/>
          <p:cNvGrpSpPr/>
          <p:nvPr/>
        </p:nvGrpSpPr>
        <p:grpSpPr>
          <a:xfrm>
            <a:off x="221561" y="2120446"/>
            <a:ext cx="1267215" cy="4145733"/>
            <a:chOff x="161673" y="1559020"/>
            <a:chExt cx="932111" cy="3049431"/>
          </a:xfrm>
        </p:grpSpPr>
        <p:sp>
          <p:nvSpPr>
            <p:cNvPr id="11" name="Rectangle 10"/>
            <p:cNvSpPr/>
            <p:nvPr/>
          </p:nvSpPr>
          <p:spPr>
            <a:xfrm>
              <a:off x="161673" y="1891380"/>
              <a:ext cx="932111" cy="2717071"/>
            </a:xfrm>
            <a:prstGeom prst="rect">
              <a:avLst/>
            </a:prstGeom>
            <a:solidFill>
              <a:schemeClr val="accent2">
                <a:lumMod val="60000"/>
                <a:lumOff val="40000"/>
              </a:schemeClr>
            </a:solidFill>
            <a:ln w="25400" cap="flat" cmpd="sng" algn="ctr">
              <a:noFill/>
              <a:prstDash val="solid"/>
            </a:ln>
            <a:effectLst/>
          </p:spPr>
          <p:txBody>
            <a:bodyPr lIns="161291" tIns="145160" rIns="161291" bIns="145160" rtlCol="0" anchor="t"/>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Physical Servers and Virtual Machines</a:t>
              </a:r>
            </a:p>
            <a:p>
              <a:pPr marL="0" marR="0" lvl="0" indent="0" algn="l" defTabSz="822593" rtl="0" eaLnBrk="1" fontAlgn="auto" latinLnBrk="0" hangingPunct="1">
                <a:lnSpc>
                  <a:spcPct val="90000"/>
                </a:lnSpc>
                <a:spcBef>
                  <a:spcPts val="0"/>
                </a:spcBef>
                <a:spcAft>
                  <a:spcPts val="0"/>
                </a:spcAft>
                <a:buClrTx/>
                <a:buSzTx/>
                <a:buFontTx/>
                <a:buNone/>
                <a:tabLst/>
                <a:defRPr/>
              </a:pPr>
              <a:endPar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endParaRP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On-premises, non-cloud</a:t>
              </a:r>
            </a:p>
          </p:txBody>
        </p:sp>
        <p:sp>
          <p:nvSpPr>
            <p:cNvPr id="12" name="TextBox 11"/>
            <p:cNvSpPr txBox="1"/>
            <p:nvPr/>
          </p:nvSpPr>
          <p:spPr>
            <a:xfrm>
              <a:off x="161673" y="1559020"/>
              <a:ext cx="932111" cy="281401"/>
            </a:xfrm>
            <a:prstGeom prst="rect">
              <a:avLst/>
            </a:prstGeom>
            <a:noFill/>
          </p:spPr>
          <p:txBody>
            <a:bodyPr wrap="none" lIns="109648" tIns="49726" rIns="109648" bIns="54823" rtlCol="0" anchor="t" anchorCtr="0">
              <a:noAutofit/>
            </a:bodyPr>
            <a:lstStyle/>
            <a:p>
              <a:pPr marL="0" marR="0" lvl="0" indent="-157473" algn="ctr" defTabSz="822593" rtl="0" eaLnBrk="1" fontAlgn="base" latinLnBrk="0" hangingPunct="1">
                <a:lnSpc>
                  <a:spcPct val="100000"/>
                </a:lnSpc>
                <a:spcBef>
                  <a:spcPct val="0"/>
                </a:spcBef>
                <a:spcAft>
                  <a:spcPct val="0"/>
                </a:spcAft>
                <a:buClr>
                  <a:srgbClr val="FFFFFF"/>
                </a:buClr>
                <a:buSzPct val="120000"/>
                <a:buFontTx/>
                <a:buNone/>
                <a:tabLst/>
                <a:defRPr/>
              </a:pPr>
              <a:r>
                <a:rPr kumimoji="0" lang="en-US" sz="1801" b="0" i="0" u="none" strike="noStrike" kern="0" cap="none" spc="0" normalizeH="0" baseline="0" noProof="0">
                  <a:ln>
                    <a:noFill/>
                  </a:ln>
                  <a:solidFill>
                    <a:srgbClr val="FFFFFF"/>
                  </a:solidFill>
                  <a:effectLst/>
                  <a:uLnTx/>
                  <a:uFillTx/>
                  <a:latin typeface="Segoe UI"/>
                  <a:ea typeface="+mn-ea"/>
                  <a:cs typeface="+mn-cs"/>
                </a:rPr>
                <a:t>Legacy IT</a:t>
              </a:r>
            </a:p>
          </p:txBody>
        </p:sp>
        <p:sp>
          <p:nvSpPr>
            <p:cNvPr id="13" name="Freeform 27"/>
            <p:cNvSpPr>
              <a:spLocks noEditPoints="1"/>
            </p:cNvSpPr>
            <p:nvPr/>
          </p:nvSpPr>
          <p:spPr bwMode="auto">
            <a:xfrm>
              <a:off x="303948" y="3771244"/>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4" name="Group 13"/>
          <p:cNvGrpSpPr/>
          <p:nvPr/>
        </p:nvGrpSpPr>
        <p:grpSpPr>
          <a:xfrm>
            <a:off x="1425269" y="2120445"/>
            <a:ext cx="2097567" cy="4135614"/>
            <a:chOff x="1047071" y="1559020"/>
            <a:chExt cx="1542885" cy="3041988"/>
          </a:xfrm>
        </p:grpSpPr>
        <p:sp>
          <p:nvSpPr>
            <p:cNvPr id="15" name="Right Arrow 14"/>
            <p:cNvSpPr/>
            <p:nvPr/>
          </p:nvSpPr>
          <p:spPr bwMode="auto">
            <a:xfrm>
              <a:off x="1047071" y="3167091"/>
              <a:ext cx="362419" cy="225952"/>
            </a:xfrm>
            <a:prstGeom prst="rightArrow">
              <a:avLst/>
            </a:prstGeom>
            <a:solidFill>
              <a:schemeClr val="accent2">
                <a:lumMod val="60000"/>
                <a:lumOff val="40000"/>
              </a:schemeClr>
            </a:solidFill>
            <a:ln w="10795" cap="flat" cmpd="sng" algn="ctr">
              <a:noFill/>
              <a:prstDash val="solid"/>
              <a:headEnd type="none" w="med" len="med"/>
              <a:tailEnd type="none" w="med" len="med"/>
            </a:ln>
            <a:effectLst/>
          </p:spPr>
          <p:txBody>
            <a:bodyPr vert="horz" wrap="square" lIns="126807" tIns="63404" rIns="126807" bIns="63404" numCol="1" rtlCol="0" anchor="ctr" anchorCtr="0" compatLnSpc="1">
              <a:prstTxWarp prst="textNoShape">
                <a:avLst/>
              </a:prstTxWarp>
            </a:bodyPr>
            <a:lstStyle/>
            <a:p>
              <a:pPr marL="0" marR="0" lvl="0" indent="0" algn="ctr" defTabSz="1267698" rtl="0" eaLnBrk="1" fontAlgn="base" latinLnBrk="0" hangingPunct="1">
                <a:lnSpc>
                  <a:spcPct val="100000"/>
                </a:lnSpc>
                <a:spcBef>
                  <a:spcPct val="0"/>
                </a:spcBef>
                <a:spcAft>
                  <a:spcPct val="0"/>
                </a:spcAft>
                <a:buClrTx/>
                <a:buSzTx/>
                <a:buFontTx/>
                <a:buNone/>
                <a:tabLst/>
                <a:defRPr/>
              </a:pPr>
              <a:endParaRPr kumimoji="0" lang="en-US" sz="2719"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 name="Group 15"/>
            <p:cNvGrpSpPr/>
            <p:nvPr/>
          </p:nvGrpSpPr>
          <p:grpSpPr>
            <a:xfrm>
              <a:off x="1395688" y="1559020"/>
              <a:ext cx="1194268" cy="3041988"/>
              <a:chOff x="1395688" y="1559020"/>
              <a:chExt cx="1194268" cy="3041988"/>
            </a:xfrm>
          </p:grpSpPr>
          <p:sp>
            <p:nvSpPr>
              <p:cNvPr id="17" name="TextBox 16"/>
              <p:cNvSpPr txBox="1"/>
              <p:nvPr/>
            </p:nvSpPr>
            <p:spPr>
              <a:xfrm>
                <a:off x="1395688" y="1559020"/>
                <a:ext cx="1184687" cy="281401"/>
              </a:xfrm>
              <a:prstGeom prst="rect">
                <a:avLst/>
              </a:prstGeom>
              <a:noFill/>
            </p:spPr>
            <p:txBody>
              <a:bodyPr wrap="none" lIns="109648" tIns="49726" rIns="109648" bIns="54823" rtlCol="0" anchor="t" anchorCtr="0">
                <a:noAutofit/>
              </a:bodyPr>
              <a:lstStyle/>
              <a:p>
                <a:pPr marL="0" marR="0" lvl="0" indent="-157473" algn="l" defTabSz="822593" rtl="0" eaLnBrk="1" fontAlgn="base" latinLnBrk="0" hangingPunct="1">
                  <a:lnSpc>
                    <a:spcPct val="100000"/>
                  </a:lnSpc>
                  <a:spcBef>
                    <a:spcPct val="0"/>
                  </a:spcBef>
                  <a:spcAft>
                    <a:spcPct val="0"/>
                  </a:spcAft>
                  <a:buClr>
                    <a:srgbClr val="FFFFFF"/>
                  </a:buClr>
                  <a:buSzPct val="120000"/>
                  <a:buFontTx/>
                  <a:buNone/>
                  <a:tabLst/>
                  <a:defRPr/>
                </a:pPr>
                <a:r>
                  <a:rPr kumimoji="0" lang="en-US" sz="1801" b="0" i="0" u="none" strike="noStrike" kern="0" cap="none" spc="0" normalizeH="0" baseline="0" noProof="0">
                    <a:ln>
                      <a:noFill/>
                    </a:ln>
                    <a:solidFill>
                      <a:srgbClr val="FFFFFF"/>
                    </a:solidFill>
                    <a:effectLst/>
                    <a:uLnTx/>
                    <a:uFillTx/>
                    <a:latin typeface="Segoe UI"/>
                    <a:ea typeface="+mn-ea"/>
                    <a:cs typeface="+mn-cs"/>
                  </a:rPr>
                  <a:t>New IT reality</a:t>
                </a:r>
              </a:p>
            </p:txBody>
          </p:sp>
          <p:sp>
            <p:nvSpPr>
              <p:cNvPr id="18" name="Rectangle 17"/>
              <p:cNvSpPr/>
              <p:nvPr/>
            </p:nvSpPr>
            <p:spPr>
              <a:xfrm>
                <a:off x="1410589" y="1883937"/>
                <a:ext cx="1179367" cy="2717071"/>
              </a:xfrm>
              <a:prstGeom prst="rect">
                <a:avLst/>
              </a:prstGeom>
              <a:solidFill>
                <a:schemeClr val="accent2">
                  <a:lumMod val="60000"/>
                  <a:lumOff val="40000"/>
                </a:schemeClr>
              </a:solidFill>
              <a:ln w="25400" cap="flat" cmpd="sng" algn="ctr">
                <a:noFill/>
                <a:prstDash val="solid"/>
              </a:ln>
              <a:effectLst/>
            </p:spPr>
            <p:txBody>
              <a:bodyPr lIns="161291" tIns="145160" rIns="161291" bIns="145160" rtlCol="0" anchor="t"/>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Hybrid cloud</a:t>
                </a:r>
              </a:p>
            </p:txBody>
          </p:sp>
          <p:sp>
            <p:nvSpPr>
              <p:cNvPr id="19" name="Freeform 27"/>
              <p:cNvSpPr>
                <a:spLocks noEditPoints="1"/>
              </p:cNvSpPr>
              <p:nvPr/>
            </p:nvSpPr>
            <p:spPr bwMode="auto">
              <a:xfrm>
                <a:off x="1666312" y="3001547"/>
                <a:ext cx="647560" cy="658378"/>
              </a:xfrm>
              <a:custGeom>
                <a:avLst/>
                <a:gdLst>
                  <a:gd name="T0" fmla="*/ 86 w 184"/>
                  <a:gd name="T1" fmla="*/ 186 h 186"/>
                  <a:gd name="T2" fmla="*/ 98 w 184"/>
                  <a:gd name="T3" fmla="*/ 0 h 186"/>
                  <a:gd name="T4" fmla="*/ 184 w 184"/>
                  <a:gd name="T5" fmla="*/ 0 h 186"/>
                  <a:gd name="T6" fmla="*/ 13 w 184"/>
                  <a:gd name="T7" fmla="*/ 19 h 186"/>
                  <a:gd name="T8" fmla="*/ 67 w 184"/>
                  <a:gd name="T9" fmla="*/ 25 h 186"/>
                  <a:gd name="T10" fmla="*/ 67 w 184"/>
                  <a:gd name="T11" fmla="*/ 13 h 186"/>
                  <a:gd name="T12" fmla="*/ 64 w 184"/>
                  <a:gd name="T13" fmla="*/ 23 h 186"/>
                  <a:gd name="T14" fmla="*/ 61 w 184"/>
                  <a:gd name="T15" fmla="*/ 19 h 186"/>
                  <a:gd name="T16" fmla="*/ 13 w 184"/>
                  <a:gd name="T17" fmla="*/ 43 h 186"/>
                  <a:gd name="T18" fmla="*/ 67 w 184"/>
                  <a:gd name="T19" fmla="*/ 50 h 186"/>
                  <a:gd name="T20" fmla="*/ 67 w 184"/>
                  <a:gd name="T21" fmla="*/ 38 h 186"/>
                  <a:gd name="T22" fmla="*/ 64 w 184"/>
                  <a:gd name="T23" fmla="*/ 47 h 186"/>
                  <a:gd name="T24" fmla="*/ 61 w 184"/>
                  <a:gd name="T25" fmla="*/ 44 h 186"/>
                  <a:gd name="T26" fmla="*/ 13 w 184"/>
                  <a:gd name="T27" fmla="*/ 68 h 186"/>
                  <a:gd name="T28" fmla="*/ 67 w 184"/>
                  <a:gd name="T29" fmla="*/ 74 h 186"/>
                  <a:gd name="T30" fmla="*/ 67 w 184"/>
                  <a:gd name="T31" fmla="*/ 63 h 186"/>
                  <a:gd name="T32" fmla="*/ 64 w 184"/>
                  <a:gd name="T33" fmla="*/ 72 h 186"/>
                  <a:gd name="T34" fmla="*/ 61 w 184"/>
                  <a:gd name="T35" fmla="*/ 68 h 186"/>
                  <a:gd name="T36" fmla="*/ 13 w 184"/>
                  <a:gd name="T37" fmla="*/ 93 h 186"/>
                  <a:gd name="T38" fmla="*/ 67 w 184"/>
                  <a:gd name="T39" fmla="*/ 99 h 186"/>
                  <a:gd name="T40" fmla="*/ 67 w 184"/>
                  <a:gd name="T41" fmla="*/ 87 h 186"/>
                  <a:gd name="T42" fmla="*/ 64 w 184"/>
                  <a:gd name="T43" fmla="*/ 96 h 186"/>
                  <a:gd name="T44" fmla="*/ 61 w 184"/>
                  <a:gd name="T45" fmla="*/ 93 h 186"/>
                  <a:gd name="T46" fmla="*/ 13 w 184"/>
                  <a:gd name="T47" fmla="*/ 117 h 186"/>
                  <a:gd name="T48" fmla="*/ 67 w 184"/>
                  <a:gd name="T49" fmla="*/ 124 h 186"/>
                  <a:gd name="T50" fmla="*/ 67 w 184"/>
                  <a:gd name="T51" fmla="*/ 112 h 186"/>
                  <a:gd name="T52" fmla="*/ 64 w 184"/>
                  <a:gd name="T53" fmla="*/ 121 h 186"/>
                  <a:gd name="T54" fmla="*/ 61 w 184"/>
                  <a:gd name="T55" fmla="*/ 118 h 186"/>
                  <a:gd name="T56" fmla="*/ 13 w 184"/>
                  <a:gd name="T57" fmla="*/ 142 h 186"/>
                  <a:gd name="T58" fmla="*/ 67 w 184"/>
                  <a:gd name="T59" fmla="*/ 148 h 186"/>
                  <a:gd name="T60" fmla="*/ 67 w 184"/>
                  <a:gd name="T61" fmla="*/ 136 h 186"/>
                  <a:gd name="T62" fmla="*/ 64 w 184"/>
                  <a:gd name="T63" fmla="*/ 146 h 186"/>
                  <a:gd name="T64" fmla="*/ 61 w 184"/>
                  <a:gd name="T65" fmla="*/ 142 h 186"/>
                  <a:gd name="T66" fmla="*/ 166 w 184"/>
                  <a:gd name="T67" fmla="*/ 25 h 186"/>
                  <a:gd name="T68" fmla="*/ 111 w 184"/>
                  <a:gd name="T69" fmla="*/ 19 h 186"/>
                  <a:gd name="T70" fmla="*/ 166 w 184"/>
                  <a:gd name="T71" fmla="*/ 13 h 186"/>
                  <a:gd name="T72" fmla="*/ 162 w 184"/>
                  <a:gd name="T73" fmla="*/ 23 h 186"/>
                  <a:gd name="T74" fmla="*/ 159 w 184"/>
                  <a:gd name="T75" fmla="*/ 19 h 186"/>
                  <a:gd name="T76" fmla="*/ 166 w 184"/>
                  <a:gd name="T77" fmla="*/ 50 h 186"/>
                  <a:gd name="T78" fmla="*/ 111 w 184"/>
                  <a:gd name="T79" fmla="*/ 43 h 186"/>
                  <a:gd name="T80" fmla="*/ 166 w 184"/>
                  <a:gd name="T81" fmla="*/ 38 h 186"/>
                  <a:gd name="T82" fmla="*/ 162 w 184"/>
                  <a:gd name="T83" fmla="*/ 47 h 186"/>
                  <a:gd name="T84" fmla="*/ 159 w 184"/>
                  <a:gd name="T85" fmla="*/ 44 h 186"/>
                  <a:gd name="T86" fmla="*/ 166 w 184"/>
                  <a:gd name="T87" fmla="*/ 74 h 186"/>
                  <a:gd name="T88" fmla="*/ 111 w 184"/>
                  <a:gd name="T89" fmla="*/ 68 h 186"/>
                  <a:gd name="T90" fmla="*/ 166 w 184"/>
                  <a:gd name="T91" fmla="*/ 63 h 186"/>
                  <a:gd name="T92" fmla="*/ 162 w 184"/>
                  <a:gd name="T93" fmla="*/ 72 h 186"/>
                  <a:gd name="T94" fmla="*/ 159 w 184"/>
                  <a:gd name="T95" fmla="*/ 68 h 186"/>
                  <a:gd name="T96" fmla="*/ 166 w 184"/>
                  <a:gd name="T97" fmla="*/ 99 h 186"/>
                  <a:gd name="T98" fmla="*/ 111 w 184"/>
                  <a:gd name="T99" fmla="*/ 93 h 186"/>
                  <a:gd name="T100" fmla="*/ 166 w 184"/>
                  <a:gd name="T101" fmla="*/ 87 h 186"/>
                  <a:gd name="T102" fmla="*/ 162 w 184"/>
                  <a:gd name="T103" fmla="*/ 96 h 186"/>
                  <a:gd name="T104" fmla="*/ 159 w 184"/>
                  <a:gd name="T105" fmla="*/ 93 h 186"/>
                  <a:gd name="T106" fmla="*/ 166 w 184"/>
                  <a:gd name="T107" fmla="*/ 124 h 186"/>
                  <a:gd name="T108" fmla="*/ 111 w 184"/>
                  <a:gd name="T109" fmla="*/ 117 h 186"/>
                  <a:gd name="T110" fmla="*/ 166 w 184"/>
                  <a:gd name="T111" fmla="*/ 112 h 186"/>
                  <a:gd name="T112" fmla="*/ 162 w 184"/>
                  <a:gd name="T113" fmla="*/ 121 h 186"/>
                  <a:gd name="T114" fmla="*/ 159 w 184"/>
                  <a:gd name="T115" fmla="*/ 118 h 186"/>
                  <a:gd name="T116" fmla="*/ 166 w 184"/>
                  <a:gd name="T117" fmla="*/ 148 h 186"/>
                  <a:gd name="T118" fmla="*/ 111 w 184"/>
                  <a:gd name="T119" fmla="*/ 142 h 186"/>
                  <a:gd name="T120" fmla="*/ 166 w 184"/>
                  <a:gd name="T121" fmla="*/ 136 h 186"/>
                  <a:gd name="T122" fmla="*/ 162 w 184"/>
                  <a:gd name="T123" fmla="*/ 146 h 186"/>
                  <a:gd name="T124" fmla="*/ 159 w 184"/>
                  <a:gd name="T125" fmla="*/ 142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4" h="186">
                    <a:moveTo>
                      <a:pt x="0" y="0"/>
                    </a:moveTo>
                    <a:cubicBezTo>
                      <a:pt x="86" y="0"/>
                      <a:pt x="86" y="0"/>
                      <a:pt x="86" y="0"/>
                    </a:cubicBezTo>
                    <a:cubicBezTo>
                      <a:pt x="86" y="186"/>
                      <a:pt x="86" y="186"/>
                      <a:pt x="86" y="186"/>
                    </a:cubicBezTo>
                    <a:cubicBezTo>
                      <a:pt x="0" y="186"/>
                      <a:pt x="0" y="186"/>
                      <a:pt x="0" y="186"/>
                    </a:cubicBezTo>
                    <a:lnTo>
                      <a:pt x="0" y="0"/>
                    </a:lnTo>
                    <a:close/>
                    <a:moveTo>
                      <a:pt x="98" y="0"/>
                    </a:moveTo>
                    <a:cubicBezTo>
                      <a:pt x="98" y="186"/>
                      <a:pt x="98" y="186"/>
                      <a:pt x="98" y="186"/>
                    </a:cubicBezTo>
                    <a:cubicBezTo>
                      <a:pt x="184" y="186"/>
                      <a:pt x="184" y="186"/>
                      <a:pt x="184" y="186"/>
                    </a:cubicBezTo>
                    <a:cubicBezTo>
                      <a:pt x="184" y="0"/>
                      <a:pt x="184" y="0"/>
                      <a:pt x="184" y="0"/>
                    </a:cubicBezTo>
                    <a:lnTo>
                      <a:pt x="98" y="0"/>
                    </a:lnTo>
                    <a:close/>
                    <a:moveTo>
                      <a:pt x="18" y="13"/>
                    </a:moveTo>
                    <a:cubicBezTo>
                      <a:pt x="18" y="13"/>
                      <a:pt x="13" y="13"/>
                      <a:pt x="13" y="19"/>
                    </a:cubicBezTo>
                    <a:cubicBezTo>
                      <a:pt x="13" y="20"/>
                      <a:pt x="13" y="20"/>
                      <a:pt x="13" y="20"/>
                    </a:cubicBezTo>
                    <a:cubicBezTo>
                      <a:pt x="13" y="20"/>
                      <a:pt x="13" y="25"/>
                      <a:pt x="18" y="25"/>
                    </a:cubicBezTo>
                    <a:cubicBezTo>
                      <a:pt x="67" y="25"/>
                      <a:pt x="67" y="25"/>
                      <a:pt x="67" y="25"/>
                    </a:cubicBezTo>
                    <a:cubicBezTo>
                      <a:pt x="67" y="25"/>
                      <a:pt x="73" y="25"/>
                      <a:pt x="73" y="20"/>
                    </a:cubicBezTo>
                    <a:cubicBezTo>
                      <a:pt x="73" y="19"/>
                      <a:pt x="73" y="19"/>
                      <a:pt x="73" y="19"/>
                    </a:cubicBezTo>
                    <a:cubicBezTo>
                      <a:pt x="73" y="19"/>
                      <a:pt x="73" y="13"/>
                      <a:pt x="67" y="13"/>
                    </a:cubicBezTo>
                    <a:cubicBezTo>
                      <a:pt x="45" y="13"/>
                      <a:pt x="45" y="13"/>
                      <a:pt x="45" y="13"/>
                    </a:cubicBezTo>
                    <a:lnTo>
                      <a:pt x="18" y="13"/>
                    </a:lnTo>
                    <a:close/>
                    <a:moveTo>
                      <a:pt x="64" y="23"/>
                    </a:moveTo>
                    <a:cubicBezTo>
                      <a:pt x="66" y="23"/>
                      <a:pt x="67" y="21"/>
                      <a:pt x="67" y="19"/>
                    </a:cubicBezTo>
                    <a:cubicBezTo>
                      <a:pt x="67" y="17"/>
                      <a:pt x="66" y="16"/>
                      <a:pt x="64" y="16"/>
                    </a:cubicBezTo>
                    <a:cubicBezTo>
                      <a:pt x="62" y="16"/>
                      <a:pt x="61" y="17"/>
                      <a:pt x="61" y="19"/>
                    </a:cubicBezTo>
                    <a:cubicBezTo>
                      <a:pt x="61" y="21"/>
                      <a:pt x="62" y="23"/>
                      <a:pt x="64" y="23"/>
                    </a:cubicBezTo>
                    <a:moveTo>
                      <a:pt x="18" y="38"/>
                    </a:moveTo>
                    <a:cubicBezTo>
                      <a:pt x="18" y="38"/>
                      <a:pt x="13" y="38"/>
                      <a:pt x="13" y="43"/>
                    </a:cubicBezTo>
                    <a:cubicBezTo>
                      <a:pt x="13" y="45"/>
                      <a:pt x="13" y="45"/>
                      <a:pt x="13" y="45"/>
                    </a:cubicBezTo>
                    <a:cubicBezTo>
                      <a:pt x="13" y="45"/>
                      <a:pt x="13" y="50"/>
                      <a:pt x="18" y="50"/>
                    </a:cubicBezTo>
                    <a:cubicBezTo>
                      <a:pt x="67" y="50"/>
                      <a:pt x="67" y="50"/>
                      <a:pt x="67" y="50"/>
                    </a:cubicBezTo>
                    <a:cubicBezTo>
                      <a:pt x="67" y="50"/>
                      <a:pt x="73" y="50"/>
                      <a:pt x="73" y="45"/>
                    </a:cubicBezTo>
                    <a:cubicBezTo>
                      <a:pt x="73" y="43"/>
                      <a:pt x="73" y="43"/>
                      <a:pt x="73" y="43"/>
                    </a:cubicBezTo>
                    <a:cubicBezTo>
                      <a:pt x="73" y="43"/>
                      <a:pt x="73" y="38"/>
                      <a:pt x="67" y="38"/>
                    </a:cubicBezTo>
                    <a:cubicBezTo>
                      <a:pt x="45" y="38"/>
                      <a:pt x="45" y="38"/>
                      <a:pt x="45" y="38"/>
                    </a:cubicBezTo>
                    <a:lnTo>
                      <a:pt x="18" y="38"/>
                    </a:lnTo>
                    <a:close/>
                    <a:moveTo>
                      <a:pt x="64" y="47"/>
                    </a:moveTo>
                    <a:cubicBezTo>
                      <a:pt x="66" y="47"/>
                      <a:pt x="67" y="46"/>
                      <a:pt x="67" y="44"/>
                    </a:cubicBezTo>
                    <a:cubicBezTo>
                      <a:pt x="67" y="42"/>
                      <a:pt x="66" y="41"/>
                      <a:pt x="64" y="41"/>
                    </a:cubicBezTo>
                    <a:cubicBezTo>
                      <a:pt x="62" y="41"/>
                      <a:pt x="61" y="42"/>
                      <a:pt x="61" y="44"/>
                    </a:cubicBezTo>
                    <a:cubicBezTo>
                      <a:pt x="61" y="46"/>
                      <a:pt x="62" y="47"/>
                      <a:pt x="64" y="47"/>
                    </a:cubicBezTo>
                    <a:moveTo>
                      <a:pt x="18" y="63"/>
                    </a:moveTo>
                    <a:cubicBezTo>
                      <a:pt x="18" y="63"/>
                      <a:pt x="13" y="63"/>
                      <a:pt x="13" y="68"/>
                    </a:cubicBezTo>
                    <a:cubicBezTo>
                      <a:pt x="13" y="69"/>
                      <a:pt x="13" y="69"/>
                      <a:pt x="13" y="69"/>
                    </a:cubicBezTo>
                    <a:cubicBezTo>
                      <a:pt x="13" y="69"/>
                      <a:pt x="13" y="74"/>
                      <a:pt x="18" y="74"/>
                    </a:cubicBezTo>
                    <a:cubicBezTo>
                      <a:pt x="67" y="74"/>
                      <a:pt x="67" y="74"/>
                      <a:pt x="67" y="74"/>
                    </a:cubicBezTo>
                    <a:cubicBezTo>
                      <a:pt x="67" y="74"/>
                      <a:pt x="73" y="74"/>
                      <a:pt x="73" y="69"/>
                    </a:cubicBezTo>
                    <a:cubicBezTo>
                      <a:pt x="73" y="68"/>
                      <a:pt x="73" y="68"/>
                      <a:pt x="73" y="68"/>
                    </a:cubicBezTo>
                    <a:cubicBezTo>
                      <a:pt x="73" y="68"/>
                      <a:pt x="73" y="63"/>
                      <a:pt x="67" y="63"/>
                    </a:cubicBezTo>
                    <a:cubicBezTo>
                      <a:pt x="45" y="63"/>
                      <a:pt x="45" y="63"/>
                      <a:pt x="45" y="63"/>
                    </a:cubicBezTo>
                    <a:lnTo>
                      <a:pt x="18" y="63"/>
                    </a:lnTo>
                    <a:close/>
                    <a:moveTo>
                      <a:pt x="64" y="72"/>
                    </a:moveTo>
                    <a:cubicBezTo>
                      <a:pt x="66" y="72"/>
                      <a:pt x="67" y="70"/>
                      <a:pt x="67" y="68"/>
                    </a:cubicBezTo>
                    <a:cubicBezTo>
                      <a:pt x="67" y="67"/>
                      <a:pt x="66" y="65"/>
                      <a:pt x="64" y="65"/>
                    </a:cubicBezTo>
                    <a:cubicBezTo>
                      <a:pt x="62" y="65"/>
                      <a:pt x="61" y="67"/>
                      <a:pt x="61" y="68"/>
                    </a:cubicBezTo>
                    <a:cubicBezTo>
                      <a:pt x="61" y="70"/>
                      <a:pt x="62" y="72"/>
                      <a:pt x="64" y="72"/>
                    </a:cubicBezTo>
                    <a:moveTo>
                      <a:pt x="18" y="87"/>
                    </a:moveTo>
                    <a:cubicBezTo>
                      <a:pt x="18" y="87"/>
                      <a:pt x="13" y="87"/>
                      <a:pt x="13" y="93"/>
                    </a:cubicBezTo>
                    <a:cubicBezTo>
                      <a:pt x="13" y="94"/>
                      <a:pt x="13" y="94"/>
                      <a:pt x="13" y="94"/>
                    </a:cubicBezTo>
                    <a:cubicBezTo>
                      <a:pt x="13" y="94"/>
                      <a:pt x="13" y="99"/>
                      <a:pt x="18" y="99"/>
                    </a:cubicBezTo>
                    <a:cubicBezTo>
                      <a:pt x="67" y="99"/>
                      <a:pt x="67" y="99"/>
                      <a:pt x="67" y="99"/>
                    </a:cubicBezTo>
                    <a:cubicBezTo>
                      <a:pt x="67" y="99"/>
                      <a:pt x="73" y="99"/>
                      <a:pt x="73" y="94"/>
                    </a:cubicBezTo>
                    <a:cubicBezTo>
                      <a:pt x="73" y="93"/>
                      <a:pt x="73" y="93"/>
                      <a:pt x="73" y="93"/>
                    </a:cubicBezTo>
                    <a:cubicBezTo>
                      <a:pt x="73" y="93"/>
                      <a:pt x="73" y="87"/>
                      <a:pt x="67" y="87"/>
                    </a:cubicBezTo>
                    <a:cubicBezTo>
                      <a:pt x="45" y="87"/>
                      <a:pt x="45" y="87"/>
                      <a:pt x="45" y="87"/>
                    </a:cubicBezTo>
                    <a:lnTo>
                      <a:pt x="18" y="87"/>
                    </a:lnTo>
                    <a:close/>
                    <a:moveTo>
                      <a:pt x="64" y="96"/>
                    </a:moveTo>
                    <a:cubicBezTo>
                      <a:pt x="66" y="96"/>
                      <a:pt x="67" y="95"/>
                      <a:pt x="67" y="93"/>
                    </a:cubicBezTo>
                    <a:cubicBezTo>
                      <a:pt x="67" y="91"/>
                      <a:pt x="66" y="90"/>
                      <a:pt x="64" y="90"/>
                    </a:cubicBezTo>
                    <a:cubicBezTo>
                      <a:pt x="62" y="90"/>
                      <a:pt x="61" y="91"/>
                      <a:pt x="61" y="93"/>
                    </a:cubicBezTo>
                    <a:cubicBezTo>
                      <a:pt x="61" y="95"/>
                      <a:pt x="62" y="96"/>
                      <a:pt x="64" y="96"/>
                    </a:cubicBezTo>
                    <a:moveTo>
                      <a:pt x="18" y="112"/>
                    </a:moveTo>
                    <a:cubicBezTo>
                      <a:pt x="18" y="112"/>
                      <a:pt x="13" y="112"/>
                      <a:pt x="13" y="117"/>
                    </a:cubicBezTo>
                    <a:cubicBezTo>
                      <a:pt x="13" y="118"/>
                      <a:pt x="13" y="118"/>
                      <a:pt x="13" y="118"/>
                    </a:cubicBezTo>
                    <a:cubicBezTo>
                      <a:pt x="13" y="118"/>
                      <a:pt x="13" y="124"/>
                      <a:pt x="18" y="124"/>
                    </a:cubicBezTo>
                    <a:cubicBezTo>
                      <a:pt x="67" y="124"/>
                      <a:pt x="67" y="124"/>
                      <a:pt x="67" y="124"/>
                    </a:cubicBezTo>
                    <a:cubicBezTo>
                      <a:pt x="67" y="124"/>
                      <a:pt x="73" y="124"/>
                      <a:pt x="73" y="118"/>
                    </a:cubicBezTo>
                    <a:cubicBezTo>
                      <a:pt x="73" y="117"/>
                      <a:pt x="73" y="117"/>
                      <a:pt x="73" y="117"/>
                    </a:cubicBezTo>
                    <a:cubicBezTo>
                      <a:pt x="73" y="117"/>
                      <a:pt x="73" y="112"/>
                      <a:pt x="67" y="112"/>
                    </a:cubicBezTo>
                    <a:cubicBezTo>
                      <a:pt x="45" y="112"/>
                      <a:pt x="45" y="112"/>
                      <a:pt x="45" y="112"/>
                    </a:cubicBezTo>
                    <a:lnTo>
                      <a:pt x="18" y="112"/>
                    </a:lnTo>
                    <a:close/>
                    <a:moveTo>
                      <a:pt x="64" y="121"/>
                    </a:moveTo>
                    <a:cubicBezTo>
                      <a:pt x="66" y="121"/>
                      <a:pt x="67" y="120"/>
                      <a:pt x="67" y="118"/>
                    </a:cubicBezTo>
                    <a:cubicBezTo>
                      <a:pt x="67" y="116"/>
                      <a:pt x="66" y="114"/>
                      <a:pt x="64" y="114"/>
                    </a:cubicBezTo>
                    <a:cubicBezTo>
                      <a:pt x="62" y="114"/>
                      <a:pt x="61" y="116"/>
                      <a:pt x="61" y="118"/>
                    </a:cubicBezTo>
                    <a:cubicBezTo>
                      <a:pt x="61" y="120"/>
                      <a:pt x="62" y="121"/>
                      <a:pt x="64" y="121"/>
                    </a:cubicBezTo>
                    <a:moveTo>
                      <a:pt x="18" y="136"/>
                    </a:moveTo>
                    <a:cubicBezTo>
                      <a:pt x="18" y="136"/>
                      <a:pt x="13" y="136"/>
                      <a:pt x="13" y="142"/>
                    </a:cubicBezTo>
                    <a:cubicBezTo>
                      <a:pt x="13" y="143"/>
                      <a:pt x="13" y="143"/>
                      <a:pt x="13" y="143"/>
                    </a:cubicBezTo>
                    <a:cubicBezTo>
                      <a:pt x="13" y="143"/>
                      <a:pt x="13" y="148"/>
                      <a:pt x="18" y="148"/>
                    </a:cubicBezTo>
                    <a:cubicBezTo>
                      <a:pt x="67" y="148"/>
                      <a:pt x="67" y="148"/>
                      <a:pt x="67" y="148"/>
                    </a:cubicBezTo>
                    <a:cubicBezTo>
                      <a:pt x="67" y="148"/>
                      <a:pt x="73" y="148"/>
                      <a:pt x="73" y="143"/>
                    </a:cubicBezTo>
                    <a:cubicBezTo>
                      <a:pt x="73" y="142"/>
                      <a:pt x="73" y="142"/>
                      <a:pt x="73" y="142"/>
                    </a:cubicBezTo>
                    <a:cubicBezTo>
                      <a:pt x="73" y="142"/>
                      <a:pt x="73" y="136"/>
                      <a:pt x="67" y="136"/>
                    </a:cubicBezTo>
                    <a:cubicBezTo>
                      <a:pt x="45" y="136"/>
                      <a:pt x="45" y="136"/>
                      <a:pt x="45" y="136"/>
                    </a:cubicBezTo>
                    <a:lnTo>
                      <a:pt x="18" y="136"/>
                    </a:lnTo>
                    <a:close/>
                    <a:moveTo>
                      <a:pt x="64" y="146"/>
                    </a:moveTo>
                    <a:cubicBezTo>
                      <a:pt x="66" y="146"/>
                      <a:pt x="67" y="144"/>
                      <a:pt x="67" y="142"/>
                    </a:cubicBezTo>
                    <a:cubicBezTo>
                      <a:pt x="67" y="141"/>
                      <a:pt x="66" y="139"/>
                      <a:pt x="64" y="139"/>
                    </a:cubicBezTo>
                    <a:cubicBezTo>
                      <a:pt x="62" y="139"/>
                      <a:pt x="61" y="141"/>
                      <a:pt x="61" y="142"/>
                    </a:cubicBezTo>
                    <a:cubicBezTo>
                      <a:pt x="61" y="144"/>
                      <a:pt x="62" y="146"/>
                      <a:pt x="64" y="146"/>
                    </a:cubicBezTo>
                    <a:moveTo>
                      <a:pt x="171" y="20"/>
                    </a:moveTo>
                    <a:cubicBezTo>
                      <a:pt x="171" y="25"/>
                      <a:pt x="166" y="25"/>
                      <a:pt x="166" y="25"/>
                    </a:cubicBezTo>
                    <a:cubicBezTo>
                      <a:pt x="117" y="25"/>
                      <a:pt x="117" y="25"/>
                      <a:pt x="117" y="25"/>
                    </a:cubicBezTo>
                    <a:cubicBezTo>
                      <a:pt x="111" y="25"/>
                      <a:pt x="111" y="20"/>
                      <a:pt x="111" y="20"/>
                    </a:cubicBezTo>
                    <a:cubicBezTo>
                      <a:pt x="111" y="19"/>
                      <a:pt x="111" y="19"/>
                      <a:pt x="111" y="19"/>
                    </a:cubicBezTo>
                    <a:cubicBezTo>
                      <a:pt x="111" y="13"/>
                      <a:pt x="117" y="13"/>
                      <a:pt x="117" y="13"/>
                    </a:cubicBezTo>
                    <a:cubicBezTo>
                      <a:pt x="143" y="13"/>
                      <a:pt x="143" y="13"/>
                      <a:pt x="143" y="13"/>
                    </a:cubicBezTo>
                    <a:cubicBezTo>
                      <a:pt x="166" y="13"/>
                      <a:pt x="166" y="13"/>
                      <a:pt x="166" y="13"/>
                    </a:cubicBezTo>
                    <a:cubicBezTo>
                      <a:pt x="171" y="13"/>
                      <a:pt x="171" y="19"/>
                      <a:pt x="171" y="19"/>
                    </a:cubicBezTo>
                    <a:lnTo>
                      <a:pt x="171" y="20"/>
                    </a:lnTo>
                    <a:close/>
                    <a:moveTo>
                      <a:pt x="162" y="23"/>
                    </a:moveTo>
                    <a:cubicBezTo>
                      <a:pt x="164" y="23"/>
                      <a:pt x="165" y="21"/>
                      <a:pt x="165" y="19"/>
                    </a:cubicBezTo>
                    <a:cubicBezTo>
                      <a:pt x="165" y="17"/>
                      <a:pt x="164" y="16"/>
                      <a:pt x="162" y="16"/>
                    </a:cubicBezTo>
                    <a:cubicBezTo>
                      <a:pt x="160" y="16"/>
                      <a:pt x="159" y="17"/>
                      <a:pt x="159" y="19"/>
                    </a:cubicBezTo>
                    <a:cubicBezTo>
                      <a:pt x="159" y="21"/>
                      <a:pt x="160" y="23"/>
                      <a:pt x="162" y="23"/>
                    </a:cubicBezTo>
                    <a:moveTo>
                      <a:pt x="171" y="45"/>
                    </a:moveTo>
                    <a:cubicBezTo>
                      <a:pt x="171" y="50"/>
                      <a:pt x="166" y="50"/>
                      <a:pt x="166" y="50"/>
                    </a:cubicBezTo>
                    <a:cubicBezTo>
                      <a:pt x="117" y="50"/>
                      <a:pt x="117" y="50"/>
                      <a:pt x="117" y="50"/>
                    </a:cubicBezTo>
                    <a:cubicBezTo>
                      <a:pt x="111" y="50"/>
                      <a:pt x="111" y="45"/>
                      <a:pt x="111" y="45"/>
                    </a:cubicBezTo>
                    <a:cubicBezTo>
                      <a:pt x="111" y="43"/>
                      <a:pt x="111" y="43"/>
                      <a:pt x="111" y="43"/>
                    </a:cubicBezTo>
                    <a:cubicBezTo>
                      <a:pt x="111" y="38"/>
                      <a:pt x="117" y="38"/>
                      <a:pt x="117" y="38"/>
                    </a:cubicBezTo>
                    <a:cubicBezTo>
                      <a:pt x="143" y="38"/>
                      <a:pt x="143" y="38"/>
                      <a:pt x="143" y="38"/>
                    </a:cubicBezTo>
                    <a:cubicBezTo>
                      <a:pt x="166" y="38"/>
                      <a:pt x="166" y="38"/>
                      <a:pt x="166" y="38"/>
                    </a:cubicBezTo>
                    <a:cubicBezTo>
                      <a:pt x="171" y="38"/>
                      <a:pt x="171" y="43"/>
                      <a:pt x="171" y="43"/>
                    </a:cubicBezTo>
                    <a:lnTo>
                      <a:pt x="171" y="45"/>
                    </a:lnTo>
                    <a:close/>
                    <a:moveTo>
                      <a:pt x="162" y="47"/>
                    </a:moveTo>
                    <a:cubicBezTo>
                      <a:pt x="164" y="47"/>
                      <a:pt x="165" y="46"/>
                      <a:pt x="165" y="44"/>
                    </a:cubicBezTo>
                    <a:cubicBezTo>
                      <a:pt x="165" y="42"/>
                      <a:pt x="164" y="41"/>
                      <a:pt x="162" y="41"/>
                    </a:cubicBezTo>
                    <a:cubicBezTo>
                      <a:pt x="160" y="41"/>
                      <a:pt x="159" y="42"/>
                      <a:pt x="159" y="44"/>
                    </a:cubicBezTo>
                    <a:cubicBezTo>
                      <a:pt x="159" y="46"/>
                      <a:pt x="160" y="47"/>
                      <a:pt x="162" y="47"/>
                    </a:cubicBezTo>
                    <a:moveTo>
                      <a:pt x="171" y="69"/>
                    </a:moveTo>
                    <a:cubicBezTo>
                      <a:pt x="171" y="74"/>
                      <a:pt x="166" y="74"/>
                      <a:pt x="166" y="74"/>
                    </a:cubicBezTo>
                    <a:cubicBezTo>
                      <a:pt x="117" y="74"/>
                      <a:pt x="117" y="74"/>
                      <a:pt x="117" y="74"/>
                    </a:cubicBezTo>
                    <a:cubicBezTo>
                      <a:pt x="111" y="74"/>
                      <a:pt x="111" y="69"/>
                      <a:pt x="111" y="69"/>
                    </a:cubicBezTo>
                    <a:cubicBezTo>
                      <a:pt x="111" y="68"/>
                      <a:pt x="111" y="68"/>
                      <a:pt x="111" y="68"/>
                    </a:cubicBezTo>
                    <a:cubicBezTo>
                      <a:pt x="111" y="63"/>
                      <a:pt x="117" y="63"/>
                      <a:pt x="117" y="63"/>
                    </a:cubicBezTo>
                    <a:cubicBezTo>
                      <a:pt x="143" y="63"/>
                      <a:pt x="143" y="63"/>
                      <a:pt x="143" y="63"/>
                    </a:cubicBezTo>
                    <a:cubicBezTo>
                      <a:pt x="166" y="63"/>
                      <a:pt x="166" y="63"/>
                      <a:pt x="166" y="63"/>
                    </a:cubicBezTo>
                    <a:cubicBezTo>
                      <a:pt x="171" y="63"/>
                      <a:pt x="171" y="68"/>
                      <a:pt x="171" y="68"/>
                    </a:cubicBezTo>
                    <a:lnTo>
                      <a:pt x="171" y="69"/>
                    </a:lnTo>
                    <a:close/>
                    <a:moveTo>
                      <a:pt x="162" y="72"/>
                    </a:moveTo>
                    <a:cubicBezTo>
                      <a:pt x="164" y="72"/>
                      <a:pt x="165" y="70"/>
                      <a:pt x="165" y="68"/>
                    </a:cubicBezTo>
                    <a:cubicBezTo>
                      <a:pt x="165" y="67"/>
                      <a:pt x="164" y="65"/>
                      <a:pt x="162" y="65"/>
                    </a:cubicBezTo>
                    <a:cubicBezTo>
                      <a:pt x="160" y="65"/>
                      <a:pt x="159" y="67"/>
                      <a:pt x="159" y="68"/>
                    </a:cubicBezTo>
                    <a:cubicBezTo>
                      <a:pt x="159" y="70"/>
                      <a:pt x="160" y="72"/>
                      <a:pt x="162" y="72"/>
                    </a:cubicBezTo>
                    <a:moveTo>
                      <a:pt x="171" y="94"/>
                    </a:moveTo>
                    <a:cubicBezTo>
                      <a:pt x="171" y="99"/>
                      <a:pt x="166" y="99"/>
                      <a:pt x="166" y="99"/>
                    </a:cubicBezTo>
                    <a:cubicBezTo>
                      <a:pt x="117" y="99"/>
                      <a:pt x="117" y="99"/>
                      <a:pt x="117" y="99"/>
                    </a:cubicBezTo>
                    <a:cubicBezTo>
                      <a:pt x="111" y="99"/>
                      <a:pt x="111" y="94"/>
                      <a:pt x="111" y="94"/>
                    </a:cubicBezTo>
                    <a:cubicBezTo>
                      <a:pt x="111" y="93"/>
                      <a:pt x="111" y="93"/>
                      <a:pt x="111" y="93"/>
                    </a:cubicBezTo>
                    <a:cubicBezTo>
                      <a:pt x="111" y="87"/>
                      <a:pt x="117" y="87"/>
                      <a:pt x="117" y="87"/>
                    </a:cubicBezTo>
                    <a:cubicBezTo>
                      <a:pt x="143" y="87"/>
                      <a:pt x="143" y="87"/>
                      <a:pt x="143" y="87"/>
                    </a:cubicBezTo>
                    <a:cubicBezTo>
                      <a:pt x="166" y="87"/>
                      <a:pt x="166" y="87"/>
                      <a:pt x="166" y="87"/>
                    </a:cubicBezTo>
                    <a:cubicBezTo>
                      <a:pt x="171" y="87"/>
                      <a:pt x="171" y="93"/>
                      <a:pt x="171" y="93"/>
                    </a:cubicBezTo>
                    <a:lnTo>
                      <a:pt x="171" y="94"/>
                    </a:lnTo>
                    <a:close/>
                    <a:moveTo>
                      <a:pt x="162" y="96"/>
                    </a:moveTo>
                    <a:cubicBezTo>
                      <a:pt x="164" y="96"/>
                      <a:pt x="165" y="95"/>
                      <a:pt x="165" y="93"/>
                    </a:cubicBezTo>
                    <a:cubicBezTo>
                      <a:pt x="165" y="91"/>
                      <a:pt x="164" y="90"/>
                      <a:pt x="162" y="90"/>
                    </a:cubicBezTo>
                    <a:cubicBezTo>
                      <a:pt x="160" y="90"/>
                      <a:pt x="159" y="91"/>
                      <a:pt x="159" y="93"/>
                    </a:cubicBezTo>
                    <a:cubicBezTo>
                      <a:pt x="159" y="95"/>
                      <a:pt x="160" y="96"/>
                      <a:pt x="162" y="96"/>
                    </a:cubicBezTo>
                    <a:moveTo>
                      <a:pt x="171" y="118"/>
                    </a:moveTo>
                    <a:cubicBezTo>
                      <a:pt x="171" y="124"/>
                      <a:pt x="166" y="124"/>
                      <a:pt x="166" y="124"/>
                    </a:cubicBezTo>
                    <a:cubicBezTo>
                      <a:pt x="117" y="124"/>
                      <a:pt x="117" y="124"/>
                      <a:pt x="117" y="124"/>
                    </a:cubicBezTo>
                    <a:cubicBezTo>
                      <a:pt x="111" y="124"/>
                      <a:pt x="111" y="118"/>
                      <a:pt x="111" y="118"/>
                    </a:cubicBezTo>
                    <a:cubicBezTo>
                      <a:pt x="111" y="117"/>
                      <a:pt x="111" y="117"/>
                      <a:pt x="111" y="117"/>
                    </a:cubicBezTo>
                    <a:cubicBezTo>
                      <a:pt x="111" y="112"/>
                      <a:pt x="117" y="112"/>
                      <a:pt x="117" y="112"/>
                    </a:cubicBezTo>
                    <a:cubicBezTo>
                      <a:pt x="143" y="112"/>
                      <a:pt x="143" y="112"/>
                      <a:pt x="143" y="112"/>
                    </a:cubicBezTo>
                    <a:cubicBezTo>
                      <a:pt x="166" y="112"/>
                      <a:pt x="166" y="112"/>
                      <a:pt x="166" y="112"/>
                    </a:cubicBezTo>
                    <a:cubicBezTo>
                      <a:pt x="171" y="112"/>
                      <a:pt x="171" y="117"/>
                      <a:pt x="171" y="117"/>
                    </a:cubicBezTo>
                    <a:lnTo>
                      <a:pt x="171" y="118"/>
                    </a:lnTo>
                    <a:close/>
                    <a:moveTo>
                      <a:pt x="162" y="121"/>
                    </a:moveTo>
                    <a:cubicBezTo>
                      <a:pt x="164" y="121"/>
                      <a:pt x="165" y="120"/>
                      <a:pt x="165" y="118"/>
                    </a:cubicBezTo>
                    <a:cubicBezTo>
                      <a:pt x="165" y="116"/>
                      <a:pt x="164" y="114"/>
                      <a:pt x="162" y="114"/>
                    </a:cubicBezTo>
                    <a:cubicBezTo>
                      <a:pt x="160" y="114"/>
                      <a:pt x="159" y="116"/>
                      <a:pt x="159" y="118"/>
                    </a:cubicBezTo>
                    <a:cubicBezTo>
                      <a:pt x="159" y="120"/>
                      <a:pt x="160" y="121"/>
                      <a:pt x="162" y="121"/>
                    </a:cubicBezTo>
                    <a:moveTo>
                      <a:pt x="171" y="143"/>
                    </a:moveTo>
                    <a:cubicBezTo>
                      <a:pt x="171" y="148"/>
                      <a:pt x="166" y="148"/>
                      <a:pt x="166" y="148"/>
                    </a:cubicBezTo>
                    <a:cubicBezTo>
                      <a:pt x="117" y="148"/>
                      <a:pt x="117" y="148"/>
                      <a:pt x="117" y="148"/>
                    </a:cubicBezTo>
                    <a:cubicBezTo>
                      <a:pt x="111" y="148"/>
                      <a:pt x="111" y="143"/>
                      <a:pt x="111" y="143"/>
                    </a:cubicBezTo>
                    <a:cubicBezTo>
                      <a:pt x="111" y="142"/>
                      <a:pt x="111" y="142"/>
                      <a:pt x="111" y="142"/>
                    </a:cubicBezTo>
                    <a:cubicBezTo>
                      <a:pt x="111" y="136"/>
                      <a:pt x="117" y="136"/>
                      <a:pt x="117" y="136"/>
                    </a:cubicBezTo>
                    <a:cubicBezTo>
                      <a:pt x="143" y="136"/>
                      <a:pt x="143" y="136"/>
                      <a:pt x="143" y="136"/>
                    </a:cubicBezTo>
                    <a:cubicBezTo>
                      <a:pt x="166" y="136"/>
                      <a:pt x="166" y="136"/>
                      <a:pt x="166" y="136"/>
                    </a:cubicBezTo>
                    <a:cubicBezTo>
                      <a:pt x="171" y="136"/>
                      <a:pt x="171" y="142"/>
                      <a:pt x="171" y="142"/>
                    </a:cubicBezTo>
                    <a:lnTo>
                      <a:pt x="171" y="143"/>
                    </a:lnTo>
                    <a:close/>
                    <a:moveTo>
                      <a:pt x="162" y="146"/>
                    </a:moveTo>
                    <a:cubicBezTo>
                      <a:pt x="164" y="146"/>
                      <a:pt x="165" y="144"/>
                      <a:pt x="165" y="142"/>
                    </a:cubicBezTo>
                    <a:cubicBezTo>
                      <a:pt x="165" y="141"/>
                      <a:pt x="164" y="139"/>
                      <a:pt x="162" y="139"/>
                    </a:cubicBezTo>
                    <a:cubicBezTo>
                      <a:pt x="160" y="139"/>
                      <a:pt x="159" y="141"/>
                      <a:pt x="159" y="142"/>
                    </a:cubicBezTo>
                    <a:cubicBezTo>
                      <a:pt x="159" y="144"/>
                      <a:pt x="160" y="146"/>
                      <a:pt x="162" y="146"/>
                    </a:cubicBezTo>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0" name="Freeform 17"/>
              <p:cNvSpPr>
                <a:spLocks/>
              </p:cNvSpPr>
              <p:nvPr/>
            </p:nvSpPr>
            <p:spPr bwMode="auto">
              <a:xfrm>
                <a:off x="1522333" y="2410233"/>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Freeform 17"/>
              <p:cNvSpPr>
                <a:spLocks/>
              </p:cNvSpPr>
              <p:nvPr/>
            </p:nvSpPr>
            <p:spPr bwMode="auto">
              <a:xfrm rot="10800000">
                <a:off x="1522333" y="3726415"/>
                <a:ext cx="932403" cy="528323"/>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nvGrpSpPr>
          <p:cNvPr id="22" name="Group 21"/>
          <p:cNvGrpSpPr/>
          <p:nvPr/>
        </p:nvGrpSpPr>
        <p:grpSpPr>
          <a:xfrm>
            <a:off x="4508949" y="2120446"/>
            <a:ext cx="7746123" cy="4169857"/>
            <a:chOff x="3315300" y="1559020"/>
            <a:chExt cx="5697731" cy="3067176"/>
          </a:xfrm>
        </p:grpSpPr>
        <p:grpSp>
          <p:nvGrpSpPr>
            <p:cNvPr id="23" name="Group 22"/>
            <p:cNvGrpSpPr/>
            <p:nvPr/>
          </p:nvGrpSpPr>
          <p:grpSpPr>
            <a:xfrm>
              <a:off x="4569335" y="1830054"/>
              <a:ext cx="1229090" cy="2401145"/>
              <a:chOff x="4569335" y="1830054"/>
              <a:chExt cx="1229090" cy="2401145"/>
            </a:xfrm>
          </p:grpSpPr>
          <p:grpSp>
            <p:nvGrpSpPr>
              <p:cNvPr id="52" name="Group 51"/>
              <p:cNvGrpSpPr/>
              <p:nvPr/>
            </p:nvGrpSpPr>
            <p:grpSpPr>
              <a:xfrm>
                <a:off x="4577226" y="1830054"/>
                <a:ext cx="1207197" cy="450075"/>
                <a:chOff x="4577226" y="1830054"/>
                <a:chExt cx="1207197" cy="450075"/>
              </a:xfrm>
            </p:grpSpPr>
            <p:sp>
              <p:nvSpPr>
                <p:cNvPr id="62" name="Right Arrow 61"/>
                <p:cNvSpPr/>
                <p:nvPr/>
              </p:nvSpPr>
              <p:spPr>
                <a:xfrm>
                  <a:off x="4577226" y="1830054"/>
                  <a:ext cx="1207197" cy="450075"/>
                </a:xfrm>
                <a:prstGeom prst="rightArrow">
                  <a:avLst>
                    <a:gd name="adj1" fmla="val 51200"/>
                    <a:gd name="adj2" fmla="val 50000"/>
                  </a:avLst>
                </a:prstGeom>
                <a:solidFill>
                  <a:srgbClr val="0072C6"/>
                </a:solid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3" name="TextBox 62"/>
                <p:cNvSpPr txBox="1"/>
                <p:nvPr/>
              </p:nvSpPr>
              <p:spPr>
                <a:xfrm>
                  <a:off x="4583970" y="1931411"/>
                  <a:ext cx="1129097" cy="253711"/>
                </a:xfrm>
                <a:prstGeom prst="rect">
                  <a:avLst/>
                </a:prstGeom>
                <a:noFill/>
              </p:spPr>
              <p:txBody>
                <a:bodyPr wrap="square" rtlCol="0" anchor="ctr">
                  <a:spAutoFit/>
                </a:bodyPr>
                <a:lstStyle/>
                <a:p>
                  <a:pPr marL="0" marR="0" lvl="0" indent="0" algn="l" defTabSz="932409"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Replace</a:t>
                  </a:r>
                </a:p>
              </p:txBody>
            </p:sp>
          </p:grpSp>
          <p:grpSp>
            <p:nvGrpSpPr>
              <p:cNvPr id="53" name="Group 52"/>
              <p:cNvGrpSpPr/>
              <p:nvPr/>
            </p:nvGrpSpPr>
            <p:grpSpPr>
              <a:xfrm>
                <a:off x="4569336" y="2334594"/>
                <a:ext cx="1229089" cy="444009"/>
                <a:chOff x="4569336" y="2334594"/>
                <a:chExt cx="1229089" cy="444009"/>
              </a:xfrm>
            </p:grpSpPr>
            <p:sp>
              <p:nvSpPr>
                <p:cNvPr id="60" name="Right Arrow 59"/>
                <p:cNvSpPr/>
                <p:nvPr/>
              </p:nvSpPr>
              <p:spPr>
                <a:xfrm>
                  <a:off x="4569336" y="2334594"/>
                  <a:ext cx="1229089" cy="444009"/>
                </a:xfrm>
                <a:prstGeom prst="rightArrow">
                  <a:avLst/>
                </a:prstGeom>
                <a:solidFill>
                  <a:srgbClr val="0072C6"/>
                </a:solid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61" name="TextBox 60"/>
                <p:cNvSpPr txBox="1"/>
                <p:nvPr/>
              </p:nvSpPr>
              <p:spPr>
                <a:xfrm>
                  <a:off x="4583970" y="2429744"/>
                  <a:ext cx="997261" cy="253711"/>
                </a:xfrm>
                <a:prstGeom prst="rect">
                  <a:avLst/>
                </a:prstGeom>
                <a:noFill/>
              </p:spPr>
              <p:txBody>
                <a:bodyPr wrap="square" rtlCol="0" anchor="ctr">
                  <a:spAutoFit/>
                </a:bodyPr>
                <a:lstStyle/>
                <a:p>
                  <a:pPr marL="0" marR="0" lvl="0" indent="0" algn="l" defTabSz="932409"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Modernize</a:t>
                  </a:r>
                </a:p>
              </p:txBody>
            </p:sp>
          </p:grpSp>
          <p:grpSp>
            <p:nvGrpSpPr>
              <p:cNvPr id="54" name="Group 53"/>
              <p:cNvGrpSpPr/>
              <p:nvPr/>
            </p:nvGrpSpPr>
            <p:grpSpPr>
              <a:xfrm>
                <a:off x="4577071" y="2832723"/>
                <a:ext cx="1212638" cy="444009"/>
                <a:chOff x="4577071" y="2826498"/>
                <a:chExt cx="1212638" cy="444009"/>
              </a:xfrm>
            </p:grpSpPr>
            <p:sp>
              <p:nvSpPr>
                <p:cNvPr id="58" name="Right Arrow 57"/>
                <p:cNvSpPr/>
                <p:nvPr/>
              </p:nvSpPr>
              <p:spPr>
                <a:xfrm>
                  <a:off x="4577071" y="2826498"/>
                  <a:ext cx="1212638" cy="444009"/>
                </a:xfrm>
                <a:prstGeom prst="rightArrow">
                  <a:avLst/>
                </a:prstGeom>
                <a:solidFill>
                  <a:srgbClr val="0072C6"/>
                </a:solid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9" name="TextBox 58"/>
                <p:cNvSpPr txBox="1"/>
                <p:nvPr/>
              </p:nvSpPr>
              <p:spPr>
                <a:xfrm>
                  <a:off x="4583970" y="2921646"/>
                  <a:ext cx="1135447" cy="253711"/>
                </a:xfrm>
                <a:prstGeom prst="rect">
                  <a:avLst/>
                </a:prstGeom>
                <a:noFill/>
              </p:spPr>
              <p:txBody>
                <a:bodyPr wrap="square" rtlCol="0" anchor="ctr">
                  <a:spAutoFit/>
                </a:bodyPr>
                <a:lstStyle/>
                <a:p>
                  <a:pPr marL="0" marR="0" lvl="0" indent="0" algn="l" defTabSz="932409"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Migrate</a:t>
                  </a:r>
                </a:p>
              </p:txBody>
            </p:sp>
          </p:grpSp>
          <p:grpSp>
            <p:nvGrpSpPr>
              <p:cNvPr id="55" name="Group 54"/>
              <p:cNvGrpSpPr/>
              <p:nvPr/>
            </p:nvGrpSpPr>
            <p:grpSpPr>
              <a:xfrm>
                <a:off x="4569335" y="3787190"/>
                <a:ext cx="1191805" cy="444009"/>
                <a:chOff x="4569335" y="3787190"/>
                <a:chExt cx="1191805" cy="444009"/>
              </a:xfrm>
            </p:grpSpPr>
            <p:sp>
              <p:nvSpPr>
                <p:cNvPr id="56" name="Right Arrow 55"/>
                <p:cNvSpPr/>
                <p:nvPr/>
              </p:nvSpPr>
              <p:spPr>
                <a:xfrm>
                  <a:off x="4569335" y="3787190"/>
                  <a:ext cx="1191805" cy="444009"/>
                </a:xfrm>
                <a:prstGeom prst="rightArrow">
                  <a:avLst/>
                </a:prstGeom>
                <a:solidFill>
                  <a:srgbClr val="0072C6"/>
                </a:solid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7" name="TextBox 56"/>
                <p:cNvSpPr txBox="1"/>
                <p:nvPr/>
              </p:nvSpPr>
              <p:spPr>
                <a:xfrm>
                  <a:off x="4581132" y="3882340"/>
                  <a:ext cx="1131936" cy="253711"/>
                </a:xfrm>
                <a:prstGeom prst="rect">
                  <a:avLst/>
                </a:prstGeom>
                <a:noFill/>
              </p:spPr>
              <p:txBody>
                <a:bodyPr wrap="square" rtlCol="0" anchor="ctr">
                  <a:spAutoFit/>
                </a:bodyPr>
                <a:lstStyle/>
                <a:p>
                  <a:pPr marL="0" marR="0" lvl="0" indent="0" algn="l" defTabSz="932409"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Retire/Keep</a:t>
                  </a:r>
                </a:p>
              </p:txBody>
            </p:sp>
          </p:grpSp>
        </p:grpSp>
        <p:grpSp>
          <p:nvGrpSpPr>
            <p:cNvPr id="24" name="Group 23"/>
            <p:cNvGrpSpPr/>
            <p:nvPr/>
          </p:nvGrpSpPr>
          <p:grpSpPr>
            <a:xfrm>
              <a:off x="8465765" y="1866140"/>
              <a:ext cx="547266" cy="2759996"/>
              <a:chOff x="8465765" y="1866140"/>
              <a:chExt cx="547266" cy="2759996"/>
            </a:xfrm>
          </p:grpSpPr>
          <p:sp>
            <p:nvSpPr>
              <p:cNvPr id="50" name="Right Arrow 49"/>
              <p:cNvSpPr/>
              <p:nvPr/>
            </p:nvSpPr>
            <p:spPr>
              <a:xfrm rot="16200000">
                <a:off x="7359400" y="2972505"/>
                <a:ext cx="2759996" cy="547266"/>
              </a:xfrm>
              <a:prstGeom prst="rightArrow">
                <a:avLst/>
              </a:prstGeom>
              <a:solidFill>
                <a:srgbClr val="0E715F"/>
              </a:solidFill>
              <a:ln w="25400" cap="flat" cmpd="sng" algn="ctr">
                <a:noFill/>
                <a:prstDash val="solid"/>
              </a:ln>
              <a:effectLst/>
            </p:spPr>
            <p:txBody>
              <a:bodyPr rtlCol="0" anchor="ctr"/>
              <a:lstStyle/>
              <a:p>
                <a:pPr marL="0" marR="0" lvl="0" indent="0" algn="ctr" defTabSz="822593" rtl="0" eaLnBrk="1" fontAlgn="auto" latinLnBrk="0" hangingPunct="1">
                  <a:lnSpc>
                    <a:spcPct val="100000"/>
                  </a:lnSpc>
                  <a:spcBef>
                    <a:spcPts val="0"/>
                  </a:spcBef>
                  <a:spcAft>
                    <a:spcPts val="0"/>
                  </a:spcAft>
                  <a:buClrTx/>
                  <a:buSzTx/>
                  <a:buFontTx/>
                  <a:buNone/>
                  <a:tabLst/>
                  <a:defRPr/>
                </a:pPr>
                <a:endParaRPr kumimoji="0" lang="en-US" sz="1620" b="0" i="0" u="none" strike="noStrike" kern="0" cap="none" spc="0" normalizeH="0" baseline="0" noProof="0">
                  <a:ln>
                    <a:noFill/>
                  </a:ln>
                  <a:solidFill>
                    <a:srgbClr val="FFFFFF"/>
                  </a:solidFill>
                  <a:effectLst/>
                  <a:uLnTx/>
                  <a:uFillTx/>
                  <a:latin typeface="Segoe UI"/>
                  <a:ea typeface="+mn-ea"/>
                  <a:cs typeface="+mn-cs"/>
                </a:endParaRPr>
              </a:p>
            </p:txBody>
          </p:sp>
          <p:sp>
            <p:nvSpPr>
              <p:cNvPr id="51" name="TextBox 50"/>
              <p:cNvSpPr txBox="1"/>
              <p:nvPr/>
            </p:nvSpPr>
            <p:spPr>
              <a:xfrm rot="16200000">
                <a:off x="7372551" y="3123060"/>
                <a:ext cx="2733695" cy="253712"/>
              </a:xfrm>
              <a:prstGeom prst="rect">
                <a:avLst/>
              </a:prstGeom>
              <a:noFill/>
            </p:spPr>
            <p:txBody>
              <a:bodyPr wrap="square" rtlCol="0" anchor="ctr">
                <a:spAutoFit/>
              </a:bodyPr>
              <a:lstStyle/>
              <a:p>
                <a:pPr marL="0" marR="0" lvl="0" indent="0" algn="ctr" defTabSz="932409"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Agility</a:t>
                </a:r>
              </a:p>
            </p:txBody>
          </p:sp>
        </p:grpSp>
        <p:grpSp>
          <p:nvGrpSpPr>
            <p:cNvPr id="26" name="Group 25"/>
            <p:cNvGrpSpPr/>
            <p:nvPr/>
          </p:nvGrpSpPr>
          <p:grpSpPr>
            <a:xfrm>
              <a:off x="3315300" y="1559020"/>
              <a:ext cx="2265932" cy="3041988"/>
              <a:chOff x="3315300" y="1559020"/>
              <a:chExt cx="2265932" cy="3041988"/>
            </a:xfrm>
          </p:grpSpPr>
          <p:sp>
            <p:nvSpPr>
              <p:cNvPr id="41" name="TextBox 40"/>
              <p:cNvSpPr txBox="1"/>
              <p:nvPr/>
            </p:nvSpPr>
            <p:spPr>
              <a:xfrm>
                <a:off x="3334337" y="1559020"/>
                <a:ext cx="2246895" cy="281401"/>
              </a:xfrm>
              <a:prstGeom prst="rect">
                <a:avLst/>
              </a:prstGeom>
              <a:noFill/>
            </p:spPr>
            <p:txBody>
              <a:bodyPr wrap="none" lIns="109648" tIns="49726" rIns="109648" bIns="54823" rtlCol="0" anchor="t" anchorCtr="0">
                <a:noAutofit/>
              </a:bodyPr>
              <a:lstStyle/>
              <a:p>
                <a:pPr marL="0" marR="0" lvl="0" indent="0" algn="l" defTabSz="822593"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a:ln>
                      <a:noFill/>
                    </a:ln>
                    <a:solidFill>
                      <a:srgbClr val="FFFFFF"/>
                    </a:solidFill>
                    <a:effectLst/>
                    <a:uLnTx/>
                    <a:uFillTx/>
                    <a:latin typeface="Segoe UI"/>
                    <a:ea typeface="+mn-ea"/>
                    <a:cs typeface="+mn-cs"/>
                  </a:rPr>
                  <a:t>Implementation Options</a:t>
                </a:r>
              </a:p>
            </p:txBody>
          </p:sp>
          <p:grpSp>
            <p:nvGrpSpPr>
              <p:cNvPr id="42" name="Group 41"/>
              <p:cNvGrpSpPr/>
              <p:nvPr/>
            </p:nvGrpSpPr>
            <p:grpSpPr>
              <a:xfrm>
                <a:off x="3315300" y="1940169"/>
                <a:ext cx="1266456" cy="2660839"/>
                <a:chOff x="3315300" y="1940169"/>
                <a:chExt cx="1266456" cy="2660839"/>
              </a:xfrm>
            </p:grpSpPr>
            <p:grpSp>
              <p:nvGrpSpPr>
                <p:cNvPr id="43" name="Group 42"/>
                <p:cNvGrpSpPr/>
                <p:nvPr/>
              </p:nvGrpSpPr>
              <p:grpSpPr>
                <a:xfrm>
                  <a:off x="3334960" y="1940169"/>
                  <a:ext cx="1246796" cy="1226921"/>
                  <a:chOff x="3334960" y="1940169"/>
                  <a:chExt cx="1246796" cy="1226921"/>
                </a:xfrm>
              </p:grpSpPr>
              <p:sp>
                <p:nvSpPr>
                  <p:cNvPr id="48" name="Rectangle 47"/>
                  <p:cNvSpPr/>
                  <p:nvPr/>
                </p:nvSpPr>
                <p:spPr>
                  <a:xfrm>
                    <a:off x="3334960" y="1940169"/>
                    <a:ext cx="1246796" cy="1226921"/>
                  </a:xfrm>
                  <a:prstGeom prst="rect">
                    <a:avLst/>
                  </a:prstGeom>
                  <a:solidFill>
                    <a:srgbClr val="0072C6"/>
                  </a:solidFill>
                  <a:ln w="25400" cap="flat" cmpd="sng" algn="ctr">
                    <a:noFill/>
                    <a:prstDash val="solid"/>
                  </a:ln>
                  <a:effectLst/>
                </p:spPr>
                <p:txBody>
                  <a:bodyPr lIns="161291" tIns="145160" rIns="161291" bIns="145160" rtlCol="0" anchor="t"/>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Public cloud/ Private cloud Azure Stack</a:t>
                    </a:r>
                  </a:p>
                </p:txBody>
              </p:sp>
              <p:sp>
                <p:nvSpPr>
                  <p:cNvPr id="49" name="Freeform 17"/>
                  <p:cNvSpPr>
                    <a:spLocks/>
                  </p:cNvSpPr>
                  <p:nvPr/>
                </p:nvSpPr>
                <p:spPr bwMode="auto">
                  <a:xfrm>
                    <a:off x="3854211" y="2618129"/>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44" name="Group 43"/>
                <p:cNvGrpSpPr/>
                <p:nvPr/>
              </p:nvGrpSpPr>
              <p:grpSpPr>
                <a:xfrm>
                  <a:off x="3315300" y="3417382"/>
                  <a:ext cx="1265833" cy="1183626"/>
                  <a:chOff x="3315300" y="3417382"/>
                  <a:chExt cx="1265833" cy="1183626"/>
                </a:xfrm>
              </p:grpSpPr>
              <p:sp>
                <p:nvSpPr>
                  <p:cNvPr id="45" name="Rectangle 44"/>
                  <p:cNvSpPr/>
                  <p:nvPr/>
                </p:nvSpPr>
                <p:spPr>
                  <a:xfrm>
                    <a:off x="3315300" y="3417382"/>
                    <a:ext cx="1265833" cy="1183626"/>
                  </a:xfrm>
                  <a:prstGeom prst="rect">
                    <a:avLst/>
                  </a:prstGeom>
                  <a:solidFill>
                    <a:srgbClr val="0072C6"/>
                  </a:solidFill>
                  <a:ln w="25400" cap="flat" cmpd="sng" algn="ctr">
                    <a:noFill/>
                    <a:prstDash val="solid"/>
                  </a:ln>
                  <a:effectLst/>
                </p:spPr>
                <p:txBody>
                  <a:bodyPr lIns="161291" tIns="145160" rIns="161291" bIns="145160" rtlCol="0" anchor="t"/>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Private cloud</a:t>
                    </a: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Enterprise Virtualization</a:t>
                    </a:r>
                  </a:p>
                </p:txBody>
              </p:sp>
              <p:sp>
                <p:nvSpPr>
                  <p:cNvPr id="46" name="Freeform 80"/>
                  <p:cNvSpPr>
                    <a:spLocks noEditPoints="1"/>
                  </p:cNvSpPr>
                  <p:nvPr/>
                </p:nvSpPr>
                <p:spPr bwMode="black">
                  <a:xfrm>
                    <a:off x="3415500" y="4065001"/>
                    <a:ext cx="306045" cy="371297"/>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4033" tIns="37017" rIns="74033" bIns="37017" numCol="1" anchor="t" anchorCtr="0" compatLnSpc="1">
                    <a:prstTxWarp prst="textNoShape">
                      <a:avLst/>
                    </a:prstTxWarp>
                  </a:bodyPr>
                  <a:lstStyle/>
                  <a:p>
                    <a:pPr marL="0" marR="0" lvl="0" indent="0" algn="l" defTabSz="822593" rtl="0" eaLnBrk="1" fontAlgn="auto" latinLnBrk="0" hangingPunct="1">
                      <a:lnSpc>
                        <a:spcPct val="100000"/>
                      </a:lnSpc>
                      <a:spcBef>
                        <a:spcPts val="0"/>
                      </a:spcBef>
                      <a:spcAft>
                        <a:spcPts val="0"/>
                      </a:spcAft>
                      <a:buClrTx/>
                      <a:buSzTx/>
                      <a:buFontTx/>
                      <a:buNone/>
                      <a:tabLst/>
                      <a:defRPr/>
                    </a:pPr>
                    <a:endParaRPr kumimoji="0" lang="en-US" sz="144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7" name="Freeform 17"/>
                  <p:cNvSpPr>
                    <a:spLocks/>
                  </p:cNvSpPr>
                  <p:nvPr/>
                </p:nvSpPr>
                <p:spPr bwMode="auto">
                  <a:xfrm>
                    <a:off x="3838817" y="4065159"/>
                    <a:ext cx="578949" cy="328047"/>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grpSp>
          <p:nvGrpSpPr>
            <p:cNvPr id="27" name="Group 26"/>
            <p:cNvGrpSpPr/>
            <p:nvPr/>
          </p:nvGrpSpPr>
          <p:grpSpPr>
            <a:xfrm>
              <a:off x="5766346" y="1559020"/>
              <a:ext cx="2625832" cy="3067176"/>
              <a:chOff x="5766346" y="1559020"/>
              <a:chExt cx="2625832" cy="3067176"/>
            </a:xfrm>
          </p:grpSpPr>
          <p:sp>
            <p:nvSpPr>
              <p:cNvPr id="37" name="Rectangle 36"/>
              <p:cNvSpPr/>
              <p:nvPr/>
            </p:nvSpPr>
            <p:spPr>
              <a:xfrm>
                <a:off x="5766346" y="3441011"/>
                <a:ext cx="2625832" cy="1185185"/>
              </a:xfrm>
              <a:prstGeom prst="rect">
                <a:avLst/>
              </a:prstGeom>
              <a:solidFill>
                <a:srgbClr val="0E715F"/>
              </a:solidFill>
              <a:ln w="25400" cap="flat" cmpd="sng" algn="ctr">
                <a:noFill/>
                <a:prstDash val="solid"/>
              </a:ln>
              <a:effectLst/>
            </p:spPr>
            <p:txBody>
              <a:bodyPr lIns="161291" tIns="145160" rIns="16128" bIns="145160" rtlCol="0" anchor="ctr" anchorCtr="0"/>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Windows Server 2016 Hyper-V </a:t>
                </a: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System Center 2016</a:t>
                </a: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SQL Server 2016</a:t>
                </a:r>
              </a:p>
            </p:txBody>
          </p:sp>
          <p:grpSp>
            <p:nvGrpSpPr>
              <p:cNvPr id="29" name="Group 28"/>
              <p:cNvGrpSpPr/>
              <p:nvPr/>
            </p:nvGrpSpPr>
            <p:grpSpPr>
              <a:xfrm>
                <a:off x="5781974" y="1559020"/>
                <a:ext cx="2607459" cy="1687654"/>
                <a:chOff x="5781974" y="1559020"/>
                <a:chExt cx="2607459" cy="1687654"/>
              </a:xfrm>
            </p:grpSpPr>
            <p:sp>
              <p:nvSpPr>
                <p:cNvPr id="30" name="Rectangle 29"/>
                <p:cNvSpPr/>
                <p:nvPr/>
              </p:nvSpPr>
              <p:spPr>
                <a:xfrm>
                  <a:off x="5786872" y="1841504"/>
                  <a:ext cx="2602561" cy="413526"/>
                </a:xfrm>
                <a:prstGeom prst="rect">
                  <a:avLst/>
                </a:prstGeom>
                <a:solidFill>
                  <a:srgbClr val="0E715F"/>
                </a:solidFill>
                <a:ln w="25400" cap="flat" cmpd="sng" algn="ctr">
                  <a:noFill/>
                  <a:prstDash val="solid"/>
                </a:ln>
                <a:effectLst/>
              </p:spPr>
              <p:txBody>
                <a:bodyPr lIns="161291" tIns="145160" rIns="161291" bIns="145160" rtlCol="0" anchor="ctr" anchorCtr="0"/>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SaaS: Microsoft Dynamics,</a:t>
                  </a:r>
                  <a:b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b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Office 365</a:t>
                  </a:r>
                </a:p>
              </p:txBody>
            </p:sp>
            <p:sp>
              <p:nvSpPr>
                <p:cNvPr id="31" name="Rectangle 30"/>
                <p:cNvSpPr/>
                <p:nvPr/>
              </p:nvSpPr>
              <p:spPr>
                <a:xfrm>
                  <a:off x="5786872" y="2336015"/>
                  <a:ext cx="2602561" cy="413526"/>
                </a:xfrm>
                <a:prstGeom prst="rect">
                  <a:avLst/>
                </a:prstGeom>
                <a:solidFill>
                  <a:srgbClr val="0E715F"/>
                </a:solidFill>
                <a:ln w="25400" cap="flat" cmpd="sng" algn="ctr">
                  <a:noFill/>
                  <a:prstDash val="solid"/>
                </a:ln>
                <a:effectLst/>
              </p:spPr>
              <p:txBody>
                <a:bodyPr lIns="161291" tIns="145160" rIns="161291" bIns="145160" rtlCol="0" anchor="ctr" anchorCtr="0"/>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PaaS: Microsoft Azure and</a:t>
                  </a: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Azure Stack</a:t>
                  </a:r>
                </a:p>
              </p:txBody>
            </p:sp>
            <p:sp>
              <p:nvSpPr>
                <p:cNvPr id="32" name="Rectangle 31"/>
                <p:cNvSpPr/>
                <p:nvPr/>
              </p:nvSpPr>
              <p:spPr>
                <a:xfrm>
                  <a:off x="5786872" y="2830304"/>
                  <a:ext cx="2602561" cy="416370"/>
                </a:xfrm>
                <a:prstGeom prst="rect">
                  <a:avLst/>
                </a:prstGeom>
                <a:solidFill>
                  <a:srgbClr val="0E715F"/>
                </a:solidFill>
                <a:ln w="25400" cap="flat" cmpd="sng" algn="ctr">
                  <a:noFill/>
                  <a:prstDash val="solid"/>
                </a:ln>
                <a:effectLst/>
              </p:spPr>
              <p:txBody>
                <a:bodyPr lIns="161291" tIns="145160" rIns="161291" bIns="145160" rtlCol="0" anchor="ctr" anchorCtr="0"/>
                <a:lstStyle/>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IaaS: Microsoft Azure and</a:t>
                  </a:r>
                </a:p>
                <a:p>
                  <a:pPr marL="0" marR="0" lvl="0" indent="0" algn="l" defTabSz="822593" rtl="0" eaLnBrk="1" fontAlgn="auto" latinLnBrk="0" hangingPunct="1">
                    <a:lnSpc>
                      <a:spcPct val="90000"/>
                    </a:lnSpc>
                    <a:spcBef>
                      <a:spcPts val="0"/>
                    </a:spcBef>
                    <a:spcAft>
                      <a:spcPts val="0"/>
                    </a:spcAft>
                    <a:buClrTx/>
                    <a:buSzTx/>
                    <a:buFontTx/>
                    <a:buNone/>
                    <a:tabLst/>
                    <a:defRPr/>
                  </a:pPr>
                  <a:r>
                    <a:rPr kumimoji="0" lang="en-US" sz="1598" b="0" i="0" u="none" strike="noStrike" kern="0" cap="none" spc="0" normalizeH="0" baseline="0" noProof="0">
                      <a:ln>
                        <a:noFill/>
                      </a:ln>
                      <a:gradFill>
                        <a:gsLst>
                          <a:gs pos="0">
                            <a:srgbClr val="FFFFFF"/>
                          </a:gs>
                          <a:gs pos="100000">
                            <a:srgbClr val="FFFFFF"/>
                          </a:gs>
                        </a:gsLst>
                        <a:lin ang="10800000" scaled="1"/>
                      </a:gradFill>
                      <a:effectLst/>
                      <a:uLnTx/>
                      <a:uFillTx/>
                      <a:latin typeface="Segoe UI"/>
                      <a:ea typeface="+mn-ea"/>
                      <a:cs typeface="+mn-cs"/>
                    </a:rPr>
                    <a:t>Azure Stack</a:t>
                  </a:r>
                </a:p>
              </p:txBody>
            </p:sp>
            <p:sp>
              <p:nvSpPr>
                <p:cNvPr id="33" name="TextBox 32"/>
                <p:cNvSpPr txBox="1"/>
                <p:nvPr/>
              </p:nvSpPr>
              <p:spPr>
                <a:xfrm>
                  <a:off x="5781974" y="1559020"/>
                  <a:ext cx="2607459" cy="281401"/>
                </a:xfrm>
                <a:prstGeom prst="rect">
                  <a:avLst/>
                </a:prstGeom>
                <a:noFill/>
              </p:spPr>
              <p:txBody>
                <a:bodyPr wrap="none" lIns="109648" tIns="49726" rIns="109648" bIns="54823" rtlCol="0" anchor="t" anchorCtr="0">
                  <a:noAutofit/>
                </a:bodyPr>
                <a:lstStyle/>
                <a:p>
                  <a:pPr marL="0" marR="0" lvl="0" indent="0" algn="l" defTabSz="822593" rtl="0" eaLnBrk="1" fontAlgn="auto" latinLnBrk="0" hangingPunct="1">
                    <a:lnSpc>
                      <a:spcPct val="100000"/>
                    </a:lnSpc>
                    <a:spcBef>
                      <a:spcPts val="0"/>
                    </a:spcBef>
                    <a:spcAft>
                      <a:spcPts val="0"/>
                    </a:spcAft>
                    <a:buClrTx/>
                    <a:buSzTx/>
                    <a:buFontTx/>
                    <a:buNone/>
                    <a:tabLst/>
                    <a:defRPr/>
                  </a:pPr>
                  <a:r>
                    <a:rPr kumimoji="0" lang="en-US" sz="1801" b="0" i="0" u="none" strike="noStrike" kern="0" cap="none" spc="0" normalizeH="0" baseline="0" noProof="0">
                      <a:ln>
                        <a:noFill/>
                      </a:ln>
                      <a:solidFill>
                        <a:srgbClr val="FFFFFF"/>
                      </a:solidFill>
                      <a:effectLst/>
                      <a:uLnTx/>
                      <a:uFillTx/>
                      <a:latin typeface="Segoe UI"/>
                      <a:ea typeface="+mn-ea"/>
                      <a:cs typeface="+mn-cs"/>
                    </a:rPr>
                    <a:t>Target Cloud Platform</a:t>
                  </a:r>
                </a:p>
              </p:txBody>
            </p:sp>
            <p:sp>
              <p:nvSpPr>
                <p:cNvPr id="34" name="Freeform 17"/>
                <p:cNvSpPr>
                  <a:spLocks/>
                </p:cNvSpPr>
                <p:nvPr/>
              </p:nvSpPr>
              <p:spPr bwMode="auto">
                <a:xfrm>
                  <a:off x="7783723" y="1907686"/>
                  <a:ext cx="478470" cy="271114"/>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17"/>
                <p:cNvSpPr>
                  <a:spLocks/>
                </p:cNvSpPr>
                <p:nvPr/>
              </p:nvSpPr>
              <p:spPr bwMode="auto">
                <a:xfrm>
                  <a:off x="7783723" y="2400292"/>
                  <a:ext cx="478470" cy="271114"/>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17"/>
                <p:cNvSpPr>
                  <a:spLocks/>
                </p:cNvSpPr>
                <p:nvPr/>
              </p:nvSpPr>
              <p:spPr bwMode="auto">
                <a:xfrm>
                  <a:off x="7783723" y="2900595"/>
                  <a:ext cx="478470" cy="271114"/>
                </a:xfrm>
                <a:custGeom>
                  <a:avLst/>
                  <a:gdLst>
                    <a:gd name="T0" fmla="*/ 298 w 353"/>
                    <a:gd name="T1" fmla="*/ 104 h 199"/>
                    <a:gd name="T2" fmla="*/ 298 w 353"/>
                    <a:gd name="T3" fmla="*/ 104 h 199"/>
                    <a:gd name="T4" fmla="*/ 193 w 353"/>
                    <a:gd name="T5" fmla="*/ 0 h 199"/>
                    <a:gd name="T6" fmla="*/ 94 w 353"/>
                    <a:gd name="T7" fmla="*/ 70 h 199"/>
                    <a:gd name="T8" fmla="*/ 74 w 353"/>
                    <a:gd name="T9" fmla="*/ 67 h 199"/>
                    <a:gd name="T10" fmla="*/ 0 w 353"/>
                    <a:gd name="T11" fmla="*/ 141 h 199"/>
                    <a:gd name="T12" fmla="*/ 3 w 353"/>
                    <a:gd name="T13" fmla="*/ 162 h 199"/>
                    <a:gd name="T14" fmla="*/ 29 w 353"/>
                    <a:gd name="T15" fmla="*/ 199 h 199"/>
                    <a:gd name="T16" fmla="*/ 119 w 353"/>
                    <a:gd name="T17" fmla="*/ 199 h 199"/>
                    <a:gd name="T18" fmla="*/ 149 w 353"/>
                    <a:gd name="T19" fmla="*/ 199 h 199"/>
                    <a:gd name="T20" fmla="*/ 237 w 353"/>
                    <a:gd name="T21" fmla="*/ 199 h 199"/>
                    <a:gd name="T22" fmla="*/ 252 w 353"/>
                    <a:gd name="T23" fmla="*/ 199 h 199"/>
                    <a:gd name="T24" fmla="*/ 338 w 353"/>
                    <a:gd name="T25" fmla="*/ 199 h 199"/>
                    <a:gd name="T26" fmla="*/ 353 w 353"/>
                    <a:gd name="T27" fmla="*/ 162 h 199"/>
                    <a:gd name="T28" fmla="*/ 298 w 353"/>
                    <a:gd name="T29" fmla="*/ 10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3" h="199">
                      <a:moveTo>
                        <a:pt x="298" y="104"/>
                      </a:moveTo>
                      <a:cubicBezTo>
                        <a:pt x="298" y="104"/>
                        <a:pt x="298" y="104"/>
                        <a:pt x="298" y="104"/>
                      </a:cubicBezTo>
                      <a:cubicBezTo>
                        <a:pt x="298" y="47"/>
                        <a:pt x="251" y="0"/>
                        <a:pt x="193" y="0"/>
                      </a:cubicBezTo>
                      <a:cubicBezTo>
                        <a:pt x="147" y="0"/>
                        <a:pt x="109" y="29"/>
                        <a:pt x="94" y="70"/>
                      </a:cubicBezTo>
                      <a:cubicBezTo>
                        <a:pt x="88" y="68"/>
                        <a:pt x="81" y="67"/>
                        <a:pt x="74" y="67"/>
                      </a:cubicBezTo>
                      <a:cubicBezTo>
                        <a:pt x="33" y="67"/>
                        <a:pt x="0" y="100"/>
                        <a:pt x="0" y="141"/>
                      </a:cubicBezTo>
                      <a:cubicBezTo>
                        <a:pt x="0" y="148"/>
                        <a:pt x="1" y="155"/>
                        <a:pt x="3" y="162"/>
                      </a:cubicBezTo>
                      <a:cubicBezTo>
                        <a:pt x="7" y="177"/>
                        <a:pt x="17" y="190"/>
                        <a:pt x="29" y="199"/>
                      </a:cubicBezTo>
                      <a:cubicBezTo>
                        <a:pt x="119" y="199"/>
                        <a:pt x="119" y="199"/>
                        <a:pt x="119" y="199"/>
                      </a:cubicBezTo>
                      <a:cubicBezTo>
                        <a:pt x="149" y="199"/>
                        <a:pt x="149" y="199"/>
                        <a:pt x="149" y="199"/>
                      </a:cubicBezTo>
                      <a:cubicBezTo>
                        <a:pt x="237" y="199"/>
                        <a:pt x="237" y="199"/>
                        <a:pt x="237" y="199"/>
                      </a:cubicBezTo>
                      <a:cubicBezTo>
                        <a:pt x="252" y="199"/>
                        <a:pt x="252" y="199"/>
                        <a:pt x="252" y="199"/>
                      </a:cubicBezTo>
                      <a:cubicBezTo>
                        <a:pt x="338" y="199"/>
                        <a:pt x="338" y="199"/>
                        <a:pt x="338" y="199"/>
                      </a:cubicBezTo>
                      <a:cubicBezTo>
                        <a:pt x="347" y="189"/>
                        <a:pt x="353" y="176"/>
                        <a:pt x="353" y="162"/>
                      </a:cubicBezTo>
                      <a:cubicBezTo>
                        <a:pt x="353" y="131"/>
                        <a:pt x="328" y="106"/>
                        <a:pt x="298" y="104"/>
                      </a:cubicBezTo>
                      <a:close/>
                    </a:path>
                  </a:pathLst>
                </a:custGeom>
                <a:solidFill>
                  <a:srgbClr val="FFFFFF"/>
                </a:solidFill>
                <a:ln>
                  <a:noFill/>
                </a:ln>
                <a:extLst/>
              </p:spPr>
              <p:txBody>
                <a:bodyPr vert="horz" wrap="square" lIns="124314" tIns="62157" rIns="124314" bIns="62157" numCol="1" anchor="t" anchorCtr="0" compatLnSpc="1">
                  <a:prstTxWarp prst="textNoShape">
                    <a:avLst/>
                  </a:prstTxWarp>
                </a:bodyPr>
                <a:lstStyle/>
                <a:p>
                  <a:pPr marL="0" marR="0" lvl="0" indent="0" algn="l" defTabSz="1243130"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grpSp>
    </p:spTree>
    <p:extLst>
      <p:ext uri="{BB962C8B-B14F-4D97-AF65-F5344CB8AC3E}">
        <p14:creationId xmlns:p14="http://schemas.microsoft.com/office/powerpoint/2010/main" val="306946248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Queues</a:t>
            </a:r>
          </a:p>
        </p:txBody>
      </p:sp>
    </p:spTree>
    <p:extLst>
      <p:ext uri="{BB962C8B-B14F-4D97-AF65-F5344CB8AC3E}">
        <p14:creationId xmlns:p14="http://schemas.microsoft.com/office/powerpoint/2010/main" val="3741566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2"/>
            <a:ext cx="11535100" cy="2400657"/>
          </a:xfrm>
        </p:spPr>
        <p:txBody>
          <a:bodyPr/>
          <a:lstStyle/>
          <a:p>
            <a:pPr marL="0" indent="0">
              <a:buNone/>
            </a:pPr>
            <a:r>
              <a:rPr lang="en-US" sz="3200" dirty="0"/>
              <a:t>Azure Queue storage is a service for storing large numbers of messages that can be accessed from anywhere in the world via authenticated calls using HTTP or HTTPS. A single queue message can be up to 64 KB in size, and a queue can contain millions of messages, up to the total capacity limit of a storage account.</a:t>
            </a:r>
          </a:p>
        </p:txBody>
      </p:sp>
      <p:sp>
        <p:nvSpPr>
          <p:cNvPr id="2" name="Title 1"/>
          <p:cNvSpPr>
            <a:spLocks noGrp="1"/>
          </p:cNvSpPr>
          <p:nvPr>
            <p:ph type="title"/>
          </p:nvPr>
        </p:nvSpPr>
        <p:spPr/>
        <p:txBody>
          <a:bodyPr/>
          <a:lstStyle/>
          <a:p>
            <a:r>
              <a:rPr lang="en-US" dirty="0"/>
              <a:t>Storage Queues</a:t>
            </a:r>
          </a:p>
        </p:txBody>
      </p:sp>
      <p:pic>
        <p:nvPicPr>
          <p:cNvPr id="4" name="Picture 3"/>
          <p:cNvPicPr>
            <a:picLocks noChangeAspect="1"/>
          </p:cNvPicPr>
          <p:nvPr/>
        </p:nvPicPr>
        <p:blipFill>
          <a:blip r:embed="rId3"/>
          <a:stretch>
            <a:fillRect/>
          </a:stretch>
        </p:blipFill>
        <p:spPr>
          <a:xfrm>
            <a:off x="7709095" y="4224664"/>
            <a:ext cx="4175920" cy="2515540"/>
          </a:xfrm>
          <a:prstGeom prst="rect">
            <a:avLst/>
          </a:prstGeom>
        </p:spPr>
      </p:pic>
      <p:sp>
        <p:nvSpPr>
          <p:cNvPr id="5" name="Text Placeholder 2"/>
          <p:cNvSpPr txBox="1">
            <a:spLocks/>
          </p:cNvSpPr>
          <p:nvPr/>
        </p:nvSpPr>
        <p:spPr>
          <a:xfrm>
            <a:off x="349915" y="3458760"/>
            <a:ext cx="7359179" cy="3551742"/>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Font typeface="Arial" pitchFamily="34" charset="0"/>
              <a:buNone/>
            </a:pPr>
            <a:endParaRPr lang="en-US" sz="1600" dirty="0"/>
          </a:p>
          <a:p>
            <a:pPr marL="0" indent="0">
              <a:lnSpc>
                <a:spcPct val="100000"/>
              </a:lnSpc>
              <a:buFont typeface="Arial" pitchFamily="34" charset="0"/>
              <a:buNone/>
            </a:pPr>
            <a:r>
              <a:rPr lang="en-US" sz="3200" dirty="0"/>
              <a:t>Common uses of Queue storage include:</a:t>
            </a:r>
          </a:p>
          <a:p>
            <a:pPr marL="342900" lvl="1" indent="-342900"/>
            <a:r>
              <a:rPr lang="en-US" dirty="0"/>
              <a:t>Temporary message storage to be processed asynchronously</a:t>
            </a:r>
          </a:p>
          <a:p>
            <a:pPr marL="342900" lvl="1" indent="-342900"/>
            <a:r>
              <a:rPr lang="en-US" dirty="0"/>
              <a:t>Passing messages between application components/tiers</a:t>
            </a:r>
          </a:p>
          <a:p>
            <a:pPr marL="0" indent="0">
              <a:lnSpc>
                <a:spcPct val="100000"/>
              </a:lnSpc>
              <a:buFont typeface="Arial" pitchFamily="34" charset="0"/>
              <a:buNone/>
            </a:pPr>
            <a:r>
              <a:rPr lang="en-US" sz="3200" dirty="0"/>
              <a:t>If larger messages, pub/sub, brokered messages, etc. are a requirement, then look at Service Bus.</a:t>
            </a:r>
          </a:p>
        </p:txBody>
      </p:sp>
    </p:spTree>
    <p:extLst>
      <p:ext uri="{BB962C8B-B14F-4D97-AF65-F5344CB8AC3E}">
        <p14:creationId xmlns:p14="http://schemas.microsoft.com/office/powerpoint/2010/main" val="4197984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Relay Hybrid Connections</a:t>
            </a:r>
          </a:p>
        </p:txBody>
      </p:sp>
    </p:spTree>
    <p:extLst>
      <p:ext uri="{BB962C8B-B14F-4D97-AF65-F5344CB8AC3E}">
        <p14:creationId xmlns:p14="http://schemas.microsoft.com/office/powerpoint/2010/main" val="31042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2"/>
            <a:ext cx="11855140" cy="5829288"/>
          </a:xfrm>
        </p:spPr>
        <p:txBody>
          <a:bodyPr/>
          <a:lstStyle/>
          <a:p>
            <a:r>
              <a:rPr lang="en-US" sz="2800" dirty="0"/>
              <a:t>The Relay Hybrid Connections relay connects two parties by providing a rendezvous point in the Azure cloud that both parties can discover and connect to from their own network’s perspective. </a:t>
            </a:r>
          </a:p>
          <a:p>
            <a:pPr>
              <a:lnSpc>
                <a:spcPct val="100000"/>
              </a:lnSpc>
            </a:pPr>
            <a:r>
              <a:rPr lang="en-US" sz="2800" dirty="0"/>
              <a:t>There is a listener that first indicates readiness to handle incoming connections, and subsequently accepts them as they arrive. On the other side, there is a connecting client that connects towards the listener, expecting that connection to be accepted for establishing a bi-directional communication path. "Connect," "Listen," and "Accept" are the same terms you will find on most socket APIs.</a:t>
            </a:r>
          </a:p>
          <a:p>
            <a:pPr>
              <a:lnSpc>
                <a:spcPct val="100000"/>
              </a:lnSpc>
            </a:pPr>
            <a:r>
              <a:rPr lang="en-US" sz="2800" dirty="0"/>
              <a:t>Relay Hybrid Connection supersedes the former, equally named "BizTalk Services" feature that was built on a proprietary protocol foundation. The integration of Hybrid Connections into Azure App Services will continue to function as-is.</a:t>
            </a:r>
          </a:p>
        </p:txBody>
      </p:sp>
      <p:sp>
        <p:nvSpPr>
          <p:cNvPr id="2" name="Title 1"/>
          <p:cNvSpPr>
            <a:spLocks noGrp="1"/>
          </p:cNvSpPr>
          <p:nvPr>
            <p:ph type="title"/>
          </p:nvPr>
        </p:nvSpPr>
        <p:spPr/>
        <p:txBody>
          <a:bodyPr/>
          <a:lstStyle/>
          <a:p>
            <a:r>
              <a:rPr lang="en-US" dirty="0"/>
              <a:t>Relay Hybrid Connections</a:t>
            </a:r>
          </a:p>
        </p:txBody>
      </p:sp>
    </p:spTree>
    <p:extLst>
      <p:ext uri="{BB962C8B-B14F-4D97-AF65-F5344CB8AC3E}">
        <p14:creationId xmlns:p14="http://schemas.microsoft.com/office/powerpoint/2010/main" val="38114595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6F6F6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Bus</a:t>
            </a:r>
          </a:p>
        </p:txBody>
      </p:sp>
    </p:spTree>
    <p:extLst>
      <p:ext uri="{BB962C8B-B14F-4D97-AF65-F5344CB8AC3E}">
        <p14:creationId xmlns:p14="http://schemas.microsoft.com/office/powerpoint/2010/main" val="945149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0311210" cy="1071062"/>
          </a:xfrm>
        </p:spPr>
        <p:txBody>
          <a:bodyPr/>
          <a:lstStyle/>
          <a:p>
            <a:pPr marL="0" indent="0">
              <a:buNone/>
            </a:pPr>
            <a:r>
              <a:rPr lang="en-US" sz="3200" dirty="0"/>
              <a:t>Service bus is a high performance, durable messaging service for queueing, as well as relay services. </a:t>
            </a:r>
          </a:p>
        </p:txBody>
      </p:sp>
      <p:sp>
        <p:nvSpPr>
          <p:cNvPr id="2" name="Title 1"/>
          <p:cNvSpPr>
            <a:spLocks noGrp="1"/>
          </p:cNvSpPr>
          <p:nvPr>
            <p:ph type="title"/>
          </p:nvPr>
        </p:nvSpPr>
        <p:spPr/>
        <p:txBody>
          <a:bodyPr/>
          <a:lstStyle/>
          <a:p>
            <a:r>
              <a:rPr lang="en-US" dirty="0"/>
              <a:t>Azure Service Bus</a:t>
            </a:r>
          </a:p>
        </p:txBody>
      </p:sp>
      <p:pic>
        <p:nvPicPr>
          <p:cNvPr id="4" name="Picture 3"/>
          <p:cNvPicPr>
            <a:picLocks noChangeAspect="1"/>
          </p:cNvPicPr>
          <p:nvPr/>
        </p:nvPicPr>
        <p:blipFill>
          <a:blip r:embed="rId3"/>
          <a:stretch>
            <a:fillRect/>
          </a:stretch>
        </p:blipFill>
        <p:spPr>
          <a:xfrm>
            <a:off x="366167" y="2413179"/>
            <a:ext cx="8725828" cy="4117319"/>
          </a:xfrm>
          <a:prstGeom prst="rect">
            <a:avLst/>
          </a:prstGeom>
        </p:spPr>
      </p:pic>
    </p:spTree>
    <p:extLst>
      <p:ext uri="{BB962C8B-B14F-4D97-AF65-F5344CB8AC3E}">
        <p14:creationId xmlns:p14="http://schemas.microsoft.com/office/powerpoint/2010/main" val="207069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813625"/>
          </a:xfrm>
        </p:spPr>
        <p:txBody>
          <a:bodyPr/>
          <a:lstStyle/>
          <a:p>
            <a:r>
              <a:rPr lang="en-US" sz="3200" dirty="0"/>
              <a:t>Service Bus queues are used to provide an option to decouple any processing from the request pipelines</a:t>
            </a:r>
          </a:p>
          <a:p>
            <a:r>
              <a:rPr lang="en-US" sz="3200" dirty="0"/>
              <a:t>Consider these types of architectures, especially when migrating workloads to the cloud as loosely coupled applications can scale and are more fault resilient than the counter</a:t>
            </a:r>
          </a:p>
          <a:p>
            <a:r>
              <a:rPr lang="en-US" sz="3200" dirty="0"/>
              <a:t>Use Service Bus with a variety of models from simple queues based storage, to topics, which target and partition messages in a namespace. Consider using Event Hubs on top of Service Bus to service very large client bases, where inputs to the bus will include several thousands to millions in rapid succession</a:t>
            </a:r>
          </a:p>
        </p:txBody>
      </p:sp>
      <p:sp>
        <p:nvSpPr>
          <p:cNvPr id="2" name="Title 1"/>
          <p:cNvSpPr>
            <a:spLocks noGrp="1"/>
          </p:cNvSpPr>
          <p:nvPr>
            <p:ph type="title"/>
          </p:nvPr>
        </p:nvSpPr>
        <p:spPr/>
        <p:txBody>
          <a:bodyPr/>
          <a:lstStyle/>
          <a:p>
            <a:r>
              <a:rPr lang="en-US" dirty="0"/>
              <a:t>Azure Service Bus</a:t>
            </a:r>
          </a:p>
        </p:txBody>
      </p:sp>
    </p:spTree>
    <p:extLst>
      <p:ext uri="{BB962C8B-B14F-4D97-AF65-F5344CB8AC3E}">
        <p14:creationId xmlns:p14="http://schemas.microsoft.com/office/powerpoint/2010/main" val="3389969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567404"/>
          </a:xfrm>
        </p:spPr>
        <p:txBody>
          <a:bodyPr/>
          <a:lstStyle/>
          <a:p>
            <a:r>
              <a:rPr lang="en-US" dirty="0"/>
              <a:t>What PaaS Services are you considering or using now?</a:t>
            </a:r>
          </a:p>
          <a:p>
            <a:r>
              <a:rPr lang="en-US" dirty="0"/>
              <a:t>Any particular areas you would like to focus more on?</a:t>
            </a:r>
          </a:p>
          <a:p>
            <a:r>
              <a:rPr lang="en-US" dirty="0"/>
              <a:t>Follow up questions</a:t>
            </a:r>
          </a:p>
          <a:p>
            <a:r>
              <a:rPr lang="en-US" dirty="0"/>
              <a:t>Additional resources for learning needed?</a:t>
            </a:r>
          </a:p>
          <a:p>
            <a:r>
              <a:rPr lang="en-US" dirty="0"/>
              <a:t>Are there any limits that may constrain your deployments?</a:t>
            </a:r>
          </a:p>
          <a:p>
            <a:pPr lvl="1"/>
            <a:r>
              <a:rPr lang="en-US" dirty="0">
                <a:hlinkClick r:id="rId3"/>
              </a:rPr>
              <a:t>Aka.ms/Azure/Limits</a:t>
            </a:r>
            <a:r>
              <a:rPr lang="en-US" dirty="0"/>
              <a:t> </a:t>
            </a:r>
          </a:p>
          <a:p>
            <a:r>
              <a:rPr lang="en-US" dirty="0"/>
              <a:t>Next Steps</a:t>
            </a:r>
          </a:p>
        </p:txBody>
      </p:sp>
      <p:sp>
        <p:nvSpPr>
          <p:cNvPr id="3" name="Title 2"/>
          <p:cNvSpPr>
            <a:spLocks noGrp="1"/>
          </p:cNvSpPr>
          <p:nvPr>
            <p:ph type="title"/>
          </p:nvPr>
        </p:nvSpPr>
        <p:spPr/>
        <p:txBody>
          <a:bodyPr/>
          <a:lstStyle/>
          <a:p>
            <a:r>
              <a:rPr lang="en-US" dirty="0"/>
              <a:t>Takeaways</a:t>
            </a:r>
          </a:p>
        </p:txBody>
      </p:sp>
    </p:spTree>
    <p:extLst>
      <p:ext uri="{BB962C8B-B14F-4D97-AF65-F5344CB8AC3E}">
        <p14:creationId xmlns:p14="http://schemas.microsoft.com/office/powerpoint/2010/main" val="42345170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607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121445" y="1212850"/>
            <a:ext cx="10367262" cy="3508653"/>
          </a:xfrm>
        </p:spPr>
        <p:txBody>
          <a:bodyPr/>
          <a:lstStyle/>
          <a:p>
            <a:r>
              <a:rPr lang="en-US" sz="3600" dirty="0">
                <a:latin typeface="+mj-lt"/>
              </a:rPr>
              <a:t>These are “extra” slides</a:t>
            </a:r>
          </a:p>
          <a:p>
            <a:r>
              <a:rPr lang="en-US" sz="3600" dirty="0">
                <a:latin typeface="+mj-lt"/>
              </a:rPr>
              <a:t>Use to enhance your learning</a:t>
            </a:r>
          </a:p>
          <a:p>
            <a:r>
              <a:rPr lang="en-US" sz="3600" dirty="0">
                <a:latin typeface="+mj-lt"/>
              </a:rPr>
              <a:t>Can reference to show if other slides do not explain what the customer wants to see</a:t>
            </a:r>
          </a:p>
          <a:p>
            <a:r>
              <a:rPr lang="en-US" sz="3600" dirty="0">
                <a:latin typeface="+mj-lt"/>
              </a:rPr>
              <a:t>Use this section also to reduce the total number of slides to present by moving extra slides here</a:t>
            </a:r>
            <a:endParaRPr lang="en-US" sz="3200" dirty="0">
              <a:latin typeface="+mj-lt"/>
            </a:endParaRPr>
          </a:p>
        </p:txBody>
      </p:sp>
      <p:sp>
        <p:nvSpPr>
          <p:cNvPr id="6" name="Text Placeholder 5"/>
          <p:cNvSpPr>
            <a:spLocks noGrp="1"/>
          </p:cNvSpPr>
          <p:nvPr>
            <p:ph type="body" sz="quarter" idx="11"/>
          </p:nvPr>
        </p:nvSpPr>
        <p:spPr/>
        <p:txBody>
          <a:bodyPr/>
          <a:lstStyle/>
          <a:p>
            <a:pPr algn="ctr"/>
            <a:r>
              <a:rPr lang="en-US" dirty="0"/>
              <a:t>DELETE THIS SLIDE BEFORE DELIVERY</a:t>
            </a:r>
          </a:p>
        </p:txBody>
      </p:sp>
      <p:sp>
        <p:nvSpPr>
          <p:cNvPr id="4" name="Title 3"/>
          <p:cNvSpPr>
            <a:spLocks noGrp="1"/>
          </p:cNvSpPr>
          <p:nvPr>
            <p:ph type="title"/>
          </p:nvPr>
        </p:nvSpPr>
        <p:spPr/>
        <p:txBody>
          <a:bodyPr/>
          <a:lstStyle/>
          <a:p>
            <a:r>
              <a:rPr lang="en-US" dirty="0">
                <a:latin typeface="+mj-lt"/>
              </a:rPr>
              <a:t>How to use Appendix</a:t>
            </a:r>
          </a:p>
        </p:txBody>
      </p:sp>
    </p:spTree>
    <p:extLst>
      <p:ext uri="{BB962C8B-B14F-4D97-AF65-F5344CB8AC3E}">
        <p14:creationId xmlns:p14="http://schemas.microsoft.com/office/powerpoint/2010/main" val="3328026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884" y="944"/>
            <a:ext cx="4845331" cy="6992640"/>
          </a:xfrm>
          <a:prstGeom prst="rect">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eaLnBrk="0" fontAlgn="base" hangingPunct="0">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275447" y="296139"/>
            <a:ext cx="11886361" cy="917327"/>
          </a:xfrm>
        </p:spPr>
        <p:txBody>
          <a:bodyPr/>
          <a:lstStyle/>
          <a:p>
            <a:r>
              <a:rPr lang="en-US">
                <a:solidFill>
                  <a:schemeClr val="bg1">
                    <a:lumMod val="95000"/>
                  </a:schemeClr>
                </a:solidFill>
              </a:rPr>
              <a:t>Azure services in </a:t>
            </a:r>
            <a:br>
              <a:rPr lang="en-US">
                <a:solidFill>
                  <a:schemeClr val="bg1">
                    <a:lumMod val="95000"/>
                  </a:schemeClr>
                </a:solidFill>
              </a:rPr>
            </a:br>
            <a:r>
              <a:rPr lang="en-US">
                <a:solidFill>
                  <a:schemeClr val="bg1">
                    <a:lumMod val="95000"/>
                  </a:schemeClr>
                </a:solidFill>
              </a:rPr>
              <a:t>Azure Stack…</a:t>
            </a:r>
          </a:p>
        </p:txBody>
      </p:sp>
      <p:sp>
        <p:nvSpPr>
          <p:cNvPr id="24" name="Text Placeholder 4"/>
          <p:cNvSpPr txBox="1">
            <a:spLocks/>
          </p:cNvSpPr>
          <p:nvPr/>
        </p:nvSpPr>
        <p:spPr>
          <a:xfrm>
            <a:off x="275448" y="1889190"/>
            <a:ext cx="4418407" cy="3661846"/>
          </a:xfrm>
          <a:prstGeom prst="rect">
            <a:avLst/>
          </a:prstGeom>
        </p:spPr>
        <p:txBody>
          <a:bodyPr vert="horz" wrap="square" lIns="149177" tIns="93235" rIns="149177" bIns="93235" rtlCol="0">
            <a:spAutoFit/>
          </a:bodyPr>
          <a:lstStyle>
            <a:lvl1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3921" kern="1200" spc="0" baseline="0">
                <a:gradFill>
                  <a:gsLst>
                    <a:gs pos="20354">
                      <a:schemeClr val="tx2"/>
                    </a:gs>
                    <a:gs pos="40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7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48157"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470">
              <a:spcBef>
                <a:spcPts val="1800"/>
              </a:spcBef>
              <a:buClrTx/>
              <a:defRPr/>
            </a:pPr>
            <a:r>
              <a:rPr lang="en-US" sz="2800">
                <a:gradFill>
                  <a:gsLst>
                    <a:gs pos="1250">
                      <a:srgbClr val="FFFFFF"/>
                    </a:gs>
                    <a:gs pos="100000">
                      <a:srgbClr val="FFFFFF"/>
                    </a:gs>
                  </a:gsLst>
                  <a:lin ang="5400000" scaled="0"/>
                </a:gradFill>
                <a:latin typeface="Segoe UI"/>
              </a:rPr>
              <a:t>Transform datacenter resources into cloud services </a:t>
            </a:r>
          </a:p>
          <a:p>
            <a:pPr indent="-234527" defTabSz="932470">
              <a:spcBef>
                <a:spcPts val="1800"/>
              </a:spcBef>
              <a:buClrTx/>
              <a:defRPr/>
            </a:pPr>
            <a:r>
              <a:rPr lang="en-US" sz="1599">
                <a:gradFill>
                  <a:gsLst>
                    <a:gs pos="1250">
                      <a:srgbClr val="FFFFFF"/>
                    </a:gs>
                    <a:gs pos="100000">
                      <a:srgbClr val="FFFFFF"/>
                    </a:gs>
                  </a:gsLst>
                  <a:lin ang="5400000" scaled="0"/>
                </a:gradFill>
                <a:latin typeface="Segoe UI"/>
              </a:rPr>
              <a:t>Self-service IaaS—Virtual Machines,</a:t>
            </a:r>
            <a:br>
              <a:rPr lang="en-US" sz="1599">
                <a:gradFill>
                  <a:gsLst>
                    <a:gs pos="1250">
                      <a:srgbClr val="FFFFFF"/>
                    </a:gs>
                    <a:gs pos="100000">
                      <a:srgbClr val="FFFFFF"/>
                    </a:gs>
                  </a:gsLst>
                  <a:lin ang="5400000" scaled="0"/>
                </a:gradFill>
                <a:latin typeface="Segoe UI"/>
              </a:rPr>
            </a:br>
            <a:r>
              <a:rPr lang="en-US" sz="1599">
                <a:gradFill>
                  <a:gsLst>
                    <a:gs pos="1250">
                      <a:srgbClr val="FFFFFF"/>
                    </a:gs>
                    <a:gs pos="100000">
                      <a:srgbClr val="FFFFFF"/>
                    </a:gs>
                  </a:gsLst>
                  <a:lin ang="5400000" scaled="0"/>
                </a:gradFill>
                <a:latin typeface="Segoe UI"/>
              </a:rPr>
              <a:t>Virtual Network, Storage, Docker-enabled containers </a:t>
            </a:r>
          </a:p>
          <a:p>
            <a:pPr indent="-234527" defTabSz="932470">
              <a:spcBef>
                <a:spcPts val="1800"/>
              </a:spcBef>
              <a:buClrTx/>
              <a:defRPr/>
            </a:pPr>
            <a:r>
              <a:rPr lang="en-US" sz="1599">
                <a:gradFill>
                  <a:gsLst>
                    <a:gs pos="1250">
                      <a:srgbClr val="FFFFFF"/>
                    </a:gs>
                    <a:gs pos="100000">
                      <a:srgbClr val="FFFFFF"/>
                    </a:gs>
                  </a:gsLst>
                  <a:lin ang="5400000" scaled="0"/>
                </a:gradFill>
                <a:latin typeface="Segoe UI"/>
              </a:rPr>
              <a:t>Self-service PaaS— App Service, Service Fabric*</a:t>
            </a:r>
          </a:p>
          <a:p>
            <a:pPr indent="-234527" defTabSz="932470">
              <a:spcBef>
                <a:spcPts val="1800"/>
              </a:spcBef>
              <a:buClrTx/>
              <a:defRPr/>
            </a:pPr>
            <a:r>
              <a:rPr lang="en-US" sz="1599">
                <a:gradFill>
                  <a:gsLst>
                    <a:gs pos="1250">
                      <a:srgbClr val="FFFFFF"/>
                    </a:gs>
                    <a:gs pos="100000">
                      <a:srgbClr val="FFFFFF"/>
                    </a:gs>
                  </a:gsLst>
                  <a:lin ang="5400000" scaled="0"/>
                </a:gradFill>
                <a:latin typeface="Segoe UI"/>
              </a:rPr>
              <a:t>Flexible service delivery with Azure-based management and automation tools</a:t>
            </a:r>
          </a:p>
        </p:txBody>
      </p:sp>
      <p:sp>
        <p:nvSpPr>
          <p:cNvPr id="15" name="Up Arrow 14"/>
          <p:cNvSpPr/>
          <p:nvPr/>
        </p:nvSpPr>
        <p:spPr bwMode="auto">
          <a:xfrm>
            <a:off x="8209148" y="4579935"/>
            <a:ext cx="619426" cy="555048"/>
          </a:xfrm>
          <a:prstGeom prst="up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26" fontAlgn="base">
              <a:spcBef>
                <a:spcPct val="0"/>
              </a:spcBef>
              <a:spcAft>
                <a:spcPct val="0"/>
              </a:spcAft>
              <a:defRPr/>
            </a:pPr>
            <a:endParaRPr lang="en-US" sz="2000">
              <a:gradFill>
                <a:gsLst>
                  <a:gs pos="1250">
                    <a:srgbClr val="FFFFFF"/>
                  </a:gs>
                  <a:gs pos="100000">
                    <a:srgbClr val="FFFFFF"/>
                  </a:gs>
                </a:gsLst>
                <a:lin ang="5400000" scaled="0"/>
              </a:gradFill>
              <a:latin typeface="Segoe UI"/>
            </a:endParaRPr>
          </a:p>
        </p:txBody>
      </p:sp>
      <p:sp>
        <p:nvSpPr>
          <p:cNvPr id="16" name="Down Arrow 15"/>
          <p:cNvSpPr/>
          <p:nvPr/>
        </p:nvSpPr>
        <p:spPr bwMode="auto">
          <a:xfrm>
            <a:off x="8268884" y="1961123"/>
            <a:ext cx="499954" cy="422013"/>
          </a:xfrm>
          <a:prstGeom prst="downArrow">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126" fontAlgn="base">
              <a:spcBef>
                <a:spcPct val="0"/>
              </a:spcBef>
              <a:spcAft>
                <a:spcPct val="0"/>
              </a:spcAft>
              <a:defRPr/>
            </a:pPr>
            <a:endParaRPr lang="en-US" sz="2000">
              <a:gradFill>
                <a:gsLst>
                  <a:gs pos="1250">
                    <a:srgbClr val="FFFFFF"/>
                  </a:gs>
                  <a:gs pos="100000">
                    <a:srgbClr val="FFFFFF"/>
                  </a:gs>
                </a:gsLst>
                <a:lin ang="5400000" scaled="0"/>
              </a:gradFill>
              <a:latin typeface="Segoe UI"/>
            </a:endParaRPr>
          </a:p>
        </p:txBody>
      </p:sp>
      <p:sp>
        <p:nvSpPr>
          <p:cNvPr id="19" name="TextBox 54"/>
          <p:cNvSpPr txBox="1"/>
          <p:nvPr/>
        </p:nvSpPr>
        <p:spPr>
          <a:xfrm>
            <a:off x="5798458" y="3891456"/>
            <a:ext cx="825432"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spcAft>
                <a:spcPts val="600"/>
              </a:spcAft>
              <a:defRPr/>
            </a:pPr>
            <a:r>
              <a:rPr lang="en-US" sz="1599">
                <a:solidFill>
                  <a:srgbClr val="000000"/>
                </a:solidFill>
                <a:latin typeface="Segoe UI"/>
              </a:rPr>
              <a:t>IaaS</a:t>
            </a:r>
          </a:p>
        </p:txBody>
      </p:sp>
      <p:sp>
        <p:nvSpPr>
          <p:cNvPr id="20" name="TextBox 13"/>
          <p:cNvSpPr txBox="1"/>
          <p:nvPr/>
        </p:nvSpPr>
        <p:spPr>
          <a:xfrm>
            <a:off x="9028153" y="971089"/>
            <a:ext cx="1881087" cy="747088"/>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defRPr/>
            </a:pPr>
            <a:r>
              <a:rPr lang="en-US" sz="1599">
                <a:solidFill>
                  <a:srgbClr val="000000"/>
                </a:solidFill>
                <a:latin typeface="Segoe UI"/>
              </a:rPr>
              <a:t>Self-service</a:t>
            </a:r>
          </a:p>
          <a:p>
            <a:pPr defTabSz="914133">
              <a:lnSpc>
                <a:spcPct val="90000"/>
              </a:lnSpc>
              <a:defRPr/>
            </a:pPr>
            <a:r>
              <a:rPr lang="en-US" sz="1599">
                <a:solidFill>
                  <a:srgbClr val="000000"/>
                </a:solidFill>
                <a:latin typeface="Segoe UI"/>
              </a:rPr>
              <a:t>consumption</a:t>
            </a:r>
          </a:p>
        </p:txBody>
      </p:sp>
      <p:sp>
        <p:nvSpPr>
          <p:cNvPr id="21" name="TextBox 56"/>
          <p:cNvSpPr txBox="1"/>
          <p:nvPr/>
        </p:nvSpPr>
        <p:spPr>
          <a:xfrm>
            <a:off x="9074336" y="5377127"/>
            <a:ext cx="1788725" cy="747088"/>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spcAft>
                <a:spcPts val="600"/>
              </a:spcAft>
              <a:defRPr/>
            </a:pPr>
            <a:r>
              <a:rPr lang="en-US" sz="1599">
                <a:solidFill>
                  <a:srgbClr val="000000"/>
                </a:solidFill>
                <a:latin typeface="Segoe UI"/>
              </a:rPr>
              <a:t>Flexible service delivery</a:t>
            </a:r>
          </a:p>
        </p:txBody>
      </p:sp>
      <p:pic>
        <p:nvPicPr>
          <p:cNvPr id="9"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8003380" y="3776639"/>
            <a:ext cx="1030963" cy="667561"/>
          </a:xfrm>
          <a:prstGeom prst="rect">
            <a:avLst/>
          </a:prstGeom>
          <a:solidFill>
            <a:schemeClr val="tx2"/>
          </a:solidFill>
          <a:ln>
            <a:noFill/>
          </a:ln>
          <a:extLst/>
        </p:spPr>
      </p:pic>
      <p:pic>
        <p:nvPicPr>
          <p:cNvPr id="10" name="Picture 9"/>
          <p:cNvPicPr>
            <a:picLocks noChangeAspect="1"/>
          </p:cNvPicPr>
          <p:nvPr/>
        </p:nvPicPr>
        <p:blipFill>
          <a:blip r:embed="rId4"/>
          <a:stretch>
            <a:fillRect/>
          </a:stretch>
        </p:blipFill>
        <p:spPr>
          <a:xfrm>
            <a:off x="8121175" y="2513943"/>
            <a:ext cx="795371" cy="712257"/>
          </a:xfrm>
          <a:prstGeom prst="rect">
            <a:avLst/>
          </a:prstGeom>
          <a:solidFill>
            <a:schemeClr val="tx2"/>
          </a:solidFill>
        </p:spPr>
      </p:pic>
      <p:pic>
        <p:nvPicPr>
          <p:cNvPr id="8" name="Picture 7"/>
          <p:cNvPicPr>
            <a:picLocks noChangeAspect="1"/>
          </p:cNvPicPr>
          <p:nvPr/>
        </p:nvPicPr>
        <p:blipFill>
          <a:blip r:embed="rId5">
            <a:biLevel thresh="25000"/>
            <a:extLst>
              <a:ext uri="{28A0092B-C50C-407E-A947-70E740481C1C}">
                <a14:useLocalDpi xmlns:a14="http://schemas.microsoft.com/office/drawing/2010/main" val="0"/>
              </a:ext>
            </a:extLst>
          </a:blip>
          <a:srcRect/>
          <a:stretch>
            <a:fillRect/>
          </a:stretch>
        </p:blipFill>
        <p:spPr bwMode="auto">
          <a:xfrm>
            <a:off x="6679703" y="3727136"/>
            <a:ext cx="923615" cy="845565"/>
          </a:xfrm>
          <a:prstGeom prst="rect">
            <a:avLst/>
          </a:prstGeom>
          <a:solidFill>
            <a:schemeClr val="tx2"/>
          </a:solidFill>
          <a:ln>
            <a:noFill/>
          </a:ln>
          <a:extLst/>
        </p:spPr>
      </p:pic>
      <p:grpSp>
        <p:nvGrpSpPr>
          <p:cNvPr id="6" name="Group 5"/>
          <p:cNvGrpSpPr/>
          <p:nvPr/>
        </p:nvGrpSpPr>
        <p:grpSpPr>
          <a:xfrm>
            <a:off x="6735833" y="2486293"/>
            <a:ext cx="665333" cy="664702"/>
            <a:chOff x="6793542" y="2480435"/>
            <a:chExt cx="665513" cy="664881"/>
          </a:xfrm>
          <a:solidFill>
            <a:schemeClr val="tx2"/>
          </a:solidFill>
        </p:grpSpPr>
        <p:sp>
          <p:nvSpPr>
            <p:cNvPr id="41" name="Freeform 10"/>
            <p:cNvSpPr>
              <a:spLocks/>
            </p:cNvSpPr>
            <p:nvPr/>
          </p:nvSpPr>
          <p:spPr bwMode="auto">
            <a:xfrm>
              <a:off x="6793542" y="2480435"/>
              <a:ext cx="310657" cy="311920"/>
            </a:xfrm>
            <a:custGeom>
              <a:avLst/>
              <a:gdLst>
                <a:gd name="T0" fmla="*/ 98 w 207"/>
                <a:gd name="T1" fmla="*/ 188 h 208"/>
                <a:gd name="T2" fmla="*/ 97 w 207"/>
                <a:gd name="T3" fmla="*/ 177 h 208"/>
                <a:gd name="T4" fmla="*/ 153 w 207"/>
                <a:gd name="T5" fmla="*/ 122 h 208"/>
                <a:gd name="T6" fmla="*/ 182 w 207"/>
                <a:gd name="T7" fmla="*/ 130 h 208"/>
                <a:gd name="T8" fmla="*/ 207 w 207"/>
                <a:gd name="T9" fmla="*/ 107 h 208"/>
                <a:gd name="T10" fmla="*/ 207 w 207"/>
                <a:gd name="T11" fmla="*/ 21 h 208"/>
                <a:gd name="T12" fmla="*/ 207 w 207"/>
                <a:gd name="T13" fmla="*/ 19 h 208"/>
                <a:gd name="T14" fmla="*/ 187 w 207"/>
                <a:gd name="T15" fmla="*/ 0 h 208"/>
                <a:gd name="T16" fmla="*/ 20 w 207"/>
                <a:gd name="T17" fmla="*/ 0 h 208"/>
                <a:gd name="T18" fmla="*/ 0 w 207"/>
                <a:gd name="T19" fmla="*/ 21 h 208"/>
                <a:gd name="T20" fmla="*/ 0 w 207"/>
                <a:gd name="T21" fmla="*/ 188 h 208"/>
                <a:gd name="T22" fmla="*/ 8 w 207"/>
                <a:gd name="T23" fmla="*/ 205 h 208"/>
                <a:gd name="T24" fmla="*/ 20 w 207"/>
                <a:gd name="T25" fmla="*/ 208 h 208"/>
                <a:gd name="T26" fmla="*/ 60 w 207"/>
                <a:gd name="T27" fmla="*/ 208 h 208"/>
                <a:gd name="T28" fmla="*/ 98 w 207"/>
                <a:gd name="T29" fmla="*/ 18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7" h="208">
                  <a:moveTo>
                    <a:pt x="98" y="188"/>
                  </a:moveTo>
                  <a:cubicBezTo>
                    <a:pt x="98" y="185"/>
                    <a:pt x="97" y="181"/>
                    <a:pt x="97" y="177"/>
                  </a:cubicBezTo>
                  <a:cubicBezTo>
                    <a:pt x="97" y="147"/>
                    <a:pt x="122" y="122"/>
                    <a:pt x="153" y="122"/>
                  </a:cubicBezTo>
                  <a:cubicBezTo>
                    <a:pt x="164" y="122"/>
                    <a:pt x="174" y="125"/>
                    <a:pt x="182" y="130"/>
                  </a:cubicBezTo>
                  <a:cubicBezTo>
                    <a:pt x="189" y="121"/>
                    <a:pt x="198" y="113"/>
                    <a:pt x="207" y="107"/>
                  </a:cubicBezTo>
                  <a:cubicBezTo>
                    <a:pt x="207" y="21"/>
                    <a:pt x="207" y="21"/>
                    <a:pt x="207" y="21"/>
                  </a:cubicBezTo>
                  <a:cubicBezTo>
                    <a:pt x="207" y="20"/>
                    <a:pt x="207" y="20"/>
                    <a:pt x="207" y="19"/>
                  </a:cubicBezTo>
                  <a:cubicBezTo>
                    <a:pt x="206" y="9"/>
                    <a:pt x="198" y="0"/>
                    <a:pt x="187" y="0"/>
                  </a:cubicBezTo>
                  <a:cubicBezTo>
                    <a:pt x="20" y="0"/>
                    <a:pt x="20" y="0"/>
                    <a:pt x="20" y="0"/>
                  </a:cubicBezTo>
                  <a:cubicBezTo>
                    <a:pt x="9" y="0"/>
                    <a:pt x="0" y="10"/>
                    <a:pt x="0" y="21"/>
                  </a:cubicBezTo>
                  <a:cubicBezTo>
                    <a:pt x="0" y="188"/>
                    <a:pt x="0" y="188"/>
                    <a:pt x="0" y="188"/>
                  </a:cubicBezTo>
                  <a:cubicBezTo>
                    <a:pt x="0" y="195"/>
                    <a:pt x="3" y="201"/>
                    <a:pt x="8" y="205"/>
                  </a:cubicBezTo>
                  <a:cubicBezTo>
                    <a:pt x="12" y="207"/>
                    <a:pt x="16" y="208"/>
                    <a:pt x="20" y="208"/>
                  </a:cubicBezTo>
                  <a:cubicBezTo>
                    <a:pt x="60" y="208"/>
                    <a:pt x="60" y="208"/>
                    <a:pt x="60" y="208"/>
                  </a:cubicBezTo>
                  <a:cubicBezTo>
                    <a:pt x="70" y="198"/>
                    <a:pt x="83" y="190"/>
                    <a:pt x="98" y="1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32470">
                <a:defRPr/>
              </a:pPr>
              <a:endParaRPr lang="en-US">
                <a:gradFill>
                  <a:gsLst>
                    <a:gs pos="1250">
                      <a:srgbClr val="FFFFFF"/>
                    </a:gs>
                    <a:gs pos="100000">
                      <a:srgbClr val="FFFFFF"/>
                    </a:gs>
                  </a:gsLst>
                  <a:lin ang="5400000" scaled="0"/>
                </a:gradFill>
                <a:latin typeface="Segoe UI"/>
              </a:endParaRPr>
            </a:p>
          </p:txBody>
        </p:sp>
        <p:sp>
          <p:nvSpPr>
            <p:cNvPr id="42" name="Freeform 11"/>
            <p:cNvSpPr>
              <a:spLocks/>
            </p:cNvSpPr>
            <p:nvPr/>
          </p:nvSpPr>
          <p:spPr bwMode="auto">
            <a:xfrm>
              <a:off x="7146504" y="2480435"/>
              <a:ext cx="312551" cy="311920"/>
            </a:xfrm>
            <a:custGeom>
              <a:avLst/>
              <a:gdLst>
                <a:gd name="T0" fmla="*/ 113 w 208"/>
                <a:gd name="T1" fmla="*/ 185 h 208"/>
                <a:gd name="T2" fmla="*/ 113 w 208"/>
                <a:gd name="T3" fmla="*/ 189 h 208"/>
                <a:gd name="T4" fmla="*/ 147 w 208"/>
                <a:gd name="T5" fmla="*/ 208 h 208"/>
                <a:gd name="T6" fmla="*/ 187 w 208"/>
                <a:gd name="T7" fmla="*/ 208 h 208"/>
                <a:gd name="T8" fmla="*/ 208 w 208"/>
                <a:gd name="T9" fmla="*/ 188 h 208"/>
                <a:gd name="T10" fmla="*/ 208 w 208"/>
                <a:gd name="T11" fmla="*/ 21 h 208"/>
                <a:gd name="T12" fmla="*/ 208 w 208"/>
                <a:gd name="T13" fmla="*/ 19 h 208"/>
                <a:gd name="T14" fmla="*/ 187 w 208"/>
                <a:gd name="T15" fmla="*/ 0 h 208"/>
                <a:gd name="T16" fmla="*/ 20 w 208"/>
                <a:gd name="T17" fmla="*/ 0 h 208"/>
                <a:gd name="T18" fmla="*/ 0 w 208"/>
                <a:gd name="T19" fmla="*/ 21 h 208"/>
                <a:gd name="T20" fmla="*/ 0 w 208"/>
                <a:gd name="T21" fmla="*/ 96 h 208"/>
                <a:gd name="T22" fmla="*/ 21 w 208"/>
                <a:gd name="T23" fmla="*/ 93 h 208"/>
                <a:gd name="T24" fmla="*/ 113 w 208"/>
                <a:gd name="T25" fmla="*/ 18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113" y="185"/>
                  </a:moveTo>
                  <a:cubicBezTo>
                    <a:pt x="113" y="187"/>
                    <a:pt x="113" y="188"/>
                    <a:pt x="113" y="189"/>
                  </a:cubicBezTo>
                  <a:cubicBezTo>
                    <a:pt x="126" y="192"/>
                    <a:pt x="138" y="199"/>
                    <a:pt x="147" y="208"/>
                  </a:cubicBezTo>
                  <a:cubicBezTo>
                    <a:pt x="187" y="208"/>
                    <a:pt x="187" y="208"/>
                    <a:pt x="187" y="208"/>
                  </a:cubicBezTo>
                  <a:cubicBezTo>
                    <a:pt x="198" y="208"/>
                    <a:pt x="208" y="199"/>
                    <a:pt x="208" y="188"/>
                  </a:cubicBezTo>
                  <a:cubicBezTo>
                    <a:pt x="208" y="21"/>
                    <a:pt x="208" y="21"/>
                    <a:pt x="208" y="21"/>
                  </a:cubicBezTo>
                  <a:cubicBezTo>
                    <a:pt x="208" y="20"/>
                    <a:pt x="208" y="20"/>
                    <a:pt x="208" y="19"/>
                  </a:cubicBezTo>
                  <a:cubicBezTo>
                    <a:pt x="207" y="9"/>
                    <a:pt x="198" y="0"/>
                    <a:pt x="187" y="0"/>
                  </a:cubicBezTo>
                  <a:cubicBezTo>
                    <a:pt x="20" y="0"/>
                    <a:pt x="20" y="0"/>
                    <a:pt x="20" y="0"/>
                  </a:cubicBezTo>
                  <a:cubicBezTo>
                    <a:pt x="9" y="0"/>
                    <a:pt x="0" y="10"/>
                    <a:pt x="0" y="21"/>
                  </a:cubicBezTo>
                  <a:cubicBezTo>
                    <a:pt x="0" y="96"/>
                    <a:pt x="0" y="96"/>
                    <a:pt x="0" y="96"/>
                  </a:cubicBezTo>
                  <a:cubicBezTo>
                    <a:pt x="7" y="94"/>
                    <a:pt x="14" y="93"/>
                    <a:pt x="21" y="93"/>
                  </a:cubicBezTo>
                  <a:cubicBezTo>
                    <a:pt x="72" y="93"/>
                    <a:pt x="113" y="135"/>
                    <a:pt x="113" y="1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32470">
                <a:defRPr/>
              </a:pPr>
              <a:endParaRPr lang="en-US">
                <a:gradFill>
                  <a:gsLst>
                    <a:gs pos="1250">
                      <a:srgbClr val="FFFFFF"/>
                    </a:gs>
                    <a:gs pos="100000">
                      <a:srgbClr val="FFFFFF"/>
                    </a:gs>
                  </a:gsLst>
                  <a:lin ang="5400000" scaled="0"/>
                </a:gradFill>
                <a:latin typeface="Segoe UI"/>
              </a:endParaRPr>
            </a:p>
          </p:txBody>
        </p:sp>
        <p:sp>
          <p:nvSpPr>
            <p:cNvPr id="43" name="Freeform 12"/>
            <p:cNvSpPr>
              <a:spLocks/>
            </p:cNvSpPr>
            <p:nvPr/>
          </p:nvSpPr>
          <p:spPr bwMode="auto">
            <a:xfrm>
              <a:off x="6793542" y="2833396"/>
              <a:ext cx="310657" cy="311920"/>
            </a:xfrm>
            <a:custGeom>
              <a:avLst/>
              <a:gdLst>
                <a:gd name="T0" fmla="*/ 41 w 207"/>
                <a:gd name="T1" fmla="*/ 20 h 208"/>
                <a:gd name="T2" fmla="*/ 44 w 207"/>
                <a:gd name="T3" fmla="*/ 0 h 208"/>
                <a:gd name="T4" fmla="*/ 20 w 207"/>
                <a:gd name="T5" fmla="*/ 0 h 208"/>
                <a:gd name="T6" fmla="*/ 0 w 207"/>
                <a:gd name="T7" fmla="*/ 20 h 208"/>
                <a:gd name="T8" fmla="*/ 0 w 207"/>
                <a:gd name="T9" fmla="*/ 187 h 208"/>
                <a:gd name="T10" fmla="*/ 8 w 207"/>
                <a:gd name="T11" fmla="*/ 204 h 208"/>
                <a:gd name="T12" fmla="*/ 20 w 207"/>
                <a:gd name="T13" fmla="*/ 208 h 208"/>
                <a:gd name="T14" fmla="*/ 187 w 207"/>
                <a:gd name="T15" fmla="*/ 208 h 208"/>
                <a:gd name="T16" fmla="*/ 207 w 207"/>
                <a:gd name="T17" fmla="*/ 187 h 208"/>
                <a:gd name="T18" fmla="*/ 207 w 207"/>
                <a:gd name="T19" fmla="*/ 89 h 208"/>
                <a:gd name="T20" fmla="*/ 110 w 207"/>
                <a:gd name="T21" fmla="*/ 89 h 208"/>
                <a:gd name="T22" fmla="*/ 41 w 207"/>
                <a:gd name="T23" fmla="*/ 2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08">
                  <a:moveTo>
                    <a:pt x="41" y="20"/>
                  </a:moveTo>
                  <a:cubicBezTo>
                    <a:pt x="41" y="13"/>
                    <a:pt x="42" y="6"/>
                    <a:pt x="44" y="0"/>
                  </a:cubicBezTo>
                  <a:cubicBezTo>
                    <a:pt x="20" y="0"/>
                    <a:pt x="20" y="0"/>
                    <a:pt x="20" y="0"/>
                  </a:cubicBezTo>
                  <a:cubicBezTo>
                    <a:pt x="9" y="0"/>
                    <a:pt x="0" y="9"/>
                    <a:pt x="0" y="20"/>
                  </a:cubicBezTo>
                  <a:cubicBezTo>
                    <a:pt x="0" y="187"/>
                    <a:pt x="0" y="187"/>
                    <a:pt x="0" y="187"/>
                  </a:cubicBezTo>
                  <a:cubicBezTo>
                    <a:pt x="0" y="194"/>
                    <a:pt x="3" y="200"/>
                    <a:pt x="8" y="204"/>
                  </a:cubicBezTo>
                  <a:cubicBezTo>
                    <a:pt x="12" y="206"/>
                    <a:pt x="16" y="208"/>
                    <a:pt x="20" y="208"/>
                  </a:cubicBezTo>
                  <a:cubicBezTo>
                    <a:pt x="187" y="208"/>
                    <a:pt x="187" y="208"/>
                    <a:pt x="187" y="208"/>
                  </a:cubicBezTo>
                  <a:cubicBezTo>
                    <a:pt x="198" y="208"/>
                    <a:pt x="207" y="198"/>
                    <a:pt x="207" y="187"/>
                  </a:cubicBezTo>
                  <a:cubicBezTo>
                    <a:pt x="207" y="89"/>
                    <a:pt x="207" y="89"/>
                    <a:pt x="207" y="89"/>
                  </a:cubicBezTo>
                  <a:cubicBezTo>
                    <a:pt x="110" y="89"/>
                    <a:pt x="110" y="89"/>
                    <a:pt x="110" y="89"/>
                  </a:cubicBezTo>
                  <a:cubicBezTo>
                    <a:pt x="72" y="89"/>
                    <a:pt x="41" y="58"/>
                    <a:pt x="41"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32470">
                <a:defRPr/>
              </a:pPr>
              <a:endParaRPr lang="en-US">
                <a:gradFill>
                  <a:gsLst>
                    <a:gs pos="1250">
                      <a:srgbClr val="FFFFFF"/>
                    </a:gs>
                    <a:gs pos="100000">
                      <a:srgbClr val="FFFFFF"/>
                    </a:gs>
                  </a:gsLst>
                  <a:lin ang="5400000" scaled="0"/>
                </a:gradFill>
                <a:latin typeface="Segoe UI"/>
              </a:endParaRPr>
            </a:p>
          </p:txBody>
        </p:sp>
        <p:sp>
          <p:nvSpPr>
            <p:cNvPr id="44" name="Freeform 13"/>
            <p:cNvSpPr>
              <a:spLocks/>
            </p:cNvSpPr>
            <p:nvPr/>
          </p:nvSpPr>
          <p:spPr bwMode="auto">
            <a:xfrm>
              <a:off x="7146504" y="2833396"/>
              <a:ext cx="312551" cy="311920"/>
            </a:xfrm>
            <a:custGeom>
              <a:avLst/>
              <a:gdLst>
                <a:gd name="T0" fmla="*/ 98 w 208"/>
                <a:gd name="T1" fmla="*/ 89 h 208"/>
                <a:gd name="T2" fmla="*/ 0 w 208"/>
                <a:gd name="T3" fmla="*/ 89 h 208"/>
                <a:gd name="T4" fmla="*/ 0 w 208"/>
                <a:gd name="T5" fmla="*/ 187 h 208"/>
                <a:gd name="T6" fmla="*/ 9 w 208"/>
                <a:gd name="T7" fmla="*/ 204 h 208"/>
                <a:gd name="T8" fmla="*/ 20 w 208"/>
                <a:gd name="T9" fmla="*/ 208 h 208"/>
                <a:gd name="T10" fmla="*/ 187 w 208"/>
                <a:gd name="T11" fmla="*/ 208 h 208"/>
                <a:gd name="T12" fmla="*/ 208 w 208"/>
                <a:gd name="T13" fmla="*/ 187 h 208"/>
                <a:gd name="T14" fmla="*/ 208 w 208"/>
                <a:gd name="T15" fmla="*/ 20 h 208"/>
                <a:gd name="T16" fmla="*/ 208 w 208"/>
                <a:gd name="T17" fmla="*/ 19 h 208"/>
                <a:gd name="T18" fmla="*/ 187 w 208"/>
                <a:gd name="T19" fmla="*/ 0 h 208"/>
                <a:gd name="T20" fmla="*/ 163 w 208"/>
                <a:gd name="T21" fmla="*/ 0 h 208"/>
                <a:gd name="T22" fmla="*/ 166 w 208"/>
                <a:gd name="T23" fmla="*/ 20 h 208"/>
                <a:gd name="T24" fmla="*/ 98 w 208"/>
                <a:gd name="T25" fmla="*/ 89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208">
                  <a:moveTo>
                    <a:pt x="98" y="89"/>
                  </a:moveTo>
                  <a:cubicBezTo>
                    <a:pt x="0" y="89"/>
                    <a:pt x="0" y="89"/>
                    <a:pt x="0" y="89"/>
                  </a:cubicBezTo>
                  <a:cubicBezTo>
                    <a:pt x="0" y="187"/>
                    <a:pt x="0" y="187"/>
                    <a:pt x="0" y="187"/>
                  </a:cubicBezTo>
                  <a:cubicBezTo>
                    <a:pt x="0" y="194"/>
                    <a:pt x="3" y="200"/>
                    <a:pt x="9" y="204"/>
                  </a:cubicBezTo>
                  <a:cubicBezTo>
                    <a:pt x="12" y="206"/>
                    <a:pt x="16" y="208"/>
                    <a:pt x="20" y="208"/>
                  </a:cubicBezTo>
                  <a:cubicBezTo>
                    <a:pt x="187" y="208"/>
                    <a:pt x="187" y="208"/>
                    <a:pt x="187" y="208"/>
                  </a:cubicBezTo>
                  <a:cubicBezTo>
                    <a:pt x="198" y="208"/>
                    <a:pt x="208" y="198"/>
                    <a:pt x="208" y="187"/>
                  </a:cubicBezTo>
                  <a:cubicBezTo>
                    <a:pt x="208" y="20"/>
                    <a:pt x="208" y="20"/>
                    <a:pt x="208" y="20"/>
                  </a:cubicBezTo>
                  <a:cubicBezTo>
                    <a:pt x="208" y="20"/>
                    <a:pt x="208" y="19"/>
                    <a:pt x="208" y="19"/>
                  </a:cubicBezTo>
                  <a:cubicBezTo>
                    <a:pt x="207" y="8"/>
                    <a:pt x="198" y="0"/>
                    <a:pt x="187" y="0"/>
                  </a:cubicBezTo>
                  <a:cubicBezTo>
                    <a:pt x="163" y="0"/>
                    <a:pt x="163" y="0"/>
                    <a:pt x="163" y="0"/>
                  </a:cubicBezTo>
                  <a:cubicBezTo>
                    <a:pt x="165" y="6"/>
                    <a:pt x="166" y="13"/>
                    <a:pt x="166" y="20"/>
                  </a:cubicBezTo>
                  <a:cubicBezTo>
                    <a:pt x="166" y="58"/>
                    <a:pt x="135" y="89"/>
                    <a:pt x="98"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algn="ctr" defTabSz="932470">
                <a:defRPr/>
              </a:pPr>
              <a:endParaRPr lang="en-US">
                <a:gradFill>
                  <a:gsLst>
                    <a:gs pos="1250">
                      <a:srgbClr val="FFFFFF"/>
                    </a:gs>
                    <a:gs pos="100000">
                      <a:srgbClr val="FFFFFF"/>
                    </a:gs>
                  </a:gsLst>
                  <a:lin ang="5400000" scaled="0"/>
                </a:gradFill>
                <a:latin typeface="Segoe UI"/>
              </a:endParaRPr>
            </a:p>
          </p:txBody>
        </p:sp>
      </p:grpSp>
      <p:sp>
        <p:nvSpPr>
          <p:cNvPr id="11" name="Freeform 10"/>
          <p:cNvSpPr>
            <a:spLocks noEditPoints="1"/>
          </p:cNvSpPr>
          <p:nvPr/>
        </p:nvSpPr>
        <p:spPr bwMode="auto">
          <a:xfrm>
            <a:off x="9603857" y="3846348"/>
            <a:ext cx="637472" cy="607140"/>
          </a:xfrm>
          <a:custGeom>
            <a:avLst/>
            <a:gdLst>
              <a:gd name="T0" fmla="*/ 0 w 358"/>
              <a:gd name="T1" fmla="*/ 319 h 319"/>
              <a:gd name="T2" fmla="*/ 358 w 358"/>
              <a:gd name="T3" fmla="*/ 0 h 319"/>
              <a:gd name="T4" fmla="*/ 89 w 358"/>
              <a:gd name="T5" fmla="*/ 302 h 319"/>
              <a:gd name="T6" fmla="*/ 14 w 358"/>
              <a:gd name="T7" fmla="*/ 256 h 319"/>
              <a:gd name="T8" fmla="*/ 89 w 358"/>
              <a:gd name="T9" fmla="*/ 302 h 319"/>
              <a:gd name="T10" fmla="*/ 14 w 358"/>
              <a:gd name="T11" fmla="*/ 246 h 319"/>
              <a:gd name="T12" fmla="*/ 89 w 358"/>
              <a:gd name="T13" fmla="*/ 198 h 319"/>
              <a:gd name="T14" fmla="*/ 89 w 358"/>
              <a:gd name="T15" fmla="*/ 191 h 319"/>
              <a:gd name="T16" fmla="*/ 14 w 358"/>
              <a:gd name="T17" fmla="*/ 142 h 319"/>
              <a:gd name="T18" fmla="*/ 89 w 358"/>
              <a:gd name="T19" fmla="*/ 191 h 319"/>
              <a:gd name="T20" fmla="*/ 14 w 358"/>
              <a:gd name="T21" fmla="*/ 133 h 319"/>
              <a:gd name="T22" fmla="*/ 89 w 358"/>
              <a:gd name="T23" fmla="*/ 87 h 319"/>
              <a:gd name="T24" fmla="*/ 173 w 358"/>
              <a:gd name="T25" fmla="*/ 302 h 319"/>
              <a:gd name="T26" fmla="*/ 98 w 358"/>
              <a:gd name="T27" fmla="*/ 256 h 319"/>
              <a:gd name="T28" fmla="*/ 173 w 358"/>
              <a:gd name="T29" fmla="*/ 302 h 319"/>
              <a:gd name="T30" fmla="*/ 98 w 358"/>
              <a:gd name="T31" fmla="*/ 246 h 319"/>
              <a:gd name="T32" fmla="*/ 173 w 358"/>
              <a:gd name="T33" fmla="*/ 198 h 319"/>
              <a:gd name="T34" fmla="*/ 173 w 358"/>
              <a:gd name="T35" fmla="*/ 191 h 319"/>
              <a:gd name="T36" fmla="*/ 98 w 358"/>
              <a:gd name="T37" fmla="*/ 142 h 319"/>
              <a:gd name="T38" fmla="*/ 173 w 358"/>
              <a:gd name="T39" fmla="*/ 191 h 319"/>
              <a:gd name="T40" fmla="*/ 98 w 358"/>
              <a:gd name="T41" fmla="*/ 133 h 319"/>
              <a:gd name="T42" fmla="*/ 173 w 358"/>
              <a:gd name="T43" fmla="*/ 87 h 319"/>
              <a:gd name="T44" fmla="*/ 257 w 358"/>
              <a:gd name="T45" fmla="*/ 302 h 319"/>
              <a:gd name="T46" fmla="*/ 183 w 358"/>
              <a:gd name="T47" fmla="*/ 256 h 319"/>
              <a:gd name="T48" fmla="*/ 257 w 358"/>
              <a:gd name="T49" fmla="*/ 302 h 319"/>
              <a:gd name="T50" fmla="*/ 183 w 358"/>
              <a:gd name="T51" fmla="*/ 246 h 319"/>
              <a:gd name="T52" fmla="*/ 257 w 358"/>
              <a:gd name="T53" fmla="*/ 198 h 319"/>
              <a:gd name="T54" fmla="*/ 257 w 358"/>
              <a:gd name="T55" fmla="*/ 191 h 319"/>
              <a:gd name="T56" fmla="*/ 183 w 358"/>
              <a:gd name="T57" fmla="*/ 142 h 319"/>
              <a:gd name="T58" fmla="*/ 257 w 358"/>
              <a:gd name="T59" fmla="*/ 191 h 319"/>
              <a:gd name="T60" fmla="*/ 183 w 358"/>
              <a:gd name="T61" fmla="*/ 133 h 319"/>
              <a:gd name="T62" fmla="*/ 257 w 358"/>
              <a:gd name="T63" fmla="*/ 87 h 319"/>
              <a:gd name="T64" fmla="*/ 339 w 358"/>
              <a:gd name="T65" fmla="*/ 302 h 319"/>
              <a:gd name="T66" fmla="*/ 265 w 358"/>
              <a:gd name="T67" fmla="*/ 256 h 319"/>
              <a:gd name="T68" fmla="*/ 339 w 358"/>
              <a:gd name="T69" fmla="*/ 302 h 319"/>
              <a:gd name="T70" fmla="*/ 265 w 358"/>
              <a:gd name="T71" fmla="*/ 246 h 319"/>
              <a:gd name="T72" fmla="*/ 339 w 358"/>
              <a:gd name="T73" fmla="*/ 198 h 319"/>
              <a:gd name="T74" fmla="*/ 339 w 358"/>
              <a:gd name="T75" fmla="*/ 191 h 319"/>
              <a:gd name="T76" fmla="*/ 265 w 358"/>
              <a:gd name="T77" fmla="*/ 142 h 319"/>
              <a:gd name="T78" fmla="*/ 339 w 358"/>
              <a:gd name="T79" fmla="*/ 191 h 319"/>
              <a:gd name="T80" fmla="*/ 265 w 358"/>
              <a:gd name="T81" fmla="*/ 133 h 319"/>
              <a:gd name="T82" fmla="*/ 339 w 358"/>
              <a:gd name="T83" fmla="*/ 87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8" h="319">
                <a:moveTo>
                  <a:pt x="0" y="0"/>
                </a:moveTo>
                <a:lnTo>
                  <a:pt x="0" y="319"/>
                </a:lnTo>
                <a:lnTo>
                  <a:pt x="358" y="319"/>
                </a:lnTo>
                <a:lnTo>
                  <a:pt x="358" y="0"/>
                </a:lnTo>
                <a:lnTo>
                  <a:pt x="0" y="0"/>
                </a:lnTo>
                <a:close/>
                <a:moveTo>
                  <a:pt x="89" y="302"/>
                </a:moveTo>
                <a:lnTo>
                  <a:pt x="14" y="302"/>
                </a:lnTo>
                <a:lnTo>
                  <a:pt x="14" y="256"/>
                </a:lnTo>
                <a:lnTo>
                  <a:pt x="89" y="256"/>
                </a:lnTo>
                <a:lnTo>
                  <a:pt x="89" y="302"/>
                </a:lnTo>
                <a:close/>
                <a:moveTo>
                  <a:pt x="89" y="246"/>
                </a:moveTo>
                <a:lnTo>
                  <a:pt x="14" y="246"/>
                </a:lnTo>
                <a:lnTo>
                  <a:pt x="14" y="198"/>
                </a:lnTo>
                <a:lnTo>
                  <a:pt x="89" y="198"/>
                </a:lnTo>
                <a:lnTo>
                  <a:pt x="89" y="246"/>
                </a:lnTo>
                <a:close/>
                <a:moveTo>
                  <a:pt x="89" y="191"/>
                </a:moveTo>
                <a:lnTo>
                  <a:pt x="14" y="191"/>
                </a:lnTo>
                <a:lnTo>
                  <a:pt x="14" y="142"/>
                </a:lnTo>
                <a:lnTo>
                  <a:pt x="89" y="142"/>
                </a:lnTo>
                <a:lnTo>
                  <a:pt x="89" y="191"/>
                </a:lnTo>
                <a:close/>
                <a:moveTo>
                  <a:pt x="89" y="133"/>
                </a:moveTo>
                <a:lnTo>
                  <a:pt x="14" y="133"/>
                </a:lnTo>
                <a:lnTo>
                  <a:pt x="14" y="87"/>
                </a:lnTo>
                <a:lnTo>
                  <a:pt x="89" y="87"/>
                </a:lnTo>
                <a:lnTo>
                  <a:pt x="89" y="133"/>
                </a:lnTo>
                <a:close/>
                <a:moveTo>
                  <a:pt x="173" y="302"/>
                </a:moveTo>
                <a:lnTo>
                  <a:pt x="98" y="302"/>
                </a:lnTo>
                <a:lnTo>
                  <a:pt x="98" y="256"/>
                </a:lnTo>
                <a:lnTo>
                  <a:pt x="173" y="256"/>
                </a:lnTo>
                <a:lnTo>
                  <a:pt x="173" y="302"/>
                </a:lnTo>
                <a:close/>
                <a:moveTo>
                  <a:pt x="173" y="246"/>
                </a:moveTo>
                <a:lnTo>
                  <a:pt x="98" y="246"/>
                </a:lnTo>
                <a:lnTo>
                  <a:pt x="98" y="198"/>
                </a:lnTo>
                <a:lnTo>
                  <a:pt x="173" y="198"/>
                </a:lnTo>
                <a:lnTo>
                  <a:pt x="173" y="246"/>
                </a:lnTo>
                <a:close/>
                <a:moveTo>
                  <a:pt x="173" y="191"/>
                </a:moveTo>
                <a:lnTo>
                  <a:pt x="98" y="191"/>
                </a:lnTo>
                <a:lnTo>
                  <a:pt x="98" y="142"/>
                </a:lnTo>
                <a:lnTo>
                  <a:pt x="173" y="142"/>
                </a:lnTo>
                <a:lnTo>
                  <a:pt x="173" y="191"/>
                </a:lnTo>
                <a:close/>
                <a:moveTo>
                  <a:pt x="173" y="133"/>
                </a:moveTo>
                <a:lnTo>
                  <a:pt x="98" y="133"/>
                </a:lnTo>
                <a:lnTo>
                  <a:pt x="98" y="87"/>
                </a:lnTo>
                <a:lnTo>
                  <a:pt x="173" y="87"/>
                </a:lnTo>
                <a:lnTo>
                  <a:pt x="173" y="133"/>
                </a:lnTo>
                <a:close/>
                <a:moveTo>
                  <a:pt x="257" y="302"/>
                </a:moveTo>
                <a:lnTo>
                  <a:pt x="183" y="302"/>
                </a:lnTo>
                <a:lnTo>
                  <a:pt x="183" y="256"/>
                </a:lnTo>
                <a:lnTo>
                  <a:pt x="257" y="256"/>
                </a:lnTo>
                <a:lnTo>
                  <a:pt x="257" y="302"/>
                </a:lnTo>
                <a:close/>
                <a:moveTo>
                  <a:pt x="257" y="246"/>
                </a:moveTo>
                <a:lnTo>
                  <a:pt x="183" y="246"/>
                </a:lnTo>
                <a:lnTo>
                  <a:pt x="183" y="198"/>
                </a:lnTo>
                <a:lnTo>
                  <a:pt x="257" y="198"/>
                </a:lnTo>
                <a:lnTo>
                  <a:pt x="257" y="246"/>
                </a:lnTo>
                <a:close/>
                <a:moveTo>
                  <a:pt x="257" y="191"/>
                </a:moveTo>
                <a:lnTo>
                  <a:pt x="183" y="191"/>
                </a:lnTo>
                <a:lnTo>
                  <a:pt x="183" y="142"/>
                </a:lnTo>
                <a:lnTo>
                  <a:pt x="257" y="142"/>
                </a:lnTo>
                <a:lnTo>
                  <a:pt x="257" y="191"/>
                </a:lnTo>
                <a:close/>
                <a:moveTo>
                  <a:pt x="257" y="133"/>
                </a:moveTo>
                <a:lnTo>
                  <a:pt x="183" y="133"/>
                </a:lnTo>
                <a:lnTo>
                  <a:pt x="183" y="87"/>
                </a:lnTo>
                <a:lnTo>
                  <a:pt x="257" y="87"/>
                </a:lnTo>
                <a:lnTo>
                  <a:pt x="257" y="133"/>
                </a:lnTo>
                <a:close/>
                <a:moveTo>
                  <a:pt x="339" y="302"/>
                </a:moveTo>
                <a:lnTo>
                  <a:pt x="265" y="302"/>
                </a:lnTo>
                <a:lnTo>
                  <a:pt x="265" y="256"/>
                </a:lnTo>
                <a:lnTo>
                  <a:pt x="339" y="256"/>
                </a:lnTo>
                <a:lnTo>
                  <a:pt x="339" y="302"/>
                </a:lnTo>
                <a:close/>
                <a:moveTo>
                  <a:pt x="339" y="246"/>
                </a:moveTo>
                <a:lnTo>
                  <a:pt x="265" y="246"/>
                </a:lnTo>
                <a:lnTo>
                  <a:pt x="265" y="198"/>
                </a:lnTo>
                <a:lnTo>
                  <a:pt x="339" y="198"/>
                </a:lnTo>
                <a:lnTo>
                  <a:pt x="339" y="246"/>
                </a:lnTo>
                <a:close/>
                <a:moveTo>
                  <a:pt x="339" y="191"/>
                </a:moveTo>
                <a:lnTo>
                  <a:pt x="265" y="191"/>
                </a:lnTo>
                <a:lnTo>
                  <a:pt x="265" y="142"/>
                </a:lnTo>
                <a:lnTo>
                  <a:pt x="339" y="142"/>
                </a:lnTo>
                <a:lnTo>
                  <a:pt x="339" y="191"/>
                </a:lnTo>
                <a:close/>
                <a:moveTo>
                  <a:pt x="339" y="133"/>
                </a:moveTo>
                <a:lnTo>
                  <a:pt x="265" y="133"/>
                </a:lnTo>
                <a:lnTo>
                  <a:pt x="265" y="87"/>
                </a:lnTo>
                <a:lnTo>
                  <a:pt x="339" y="87"/>
                </a:lnTo>
                <a:lnTo>
                  <a:pt x="339" y="133"/>
                </a:lnTo>
                <a:close/>
              </a:path>
            </a:pathLst>
          </a:custGeom>
          <a:solidFill>
            <a:schemeClr val="tx2"/>
          </a:solidFill>
          <a:ln>
            <a:noFill/>
          </a:ln>
        </p:spPr>
        <p:txBody>
          <a:bodyPr vert="horz" wrap="square" lIns="91402" tIns="45700" rIns="91402" bIns="4570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3959">
              <a:defRPr/>
            </a:pPr>
            <a:endParaRPr lang="en-US">
              <a:gradFill>
                <a:gsLst>
                  <a:gs pos="1250">
                    <a:srgbClr val="FFFFFF"/>
                  </a:gs>
                  <a:gs pos="100000">
                    <a:srgbClr val="FFFFFF"/>
                  </a:gs>
                </a:gsLst>
                <a:lin ang="5400000" scaled="0"/>
              </a:gradFill>
              <a:latin typeface="Segoe UI"/>
            </a:endParaRPr>
          </a:p>
        </p:txBody>
      </p:sp>
      <p:pic>
        <p:nvPicPr>
          <p:cNvPr id="46" name="Picture 45"/>
          <p:cNvPicPr>
            <a:picLocks noChangeAspect="1"/>
          </p:cNvPicPr>
          <p:nvPr/>
        </p:nvPicPr>
        <p:blipFill>
          <a:blip r:embed="rId6"/>
          <a:stretch>
            <a:fillRect/>
          </a:stretch>
        </p:blipFill>
        <p:spPr>
          <a:xfrm>
            <a:off x="9548112" y="2465379"/>
            <a:ext cx="748963" cy="714637"/>
          </a:xfrm>
          <a:prstGeom prst="rect">
            <a:avLst/>
          </a:prstGeom>
          <a:solidFill>
            <a:schemeClr val="tx2"/>
          </a:solidFill>
        </p:spPr>
      </p:pic>
      <p:sp>
        <p:nvSpPr>
          <p:cNvPr id="50" name="TextBox 54"/>
          <p:cNvSpPr txBox="1"/>
          <p:nvPr/>
        </p:nvSpPr>
        <p:spPr>
          <a:xfrm>
            <a:off x="5798458" y="2554597"/>
            <a:ext cx="825432"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spcAft>
                <a:spcPts val="600"/>
              </a:spcAft>
              <a:defRPr/>
            </a:pPr>
            <a:r>
              <a:rPr lang="en-US" sz="1599">
                <a:solidFill>
                  <a:srgbClr val="000000"/>
                </a:solidFill>
                <a:latin typeface="Segoe UI"/>
              </a:rPr>
              <a:t>PaaS</a:t>
            </a:r>
          </a:p>
        </p:txBody>
      </p:sp>
      <p:sp>
        <p:nvSpPr>
          <p:cNvPr id="51" name="TextBox 54"/>
          <p:cNvSpPr txBox="1"/>
          <p:nvPr/>
        </p:nvSpPr>
        <p:spPr>
          <a:xfrm>
            <a:off x="6497383" y="1059283"/>
            <a:ext cx="1502351"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133">
              <a:lnSpc>
                <a:spcPct val="90000"/>
              </a:lnSpc>
              <a:spcAft>
                <a:spcPts val="600"/>
              </a:spcAft>
              <a:defRPr/>
            </a:pPr>
            <a:r>
              <a:rPr lang="en-US" sz="1599">
                <a:solidFill>
                  <a:srgbClr val="000000"/>
                </a:solidFill>
                <a:latin typeface="Segoe UI"/>
              </a:rPr>
              <a:t>Developers</a:t>
            </a:r>
          </a:p>
        </p:txBody>
      </p:sp>
      <p:sp>
        <p:nvSpPr>
          <p:cNvPr id="52" name="TextBox 54"/>
          <p:cNvSpPr txBox="1"/>
          <p:nvPr/>
        </p:nvSpPr>
        <p:spPr>
          <a:xfrm>
            <a:off x="6497383" y="5511585"/>
            <a:ext cx="1502351"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914133">
              <a:lnSpc>
                <a:spcPct val="90000"/>
              </a:lnSpc>
              <a:spcAft>
                <a:spcPts val="600"/>
              </a:spcAft>
              <a:defRPr/>
            </a:pPr>
            <a:r>
              <a:rPr lang="en-US" sz="1599">
                <a:solidFill>
                  <a:srgbClr val="000000"/>
                </a:solidFill>
                <a:latin typeface="Segoe UI"/>
              </a:rPr>
              <a:t>IT Ops</a:t>
            </a:r>
          </a:p>
        </p:txBody>
      </p:sp>
      <p:cxnSp>
        <p:nvCxnSpPr>
          <p:cNvPr id="58" name="Straight Connector 57"/>
          <p:cNvCxnSpPr/>
          <p:nvPr/>
        </p:nvCxnSpPr>
        <p:spPr>
          <a:xfrm>
            <a:off x="6220843" y="1959844"/>
            <a:ext cx="45960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6220843" y="5132375"/>
            <a:ext cx="4596035"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 name="TextBox 54"/>
          <p:cNvSpPr txBox="1"/>
          <p:nvPr/>
        </p:nvSpPr>
        <p:spPr>
          <a:xfrm>
            <a:off x="10430169" y="3891456"/>
            <a:ext cx="825432"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spcAft>
                <a:spcPts val="600"/>
              </a:spcAft>
              <a:defRPr/>
            </a:pPr>
            <a:r>
              <a:rPr lang="en-US" sz="1599">
                <a:solidFill>
                  <a:srgbClr val="000000"/>
                </a:solidFill>
                <a:latin typeface="Segoe UI"/>
              </a:rPr>
              <a:t>IaaS</a:t>
            </a:r>
          </a:p>
        </p:txBody>
      </p:sp>
      <p:sp>
        <p:nvSpPr>
          <p:cNvPr id="61" name="TextBox 54"/>
          <p:cNvSpPr txBox="1"/>
          <p:nvPr/>
        </p:nvSpPr>
        <p:spPr>
          <a:xfrm>
            <a:off x="10430169" y="2554597"/>
            <a:ext cx="825432" cy="516926"/>
          </a:xfrm>
          <a:prstGeom prst="rect">
            <a:avLst/>
          </a:prstGeom>
          <a:noFill/>
        </p:spPr>
        <p:txBody>
          <a:bodyPr wrap="square" lIns="182831" tIns="146264" rIns="182831" bIns="146264"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133">
              <a:lnSpc>
                <a:spcPct val="90000"/>
              </a:lnSpc>
              <a:spcAft>
                <a:spcPts val="600"/>
              </a:spcAft>
              <a:defRPr/>
            </a:pPr>
            <a:r>
              <a:rPr lang="en-US" sz="1599">
                <a:solidFill>
                  <a:srgbClr val="000000"/>
                </a:solidFill>
                <a:latin typeface="Segoe UI"/>
              </a:rPr>
              <a:t>PaaS</a:t>
            </a:r>
          </a:p>
        </p:txBody>
      </p:sp>
      <p:sp>
        <p:nvSpPr>
          <p:cNvPr id="26" name="Freeform 5"/>
          <p:cNvSpPr>
            <a:spLocks noEditPoints="1"/>
          </p:cNvSpPr>
          <p:nvPr/>
        </p:nvSpPr>
        <p:spPr bwMode="auto">
          <a:xfrm>
            <a:off x="8129776" y="5369783"/>
            <a:ext cx="746109" cy="82573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470">
              <a:defRPr/>
            </a:pPr>
            <a:endParaRPr lang="en-US">
              <a:solidFill>
                <a:srgbClr val="FFFFFF"/>
              </a:solidFill>
              <a:latin typeface="Segoe UI"/>
            </a:endParaRPr>
          </a:p>
        </p:txBody>
      </p:sp>
      <p:sp>
        <p:nvSpPr>
          <p:cNvPr id="55" name="Freeform 5"/>
          <p:cNvSpPr>
            <a:spLocks noEditPoints="1"/>
          </p:cNvSpPr>
          <p:nvPr/>
        </p:nvSpPr>
        <p:spPr bwMode="auto">
          <a:xfrm>
            <a:off x="8129776" y="907160"/>
            <a:ext cx="746109" cy="825731"/>
          </a:xfrm>
          <a:custGeom>
            <a:avLst/>
            <a:gdLst>
              <a:gd name="T0" fmla="*/ 70 w 104"/>
              <a:gd name="T1" fmla="*/ 67 h 116"/>
              <a:gd name="T2" fmla="*/ 88 w 104"/>
              <a:gd name="T3" fmla="*/ 36 h 116"/>
              <a:gd name="T4" fmla="*/ 52 w 104"/>
              <a:gd name="T5" fmla="*/ 0 h 116"/>
              <a:gd name="T6" fmla="*/ 16 w 104"/>
              <a:gd name="T7" fmla="*/ 36 h 116"/>
              <a:gd name="T8" fmla="*/ 34 w 104"/>
              <a:gd name="T9" fmla="*/ 67 h 116"/>
              <a:gd name="T10" fmla="*/ 0 w 104"/>
              <a:gd name="T11" fmla="*/ 116 h 116"/>
              <a:gd name="T12" fmla="*/ 8 w 104"/>
              <a:gd name="T13" fmla="*/ 116 h 116"/>
              <a:gd name="T14" fmla="*/ 52 w 104"/>
              <a:gd name="T15" fmla="*/ 72 h 116"/>
              <a:gd name="T16" fmla="*/ 96 w 104"/>
              <a:gd name="T17" fmla="*/ 116 h 116"/>
              <a:gd name="T18" fmla="*/ 104 w 104"/>
              <a:gd name="T19" fmla="*/ 116 h 116"/>
              <a:gd name="T20" fmla="*/ 70 w 104"/>
              <a:gd name="T21" fmla="*/ 67 h 116"/>
              <a:gd name="T22" fmla="*/ 24 w 104"/>
              <a:gd name="T23" fmla="*/ 36 h 116"/>
              <a:gd name="T24" fmla="*/ 52 w 104"/>
              <a:gd name="T25" fmla="*/ 8 h 116"/>
              <a:gd name="T26" fmla="*/ 80 w 104"/>
              <a:gd name="T27" fmla="*/ 36 h 116"/>
              <a:gd name="T28" fmla="*/ 52 w 104"/>
              <a:gd name="T29" fmla="*/ 64 h 116"/>
              <a:gd name="T30" fmla="*/ 24 w 104"/>
              <a:gd name="T31" fmla="*/ 3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4" h="116">
                <a:moveTo>
                  <a:pt x="70" y="67"/>
                </a:moveTo>
                <a:cubicBezTo>
                  <a:pt x="81" y="61"/>
                  <a:pt x="88" y="49"/>
                  <a:pt x="88" y="36"/>
                </a:cubicBezTo>
                <a:cubicBezTo>
                  <a:pt x="88" y="16"/>
                  <a:pt x="72" y="0"/>
                  <a:pt x="52" y="0"/>
                </a:cubicBezTo>
                <a:cubicBezTo>
                  <a:pt x="32" y="0"/>
                  <a:pt x="16" y="16"/>
                  <a:pt x="16" y="36"/>
                </a:cubicBezTo>
                <a:cubicBezTo>
                  <a:pt x="16" y="49"/>
                  <a:pt x="23" y="61"/>
                  <a:pt x="34" y="67"/>
                </a:cubicBezTo>
                <a:cubicBezTo>
                  <a:pt x="14" y="75"/>
                  <a:pt x="0" y="94"/>
                  <a:pt x="0" y="116"/>
                </a:cubicBezTo>
                <a:cubicBezTo>
                  <a:pt x="8" y="116"/>
                  <a:pt x="8" y="116"/>
                  <a:pt x="8" y="116"/>
                </a:cubicBezTo>
                <a:cubicBezTo>
                  <a:pt x="8" y="92"/>
                  <a:pt x="28" y="72"/>
                  <a:pt x="52" y="72"/>
                </a:cubicBezTo>
                <a:cubicBezTo>
                  <a:pt x="76" y="72"/>
                  <a:pt x="96" y="92"/>
                  <a:pt x="96" y="116"/>
                </a:cubicBezTo>
                <a:cubicBezTo>
                  <a:pt x="104" y="116"/>
                  <a:pt x="104" y="116"/>
                  <a:pt x="104" y="116"/>
                </a:cubicBezTo>
                <a:cubicBezTo>
                  <a:pt x="104" y="94"/>
                  <a:pt x="90" y="75"/>
                  <a:pt x="70" y="67"/>
                </a:cubicBezTo>
                <a:close/>
                <a:moveTo>
                  <a:pt x="24" y="36"/>
                </a:moveTo>
                <a:cubicBezTo>
                  <a:pt x="24" y="21"/>
                  <a:pt x="37" y="8"/>
                  <a:pt x="52" y="8"/>
                </a:cubicBezTo>
                <a:cubicBezTo>
                  <a:pt x="67" y="8"/>
                  <a:pt x="80" y="21"/>
                  <a:pt x="80" y="36"/>
                </a:cubicBezTo>
                <a:cubicBezTo>
                  <a:pt x="80" y="51"/>
                  <a:pt x="67" y="64"/>
                  <a:pt x="52" y="64"/>
                </a:cubicBezTo>
                <a:cubicBezTo>
                  <a:pt x="37" y="64"/>
                  <a:pt x="24" y="51"/>
                  <a:pt x="24" y="36"/>
                </a:cubicBezTo>
                <a:close/>
              </a:path>
            </a:pathLst>
          </a:custGeom>
          <a:solidFill>
            <a:schemeClr val="tx1"/>
          </a:solidFill>
          <a:ln>
            <a:noFill/>
          </a:ln>
        </p:spPr>
        <p:txBody>
          <a:bodyPr vert="horz" wrap="square" lIns="91415" tIns="45707" rIns="91415" bIns="45707" numCol="1" anchor="t" anchorCtr="0" compatLnSpc="1">
            <a:prstTxWarp prst="textNoShape">
              <a:avLst/>
            </a:prstTxWarp>
          </a:bodyPr>
          <a:lstStyle/>
          <a:p>
            <a:pPr defTabSz="932470">
              <a:defRPr/>
            </a:pPr>
            <a:endParaRPr lang="en-US">
              <a:solidFill>
                <a:srgbClr val="FFFFFF"/>
              </a:solidFill>
              <a:latin typeface="Segoe UI"/>
            </a:endParaRPr>
          </a:p>
        </p:txBody>
      </p:sp>
      <p:sp>
        <p:nvSpPr>
          <p:cNvPr id="29" name="Rectangle 28"/>
          <p:cNvSpPr/>
          <p:nvPr/>
        </p:nvSpPr>
        <p:spPr>
          <a:xfrm>
            <a:off x="62112" y="6707353"/>
            <a:ext cx="4532505" cy="286229"/>
          </a:xfrm>
          <a:prstGeom prst="rect">
            <a:avLst/>
          </a:prstGeom>
        </p:spPr>
        <p:txBody>
          <a:bodyPr wrap="square">
            <a:spAutoFit/>
          </a:bodyPr>
          <a:lstStyle/>
          <a:p>
            <a:pPr defTabSz="932325">
              <a:defRPr/>
            </a:pPr>
            <a:r>
              <a:rPr lang="en-US" sz="1224" kern="0">
                <a:solidFill>
                  <a:sysClr val="windowText" lastClr="000000"/>
                </a:solidFill>
                <a:latin typeface="Segoe UI"/>
                <a:ea typeface="Segoe UI" pitchFamily="34" charset="0"/>
                <a:cs typeface="Segoe UI" pitchFamily="34" charset="0"/>
              </a:rPr>
              <a:t>* - some components will be in Preview at Azure Stack GA</a:t>
            </a:r>
            <a:endParaRPr lang="en-US" sz="1224" kern="0">
              <a:solidFill>
                <a:sysClr val="windowText" lastClr="000000"/>
              </a:solidFill>
              <a:latin typeface="Segoe UI"/>
            </a:endParaRPr>
          </a:p>
        </p:txBody>
      </p:sp>
    </p:spTree>
    <p:extLst>
      <p:ext uri="{BB962C8B-B14F-4D97-AF65-F5344CB8AC3E}">
        <p14:creationId xmlns:p14="http://schemas.microsoft.com/office/powerpoint/2010/main" val="3416447271"/>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2049461"/>
            <a:ext cx="11702553" cy="4945063"/>
          </a:xfrm>
        </p:spPr>
        <p:txBody>
          <a:bodyPr>
            <a:noAutofit/>
          </a:bodyPr>
          <a:lstStyle/>
          <a:p>
            <a:pPr marL="0" indent="0">
              <a:buNone/>
            </a:pPr>
            <a:r>
              <a:rPr lang="en-US" dirty="0">
                <a:solidFill>
                  <a:schemeClr val="tx2"/>
                </a:solidFill>
              </a:rPr>
              <a:t>Removes the database from the attack surface area</a:t>
            </a:r>
          </a:p>
          <a:p>
            <a:pPr marL="371472" lvl="1" indent="-342900"/>
            <a:r>
              <a:rPr lang="en-US" dirty="0"/>
              <a:t>Sensitive data encrypted in the database at all times</a:t>
            </a:r>
          </a:p>
          <a:p>
            <a:pPr marL="371472" lvl="1" indent="-342900"/>
            <a:r>
              <a:rPr lang="en-US" dirty="0"/>
              <a:t>Even DBAs and sys admins cannot access the data in SQL Server/Azure SQL Database</a:t>
            </a:r>
          </a:p>
          <a:p>
            <a:pPr marL="0" indent="0">
              <a:buNone/>
            </a:pPr>
            <a:r>
              <a:rPr lang="en-US" dirty="0">
                <a:solidFill>
                  <a:schemeClr val="tx2"/>
                </a:solidFill>
              </a:rPr>
              <a:t>Enables customers to host their databases outside of                  a trust/compliance boundary:</a:t>
            </a:r>
          </a:p>
          <a:p>
            <a:pPr marL="371472" lvl="1" indent="-342900"/>
            <a:r>
              <a:rPr lang="en-US" dirty="0"/>
              <a:t>In the cloud (Azure SQL Database)</a:t>
            </a:r>
          </a:p>
          <a:p>
            <a:pPr marL="371472" lvl="1" indent="-342900"/>
            <a:r>
              <a:rPr lang="en-US" dirty="0"/>
              <a:t>In a different geo-political region</a:t>
            </a:r>
          </a:p>
          <a:p>
            <a:pPr marL="0" indent="0">
              <a:buNone/>
            </a:pPr>
            <a:r>
              <a:rPr lang="en-US" dirty="0">
                <a:solidFill>
                  <a:schemeClr val="tx2"/>
                </a:solidFill>
              </a:rPr>
              <a:t>Encrypted data can be queried (equality comparison)</a:t>
            </a:r>
          </a:p>
          <a:p>
            <a:pPr marL="0" indent="0">
              <a:buNone/>
            </a:pPr>
            <a:r>
              <a:rPr lang="en-US" dirty="0">
                <a:solidFill>
                  <a:schemeClr val="tx2"/>
                </a:solidFill>
              </a:rPr>
              <a:t>Encryption is transparent to client applications</a:t>
            </a:r>
          </a:p>
        </p:txBody>
      </p:sp>
      <p:sp>
        <p:nvSpPr>
          <p:cNvPr id="17" name="Title 16"/>
          <p:cNvSpPr>
            <a:spLocks noGrp="1"/>
          </p:cNvSpPr>
          <p:nvPr>
            <p:ph type="title"/>
          </p:nvPr>
        </p:nvSpPr>
        <p:spPr>
          <a:xfrm>
            <a:off x="366169" y="295278"/>
            <a:ext cx="11702551" cy="1467217"/>
          </a:xfrm>
        </p:spPr>
        <p:txBody>
          <a:bodyPr/>
          <a:lstStyle/>
          <a:p>
            <a:r>
              <a:rPr lang="en-US" dirty="0"/>
              <a:t>SQL encryption</a:t>
            </a:r>
            <a:br>
              <a:rPr lang="en-US" dirty="0"/>
            </a:br>
            <a:r>
              <a:rPr lang="en-US" sz="3200" spc="0" dirty="0">
                <a:solidFill>
                  <a:schemeClr val="tx2"/>
                </a:solidFill>
                <a:cs typeface="+mn-cs"/>
              </a:rPr>
              <a:t>“Always encrypted”</a:t>
            </a:r>
            <a:endParaRPr lang="en-US" sz="3600" spc="0" dirty="0">
              <a:solidFill>
                <a:schemeClr val="tx2"/>
              </a:solidFill>
              <a:cs typeface="+mn-cs"/>
            </a:endParaRPr>
          </a:p>
        </p:txBody>
      </p:sp>
      <p:grpSp>
        <p:nvGrpSpPr>
          <p:cNvPr id="4" name="Group 3"/>
          <p:cNvGrpSpPr/>
          <p:nvPr/>
        </p:nvGrpSpPr>
        <p:grpSpPr>
          <a:xfrm>
            <a:off x="8579343" y="144890"/>
            <a:ext cx="3676242" cy="1617605"/>
            <a:chOff x="2883610" y="3722268"/>
            <a:chExt cx="6204541" cy="2609153"/>
          </a:xfrm>
        </p:grpSpPr>
        <p:grpSp>
          <p:nvGrpSpPr>
            <p:cNvPr id="5" name="Group 4"/>
            <p:cNvGrpSpPr/>
            <p:nvPr/>
          </p:nvGrpSpPr>
          <p:grpSpPr>
            <a:xfrm>
              <a:off x="2883610" y="3722268"/>
              <a:ext cx="6204541" cy="2609153"/>
              <a:chOff x="2883610" y="3722268"/>
              <a:chExt cx="6204541" cy="2609153"/>
            </a:xfrm>
          </p:grpSpPr>
          <p:pic>
            <p:nvPicPr>
              <p:cNvPr id="8" name="Picture 7"/>
              <p:cNvPicPr>
                <a:picLocks noChangeAspect="1"/>
              </p:cNvPicPr>
              <p:nvPr/>
            </p:nvPicPr>
            <p:blipFill>
              <a:blip r:embed="rId3"/>
              <a:stretch>
                <a:fillRect/>
              </a:stretch>
            </p:blipFill>
            <p:spPr>
              <a:xfrm>
                <a:off x="2883610" y="3722268"/>
                <a:ext cx="6204541" cy="2609153"/>
              </a:xfrm>
              <a:prstGeom prst="rect">
                <a:avLst/>
              </a:prstGeom>
            </p:spPr>
          </p:pic>
          <p:sp>
            <p:nvSpPr>
              <p:cNvPr id="9" name="TextBox 8"/>
              <p:cNvSpPr txBox="1"/>
              <p:nvPr/>
            </p:nvSpPr>
            <p:spPr>
              <a:xfrm>
                <a:off x="4407740" y="4849860"/>
                <a:ext cx="1604669" cy="546009"/>
              </a:xfrm>
              <a:prstGeom prst="rect">
                <a:avLst/>
              </a:prstGeom>
              <a:noFill/>
            </p:spPr>
            <p:txBody>
              <a:bodyPr wrap="none" rtlCol="0">
                <a:spAutoFit/>
              </a:bodyPr>
              <a:lstStyle/>
              <a:p>
                <a:pPr defTabSz="914309"/>
                <a:r>
                  <a:rPr lang="en-US" sz="1600" i="1" kern="0" dirty="0">
                    <a:solidFill>
                      <a:srgbClr val="0070C0"/>
                    </a:solidFill>
                  </a:rPr>
                  <a:t>plaintext</a:t>
                </a:r>
              </a:p>
            </p:txBody>
          </p:sp>
          <p:sp>
            <p:nvSpPr>
              <p:cNvPr id="10" name="TextBox 9"/>
              <p:cNvSpPr txBox="1"/>
              <p:nvPr/>
            </p:nvSpPr>
            <p:spPr>
              <a:xfrm>
                <a:off x="6601509" y="4834408"/>
                <a:ext cx="1766977" cy="546009"/>
              </a:xfrm>
              <a:prstGeom prst="rect">
                <a:avLst/>
              </a:prstGeom>
              <a:noFill/>
            </p:spPr>
            <p:txBody>
              <a:bodyPr wrap="none" rtlCol="0">
                <a:spAutoFit/>
              </a:bodyPr>
              <a:lstStyle/>
              <a:p>
                <a:pPr defTabSz="914309"/>
                <a:r>
                  <a:rPr lang="en-US" sz="1600" i="1" kern="0" dirty="0" err="1">
                    <a:solidFill>
                      <a:srgbClr val="0070C0"/>
                    </a:solidFill>
                  </a:rPr>
                  <a:t>ciphertext</a:t>
                </a:r>
                <a:endParaRPr lang="en-US" sz="1600" i="1" kern="0" dirty="0">
                  <a:solidFill>
                    <a:srgbClr val="0070C0"/>
                  </a:solidFill>
                </a:endParaRPr>
              </a:p>
            </p:txBody>
          </p:sp>
        </p:gr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07308" y="4934837"/>
              <a:ext cx="476250" cy="476250"/>
            </a:xfrm>
            <a:prstGeom prst="rect">
              <a:avLst/>
            </a:prstGeom>
          </p:spPr>
        </p:pic>
      </p:grpSp>
    </p:spTree>
    <p:extLst>
      <p:ext uri="{BB962C8B-B14F-4D97-AF65-F5344CB8AC3E}">
        <p14:creationId xmlns:p14="http://schemas.microsoft.com/office/powerpoint/2010/main" val="252857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9" y="2049461"/>
            <a:ext cx="12068719" cy="4419600"/>
          </a:xfrm>
        </p:spPr>
        <p:txBody>
          <a:bodyPr>
            <a:noAutofit/>
          </a:bodyPr>
          <a:lstStyle/>
          <a:p>
            <a:r>
              <a:rPr lang="en-US" dirty="0">
                <a:solidFill>
                  <a:schemeClr val="tx2"/>
                </a:solidFill>
              </a:rPr>
              <a:t>Encrypting your database, associated backups, and transaction log files at rest </a:t>
            </a:r>
          </a:p>
          <a:p>
            <a:r>
              <a:rPr lang="en-US" dirty="0">
                <a:solidFill>
                  <a:schemeClr val="tx2"/>
                </a:solidFill>
              </a:rPr>
              <a:t>No changes to your application</a:t>
            </a:r>
          </a:p>
          <a:p>
            <a:r>
              <a:rPr lang="en-US" dirty="0">
                <a:solidFill>
                  <a:schemeClr val="tx2"/>
                </a:solidFill>
              </a:rPr>
              <a:t>Supported for both SQL Server and SQL Azure (IaaS, </a:t>
            </a:r>
            <a:r>
              <a:rPr lang="en-US" dirty="0" err="1">
                <a:solidFill>
                  <a:schemeClr val="tx2"/>
                </a:solidFill>
              </a:rPr>
              <a:t>Paas</a:t>
            </a:r>
            <a:r>
              <a:rPr lang="en-US" dirty="0">
                <a:solidFill>
                  <a:schemeClr val="tx2"/>
                </a:solidFill>
              </a:rPr>
              <a:t>)</a:t>
            </a:r>
          </a:p>
          <a:p>
            <a:r>
              <a:rPr lang="en-US" dirty="0">
                <a:solidFill>
                  <a:schemeClr val="tx2"/>
                </a:solidFill>
              </a:rPr>
              <a:t>Can use Azure Key Vault for key storage</a:t>
            </a:r>
          </a:p>
        </p:txBody>
      </p:sp>
      <p:sp>
        <p:nvSpPr>
          <p:cNvPr id="17" name="Title 16"/>
          <p:cNvSpPr>
            <a:spLocks noGrp="1"/>
          </p:cNvSpPr>
          <p:nvPr>
            <p:ph type="title"/>
          </p:nvPr>
        </p:nvSpPr>
        <p:spPr>
          <a:xfrm>
            <a:off x="366169" y="295278"/>
            <a:ext cx="11702551" cy="1525584"/>
          </a:xfrm>
        </p:spPr>
        <p:txBody>
          <a:bodyPr/>
          <a:lstStyle/>
          <a:p>
            <a:r>
              <a:rPr lang="en-US" dirty="0"/>
              <a:t>SQL encryption</a:t>
            </a:r>
            <a:br>
              <a:rPr lang="en-US" dirty="0"/>
            </a:br>
            <a:r>
              <a:rPr lang="en-US" sz="3200" spc="0" dirty="0">
                <a:solidFill>
                  <a:schemeClr val="tx2"/>
                </a:solidFill>
                <a:cs typeface="+mn-cs"/>
              </a:rPr>
              <a:t>Transparent Data Encryption (TDE)</a:t>
            </a:r>
            <a:endParaRPr lang="en-US" sz="3600" spc="0" dirty="0">
              <a:solidFill>
                <a:schemeClr val="tx2"/>
              </a:solidFill>
              <a:cs typeface="+mn-cs"/>
            </a:endParaRPr>
          </a:p>
        </p:txBody>
      </p:sp>
    </p:spTree>
    <p:extLst>
      <p:ext uri="{BB962C8B-B14F-4D97-AF65-F5344CB8AC3E}">
        <p14:creationId xmlns:p14="http://schemas.microsoft.com/office/powerpoint/2010/main" val="386484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encryption</a:t>
            </a:r>
            <a:br>
              <a:rPr lang="en-US" dirty="0"/>
            </a:br>
            <a:r>
              <a:rPr lang="en-US" dirty="0"/>
              <a:t> </a:t>
            </a:r>
          </a:p>
        </p:txBody>
      </p:sp>
      <p:graphicFrame>
        <p:nvGraphicFramePr>
          <p:cNvPr id="4" name="Table 3"/>
          <p:cNvGraphicFramePr>
            <a:graphicFrameLocks noGrp="1"/>
          </p:cNvGraphicFramePr>
          <p:nvPr>
            <p:extLst/>
          </p:nvPr>
        </p:nvGraphicFramePr>
        <p:xfrm>
          <a:off x="718331" y="1668462"/>
          <a:ext cx="10756913" cy="4196179"/>
        </p:xfrm>
        <a:graphic>
          <a:graphicData uri="http://schemas.openxmlformats.org/drawingml/2006/table">
            <a:tbl>
              <a:tblPr firstRow="1" bandRow="1">
                <a:tableStyleId>{5C22544A-7EE6-4342-B048-85BDC9FD1C3A}</a:tableStyleId>
              </a:tblPr>
              <a:tblGrid>
                <a:gridCol w="2826526">
                  <a:extLst>
                    <a:ext uri="{9D8B030D-6E8A-4147-A177-3AD203B41FA5}">
                      <a16:colId xmlns:a16="http://schemas.microsoft.com/office/drawing/2014/main" val="1171548321"/>
                    </a:ext>
                  </a:extLst>
                </a:gridCol>
                <a:gridCol w="2377420">
                  <a:extLst>
                    <a:ext uri="{9D8B030D-6E8A-4147-A177-3AD203B41FA5}">
                      <a16:colId xmlns:a16="http://schemas.microsoft.com/office/drawing/2014/main" val="2011962583"/>
                    </a:ext>
                  </a:extLst>
                </a:gridCol>
                <a:gridCol w="2601973">
                  <a:extLst>
                    <a:ext uri="{9D8B030D-6E8A-4147-A177-3AD203B41FA5}">
                      <a16:colId xmlns:a16="http://schemas.microsoft.com/office/drawing/2014/main" val="1437324498"/>
                    </a:ext>
                  </a:extLst>
                </a:gridCol>
                <a:gridCol w="2950994">
                  <a:extLst>
                    <a:ext uri="{9D8B030D-6E8A-4147-A177-3AD203B41FA5}">
                      <a16:colId xmlns:a16="http://schemas.microsoft.com/office/drawing/2014/main" val="553041569"/>
                    </a:ext>
                  </a:extLst>
                </a:gridCol>
              </a:tblGrid>
              <a:tr h="652739">
                <a:tc>
                  <a:txBody>
                    <a:bodyPr/>
                    <a:lstStyle/>
                    <a:p>
                      <a:r>
                        <a:rPr lang="en-US" sz="1800" b="0" i="0" dirty="0">
                          <a:latin typeface="Segoe UI Semibold" panose="020B0702040204020203" pitchFamily="34" charset="0"/>
                          <a:cs typeface="Segoe UI Semibold" panose="020B0702040204020203" pitchFamily="34" charset="0"/>
                        </a:rPr>
                        <a:t>Product</a:t>
                      </a:r>
                    </a:p>
                  </a:txBody>
                  <a:tcPr marL="93248" marR="93248" marT="46624" marB="46624"/>
                </a:tc>
                <a:tc>
                  <a:txBody>
                    <a:bodyPr/>
                    <a:lstStyle/>
                    <a:p>
                      <a:r>
                        <a:rPr lang="en-US" sz="1800" b="0" i="0" dirty="0">
                          <a:latin typeface="Segoe UI Semibold" panose="020B0702040204020203" pitchFamily="34" charset="0"/>
                          <a:cs typeface="Segoe UI Semibold" panose="020B0702040204020203" pitchFamily="34" charset="0"/>
                        </a:rPr>
                        <a:t>Encryption class</a:t>
                      </a:r>
                    </a:p>
                  </a:txBody>
                  <a:tcPr marL="93248" marR="93248" marT="46624" marB="46624"/>
                </a:tc>
                <a:tc>
                  <a:txBody>
                    <a:bodyPr/>
                    <a:lstStyle/>
                    <a:p>
                      <a:r>
                        <a:rPr lang="en-US" sz="1800" b="0" i="0" dirty="0">
                          <a:latin typeface="Segoe UI Semibold" panose="020B0702040204020203" pitchFamily="34" charset="0"/>
                          <a:cs typeface="Segoe UI Semibold" panose="020B0702040204020203" pitchFamily="34" charset="0"/>
                        </a:rPr>
                        <a:t>Key management</a:t>
                      </a:r>
                    </a:p>
                  </a:txBody>
                  <a:tcPr marL="93248" marR="93248" marT="46624" marB="46624"/>
                </a:tc>
                <a:tc>
                  <a:txBody>
                    <a:bodyPr/>
                    <a:lstStyle/>
                    <a:p>
                      <a:r>
                        <a:rPr lang="en-US" sz="1800" b="0" i="0" dirty="0">
                          <a:latin typeface="Segoe UI Semibold" panose="020B0702040204020203" pitchFamily="34" charset="0"/>
                          <a:cs typeface="Segoe UI Semibold" panose="020B0702040204020203" pitchFamily="34" charset="0"/>
                        </a:rPr>
                        <a:t>Feature name</a:t>
                      </a:r>
                    </a:p>
                  </a:txBody>
                  <a:tcPr marL="93248" marR="93248" marT="46624" marB="46624"/>
                </a:tc>
                <a:extLst>
                  <a:ext uri="{0D108BD9-81ED-4DB2-BD59-A6C34878D82A}">
                    <a16:rowId xmlns:a16="http://schemas.microsoft.com/office/drawing/2014/main" val="675336801"/>
                  </a:ext>
                </a:extLst>
              </a:tr>
              <a:tr h="652739">
                <a:tc>
                  <a:txBody>
                    <a:bodyPr/>
                    <a:lstStyle/>
                    <a:p>
                      <a:r>
                        <a:rPr lang="en-US" sz="1600" dirty="0">
                          <a:latin typeface="Segoe UI" panose="020B0502040204020203" pitchFamily="34" charset="0"/>
                          <a:cs typeface="Segoe UI" panose="020B0502040204020203" pitchFamily="34" charset="0"/>
                        </a:rPr>
                        <a:t>SQL Server </a:t>
                      </a:r>
                      <a:r>
                        <a:rPr lang="en-US" sz="1600" baseline="0" dirty="0">
                          <a:latin typeface="Segoe UI" panose="020B0502040204020203" pitchFamily="34" charset="0"/>
                          <a:cs typeface="Segoe UI" panose="020B0502040204020203" pitchFamily="34" charset="0"/>
                        </a:rPr>
                        <a:t>(IaaS)</a:t>
                      </a:r>
                      <a:endParaRPr lang="en-US" sz="1600" dirty="0">
                        <a:latin typeface="Segoe UI" panose="020B0502040204020203" pitchFamily="34" charset="0"/>
                        <a:cs typeface="Segoe UI" panose="020B0502040204020203" pitchFamily="34" charset="0"/>
                      </a:endParaRP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Client-side</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Customer-managed</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Always Encrypted</a:t>
                      </a:r>
                    </a:p>
                  </a:txBody>
                  <a:tcPr marL="93248" marR="93248" marT="46624" marB="46624"/>
                </a:tc>
                <a:extLst>
                  <a:ext uri="{0D108BD9-81ED-4DB2-BD59-A6C34878D82A}">
                    <a16:rowId xmlns:a16="http://schemas.microsoft.com/office/drawing/2014/main" val="2351882906"/>
                  </a:ext>
                </a:extLst>
              </a:tr>
              <a:tr h="652739">
                <a:tc>
                  <a:txBody>
                    <a:bodyPr/>
                    <a:lstStyle/>
                    <a:p>
                      <a:r>
                        <a:rPr lang="en-US" sz="1600" dirty="0">
                          <a:latin typeface="Segoe UI" panose="020B0502040204020203" pitchFamily="34" charset="0"/>
                          <a:cs typeface="Segoe UI" panose="020B0502040204020203" pitchFamily="34" charset="0"/>
                        </a:rPr>
                        <a:t>SQL Server (IaaS)</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Server-side</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Customer-managed</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SQL Connector for AKV</a:t>
                      </a:r>
                    </a:p>
                  </a:txBody>
                  <a:tcPr marL="93248" marR="93248" marT="46624" marB="46624"/>
                </a:tc>
                <a:extLst>
                  <a:ext uri="{0D108BD9-81ED-4DB2-BD59-A6C34878D82A}">
                    <a16:rowId xmlns:a16="http://schemas.microsoft.com/office/drawing/2014/main" val="2308135826"/>
                  </a:ext>
                </a:extLst>
              </a:tr>
              <a:tr h="652739">
                <a:tc>
                  <a:txBody>
                    <a:bodyPr/>
                    <a:lstStyle/>
                    <a:p>
                      <a:r>
                        <a:rPr lang="en-US" sz="1600" dirty="0">
                          <a:latin typeface="Segoe UI" panose="020B0502040204020203" pitchFamily="34" charset="0"/>
                          <a:cs typeface="Segoe UI" panose="020B0502040204020203" pitchFamily="34" charset="0"/>
                        </a:rPr>
                        <a:t>Azure SQL DB (PaaS)</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Client-side</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Customer-managed</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Always Encrypted</a:t>
                      </a:r>
                    </a:p>
                  </a:txBody>
                  <a:tcPr marL="93248" marR="93248" marT="46624" marB="46624"/>
                </a:tc>
                <a:extLst>
                  <a:ext uri="{0D108BD9-81ED-4DB2-BD59-A6C34878D82A}">
                    <a16:rowId xmlns:a16="http://schemas.microsoft.com/office/drawing/2014/main" val="15590922"/>
                  </a:ext>
                </a:extLst>
              </a:tr>
              <a:tr h="652739">
                <a:tc>
                  <a:txBody>
                    <a:bodyPr/>
                    <a:lstStyle/>
                    <a:p>
                      <a:r>
                        <a:rPr lang="en-US" sz="1600" dirty="0">
                          <a:latin typeface="Segoe UI" panose="020B0502040204020203" pitchFamily="34" charset="0"/>
                          <a:cs typeface="Segoe UI" panose="020B0502040204020203" pitchFamily="34" charset="0"/>
                        </a:rPr>
                        <a:t>Azure SQL DB (PaaS)</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Server-side</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Service-managed</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TDE for Azure SQL DB</a:t>
                      </a:r>
                    </a:p>
                  </a:txBody>
                  <a:tcPr marL="93248" marR="93248" marT="46624" marB="46624"/>
                </a:tc>
                <a:extLst>
                  <a:ext uri="{0D108BD9-81ED-4DB2-BD59-A6C34878D82A}">
                    <a16:rowId xmlns:a16="http://schemas.microsoft.com/office/drawing/2014/main" val="2827506205"/>
                  </a:ext>
                </a:extLst>
              </a:tr>
              <a:tr h="932484">
                <a:tc>
                  <a:txBody>
                    <a:bodyPr/>
                    <a:lstStyle/>
                    <a:p>
                      <a:r>
                        <a:rPr lang="en-US" sz="1600" dirty="0">
                          <a:latin typeface="Segoe UI" panose="020B0502040204020203" pitchFamily="34" charset="0"/>
                          <a:cs typeface="Segoe UI" panose="020B0502040204020203" pitchFamily="34" charset="0"/>
                        </a:rPr>
                        <a:t>Azure SQL DB (PaaS)</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Server-side</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Customer-managed</a:t>
                      </a:r>
                    </a:p>
                  </a:txBody>
                  <a:tcPr marL="93248" marR="93248" marT="46624" marB="46624"/>
                </a:tc>
                <a:tc>
                  <a:txBody>
                    <a:bodyPr/>
                    <a:lstStyle/>
                    <a:p>
                      <a:r>
                        <a:rPr lang="en-US" sz="1600" dirty="0">
                          <a:latin typeface="Segoe UI" panose="020B0502040204020203" pitchFamily="34" charset="0"/>
                          <a:cs typeface="Segoe UI" panose="020B0502040204020203" pitchFamily="34" charset="0"/>
                        </a:rPr>
                        <a:t>TDE for Azure SQL DB with AKV</a:t>
                      </a:r>
                    </a:p>
                  </a:txBody>
                  <a:tcPr marL="93248" marR="93248" marT="46624" marB="46624"/>
                </a:tc>
                <a:extLst>
                  <a:ext uri="{0D108BD9-81ED-4DB2-BD59-A6C34878D82A}">
                    <a16:rowId xmlns:a16="http://schemas.microsoft.com/office/drawing/2014/main" val="2704859777"/>
                  </a:ext>
                </a:extLst>
              </a:tr>
            </a:tbl>
          </a:graphicData>
        </a:graphic>
      </p:graphicFrame>
    </p:spTree>
    <p:extLst>
      <p:ext uri="{BB962C8B-B14F-4D97-AF65-F5344CB8AC3E}">
        <p14:creationId xmlns:p14="http://schemas.microsoft.com/office/powerpoint/2010/main" val="326078487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IaaS and PaaS</a:t>
            </a:r>
          </a:p>
        </p:txBody>
      </p:sp>
      <p:sp>
        <p:nvSpPr>
          <p:cNvPr id="29" name="TextBox 28"/>
          <p:cNvSpPr txBox="1"/>
          <p:nvPr/>
        </p:nvSpPr>
        <p:spPr>
          <a:xfrm>
            <a:off x="378869" y="1375914"/>
            <a:ext cx="5537837" cy="4798975"/>
          </a:xfrm>
          <a:prstGeom prst="rect">
            <a:avLst/>
          </a:prstGeom>
          <a:noFill/>
        </p:spPr>
        <p:txBody>
          <a:bodyPr wrap="square" lIns="182828" tIns="146262" rIns="182828" bIns="146262" rtlCol="0">
            <a:noAutofit/>
          </a:bodyPr>
          <a:lstStyle/>
          <a:p>
            <a:pPr marL="342900" indent="-342900" defTabSz="932324">
              <a:spcBef>
                <a:spcPct val="20000"/>
              </a:spcBef>
              <a:spcAft>
                <a:spcPts val="1198"/>
              </a:spcAft>
              <a:buSzPct val="80000"/>
              <a:buFont typeface="Arial" panose="020B0604020202020204" pitchFamily="34" charset="0"/>
              <a:buChar char="•"/>
            </a:pPr>
            <a:r>
              <a:rPr lang="en-US" sz="2400" spc="-50" dirty="0">
                <a:latin typeface="Segoe UI Light"/>
              </a:rPr>
              <a:t>Many organizations require a transition to adopt a fully outsourced model</a:t>
            </a:r>
          </a:p>
          <a:p>
            <a:pPr marL="342900" indent="-342900" defTabSz="932324">
              <a:spcBef>
                <a:spcPct val="20000"/>
              </a:spcBef>
              <a:spcAft>
                <a:spcPts val="1198"/>
              </a:spcAft>
              <a:buSzPct val="80000"/>
              <a:buFont typeface="Arial" panose="020B0604020202020204" pitchFamily="34" charset="0"/>
              <a:buChar char="•"/>
            </a:pPr>
            <a:r>
              <a:rPr lang="en-US" sz="2400" spc="-50" dirty="0">
                <a:latin typeface="Segoe UI Light"/>
              </a:rPr>
              <a:t>Lines of division between IaaS and </a:t>
            </a:r>
            <a:br>
              <a:rPr lang="en-US" sz="2400" spc="-50" dirty="0">
                <a:latin typeface="Segoe UI Light"/>
              </a:rPr>
            </a:br>
            <a:r>
              <a:rPr lang="en-US" sz="2400" spc="-50" dirty="0">
                <a:latin typeface="Segoe UI Light"/>
              </a:rPr>
              <a:t>PaaS responsibilities are blurred in applications that use both constructs</a:t>
            </a:r>
          </a:p>
          <a:p>
            <a:pPr marL="342900" indent="-342900" defTabSz="932324">
              <a:spcBef>
                <a:spcPct val="20000"/>
              </a:spcBef>
              <a:spcAft>
                <a:spcPts val="1198"/>
              </a:spcAft>
              <a:buSzPct val="80000"/>
              <a:buFont typeface="Arial" panose="020B0604020202020204" pitchFamily="34" charset="0"/>
              <a:buChar char="•"/>
            </a:pPr>
            <a:r>
              <a:rPr lang="en-US" sz="2400" spc="-50" dirty="0">
                <a:latin typeface="Segoe UI Light"/>
              </a:rPr>
              <a:t>While PaaS is typically the goal, IaaS </a:t>
            </a:r>
            <a:br>
              <a:rPr lang="en-US" sz="2400" spc="-50" dirty="0">
                <a:latin typeface="Segoe UI Light"/>
              </a:rPr>
            </a:br>
            <a:r>
              <a:rPr lang="en-US" sz="2400" spc="-50" dirty="0">
                <a:latin typeface="Segoe UI Light"/>
              </a:rPr>
              <a:t>is a current reality most workloads </a:t>
            </a:r>
            <a:br>
              <a:rPr lang="en-US" sz="2400" spc="-50" dirty="0">
                <a:latin typeface="Segoe UI Light"/>
              </a:rPr>
            </a:br>
            <a:r>
              <a:rPr lang="en-US" sz="2400" spc="-50" dirty="0">
                <a:latin typeface="Segoe UI Light"/>
              </a:rPr>
              <a:t>both require and understand for </a:t>
            </a:r>
            <a:br>
              <a:rPr lang="en-US" sz="2400" spc="-50" dirty="0">
                <a:latin typeface="Segoe UI Light"/>
              </a:rPr>
            </a:br>
            <a:r>
              <a:rPr lang="en-US" sz="2400" spc="-50" dirty="0">
                <a:latin typeface="Segoe UI Light"/>
              </a:rPr>
              <a:t>some functions</a:t>
            </a:r>
          </a:p>
          <a:p>
            <a:pPr marL="342900" indent="-342900" defTabSz="932324">
              <a:spcBef>
                <a:spcPct val="20000"/>
              </a:spcBef>
              <a:spcAft>
                <a:spcPts val="1198"/>
              </a:spcAft>
              <a:buSzPct val="80000"/>
              <a:buFont typeface="Arial" panose="020B0604020202020204" pitchFamily="34" charset="0"/>
              <a:buChar char="•"/>
            </a:pPr>
            <a:endParaRPr lang="en-US" sz="2400" spc="-50" dirty="0">
              <a:latin typeface="Segoe UI Light"/>
            </a:endParaRPr>
          </a:p>
        </p:txBody>
      </p:sp>
      <p:pic>
        <p:nvPicPr>
          <p:cNvPr id="7" name="Picture 6"/>
          <p:cNvPicPr>
            <a:picLocks noChangeAspect="1"/>
          </p:cNvPicPr>
          <p:nvPr/>
        </p:nvPicPr>
        <p:blipFill>
          <a:blip r:embed="rId3"/>
          <a:stretch>
            <a:fillRect/>
          </a:stretch>
        </p:blipFill>
        <p:spPr>
          <a:xfrm>
            <a:off x="6793875" y="1519648"/>
            <a:ext cx="4030500" cy="3429265"/>
          </a:xfrm>
          <a:prstGeom prst="rect">
            <a:avLst/>
          </a:prstGeom>
        </p:spPr>
      </p:pic>
    </p:spTree>
    <p:extLst>
      <p:ext uri="{BB962C8B-B14F-4D97-AF65-F5344CB8AC3E}">
        <p14:creationId xmlns:p14="http://schemas.microsoft.com/office/powerpoint/2010/main" val="3128423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9" y="1212851"/>
            <a:ext cx="11484455" cy="3508653"/>
          </a:xfrm>
        </p:spPr>
        <p:txBody>
          <a:bodyPr/>
          <a:lstStyle/>
          <a:p>
            <a:pPr marL="342900" indent="-342900">
              <a:buSzPct val="75000"/>
            </a:pPr>
            <a:r>
              <a:rPr lang="en-US" dirty="0"/>
              <a:t>Does app require third party components?</a:t>
            </a:r>
          </a:p>
          <a:p>
            <a:pPr marL="342900" indent="-342900">
              <a:buSzPct val="75000"/>
            </a:pPr>
            <a:r>
              <a:rPr lang="en-US" dirty="0"/>
              <a:t>Do security requirements mandate the use of third party monitoring software?</a:t>
            </a:r>
          </a:p>
          <a:p>
            <a:pPr marL="342900" indent="-342900">
              <a:buSzPct val="75000"/>
            </a:pPr>
            <a:r>
              <a:rPr lang="en-US" dirty="0"/>
              <a:t>Does app require specific framework configurations?</a:t>
            </a:r>
          </a:p>
          <a:p>
            <a:pPr marL="342900" indent="-342900">
              <a:buSzPct val="75000"/>
            </a:pPr>
            <a:r>
              <a:rPr lang="en-US" dirty="0"/>
              <a:t>The more customization that is required, the more one moves towards IaaS and away from PaaS.</a:t>
            </a:r>
          </a:p>
        </p:txBody>
      </p:sp>
      <p:sp>
        <p:nvSpPr>
          <p:cNvPr id="3" name="Title 2"/>
          <p:cNvSpPr>
            <a:spLocks noGrp="1"/>
          </p:cNvSpPr>
          <p:nvPr>
            <p:ph type="title"/>
          </p:nvPr>
        </p:nvSpPr>
        <p:spPr/>
        <p:txBody>
          <a:bodyPr/>
          <a:lstStyle/>
          <a:p>
            <a:r>
              <a:rPr lang="en-CA" sz="5400" dirty="0"/>
              <a:t>How to decide?</a:t>
            </a:r>
            <a:endParaRPr lang="en-US" sz="5400" dirty="0"/>
          </a:p>
        </p:txBody>
      </p:sp>
    </p:spTree>
    <p:extLst>
      <p:ext uri="{BB962C8B-B14F-4D97-AF65-F5344CB8AC3E}">
        <p14:creationId xmlns:p14="http://schemas.microsoft.com/office/powerpoint/2010/main" val="3517498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sz="5400" dirty="0"/>
              <a:t>PaaS considerations</a:t>
            </a:r>
            <a:endParaRPr lang="en-US" sz="5400" dirty="0"/>
          </a:p>
        </p:txBody>
      </p:sp>
      <p:sp>
        <p:nvSpPr>
          <p:cNvPr id="6" name="Rounded Rectangle 7"/>
          <p:cNvSpPr/>
          <p:nvPr/>
        </p:nvSpPr>
        <p:spPr bwMode="auto">
          <a:xfrm rot="16200000">
            <a:off x="1616490" y="2053502"/>
            <a:ext cx="1314907" cy="741905"/>
          </a:xfrm>
          <a:prstGeom prst="roundRect">
            <a:avLst/>
          </a:prstGeom>
          <a:solidFill>
            <a:schemeClr val="accent6"/>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dirty="0">
                <a:solidFill>
                  <a:schemeClr val="bg1"/>
                </a:solidFill>
                <a:latin typeface="Segoe UI Semibold" panose="020B0702040204020203" pitchFamily="34" charset="0"/>
                <a:cs typeface="Segoe UI Semibold" panose="020B0702040204020203" pitchFamily="34" charset="0"/>
              </a:rPr>
              <a:t>Deploy</a:t>
            </a:r>
          </a:p>
        </p:txBody>
      </p:sp>
      <p:sp>
        <p:nvSpPr>
          <p:cNvPr id="7" name="Rounded Rectangle 6"/>
          <p:cNvSpPr/>
          <p:nvPr/>
        </p:nvSpPr>
        <p:spPr bwMode="auto">
          <a:xfrm>
            <a:off x="2360150" y="1765162"/>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lvl="0"/>
            <a:r>
              <a:rPr lang="en-US" dirty="0">
                <a:solidFill>
                  <a:schemeClr val="bg1"/>
                </a:solidFill>
                <a:latin typeface="+mj-lt"/>
              </a:rPr>
              <a:t>  Understand tradeoffs and decision points on the following:</a:t>
            </a:r>
          </a:p>
          <a:p>
            <a:pPr marL="606857" lvl="1" indent="-257135">
              <a:buFont typeface="Arial" panose="020B0604020202020204" pitchFamily="34" charset="0"/>
              <a:buChar char="•"/>
            </a:pPr>
            <a:r>
              <a:rPr lang="en-US" sz="1500" dirty="0">
                <a:solidFill>
                  <a:schemeClr val="bg1"/>
                </a:solidFill>
                <a:latin typeface="+mj-lt"/>
              </a:rPr>
              <a:t>Upgrade domains</a:t>
            </a:r>
          </a:p>
          <a:p>
            <a:pPr marL="606857" lvl="1" indent="-257135">
              <a:buFont typeface="Arial" panose="020B0604020202020204" pitchFamily="34" charset="0"/>
              <a:buChar char="•"/>
            </a:pPr>
            <a:r>
              <a:rPr lang="en-US" sz="1500" dirty="0">
                <a:solidFill>
                  <a:schemeClr val="bg1"/>
                </a:solidFill>
                <a:latin typeface="+mj-lt"/>
              </a:rPr>
              <a:t>Deployment slots</a:t>
            </a:r>
          </a:p>
          <a:p>
            <a:pPr marL="606857" lvl="1" indent="-257135">
              <a:buFont typeface="Arial" panose="020B0604020202020204" pitchFamily="34" charset="0"/>
              <a:buChar char="•"/>
            </a:pPr>
            <a:r>
              <a:rPr lang="en-US" sz="1500" dirty="0">
                <a:solidFill>
                  <a:schemeClr val="bg1"/>
                </a:solidFill>
                <a:latin typeface="+mj-lt"/>
              </a:rPr>
              <a:t>Web deploy</a:t>
            </a:r>
          </a:p>
          <a:p>
            <a:pPr marL="606857" lvl="1" indent="-257135">
              <a:buFont typeface="Arial" panose="020B0604020202020204" pitchFamily="34" charset="0"/>
              <a:buChar char="•"/>
            </a:pPr>
            <a:r>
              <a:rPr lang="en-US" sz="1500" dirty="0">
                <a:solidFill>
                  <a:schemeClr val="bg1"/>
                </a:solidFill>
                <a:latin typeface="+mj-lt"/>
              </a:rPr>
              <a:t>Continuous integration</a:t>
            </a:r>
          </a:p>
        </p:txBody>
      </p:sp>
      <p:sp>
        <p:nvSpPr>
          <p:cNvPr id="8" name="Rounded Rectangle 8"/>
          <p:cNvSpPr/>
          <p:nvPr/>
        </p:nvSpPr>
        <p:spPr bwMode="auto">
          <a:xfrm rot="16200000">
            <a:off x="1622442" y="3442736"/>
            <a:ext cx="1314907" cy="741905"/>
          </a:xfrm>
          <a:prstGeom prst="roundRect">
            <a:avLst/>
          </a:prstGeom>
          <a:solidFill>
            <a:schemeClr val="accent4"/>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dirty="0">
                <a:solidFill>
                  <a:schemeClr val="bg1"/>
                </a:solidFill>
                <a:latin typeface="Segoe UI Semibold" panose="020B0702040204020203" pitchFamily="34" charset="0"/>
                <a:cs typeface="Segoe UI Semibold" panose="020B0702040204020203" pitchFamily="34" charset="0"/>
              </a:rPr>
              <a:t>Manage</a:t>
            </a:r>
          </a:p>
        </p:txBody>
      </p:sp>
      <p:sp>
        <p:nvSpPr>
          <p:cNvPr id="9" name="Rounded Rectangle 9"/>
          <p:cNvSpPr/>
          <p:nvPr/>
        </p:nvSpPr>
        <p:spPr bwMode="auto">
          <a:xfrm>
            <a:off x="2366102" y="3154394"/>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lvl="0"/>
            <a:r>
              <a:rPr lang="en-US" dirty="0">
                <a:solidFill>
                  <a:schemeClr val="bg1"/>
                </a:solidFill>
                <a:latin typeface="+mj-lt"/>
              </a:rPr>
              <a:t>  Understand the methods of monitoring PaaS workloads:</a:t>
            </a:r>
          </a:p>
          <a:p>
            <a:pPr marL="257135" indent="-257135">
              <a:buFont typeface="Arial" panose="020B0604020202020204" pitchFamily="34" charset="0"/>
              <a:buChar char="•"/>
            </a:pPr>
            <a:r>
              <a:rPr lang="en-US" sz="1500" dirty="0">
                <a:solidFill>
                  <a:schemeClr val="bg1"/>
                </a:solidFill>
                <a:latin typeface="+mj-lt"/>
              </a:rPr>
              <a:t>IIS Logs</a:t>
            </a:r>
          </a:p>
          <a:p>
            <a:pPr marL="257135" indent="-257135">
              <a:buFont typeface="Arial" panose="020B0604020202020204" pitchFamily="34" charset="0"/>
              <a:buChar char="•"/>
            </a:pPr>
            <a:r>
              <a:rPr lang="en-US" sz="1500" dirty="0">
                <a:solidFill>
                  <a:schemeClr val="bg1"/>
                </a:solidFill>
                <a:latin typeface="+mj-lt"/>
              </a:rPr>
              <a:t>Azure Diagnostics</a:t>
            </a:r>
          </a:p>
          <a:p>
            <a:pPr marL="257135" indent="-257135">
              <a:buFont typeface="Arial" panose="020B0604020202020204" pitchFamily="34" charset="0"/>
              <a:buChar char="•"/>
            </a:pPr>
            <a:r>
              <a:rPr lang="en-US" sz="1500" dirty="0">
                <a:solidFill>
                  <a:schemeClr val="bg1"/>
                </a:solidFill>
                <a:latin typeface="+mj-lt"/>
              </a:rPr>
              <a:t>IIS Failed Request Logs</a:t>
            </a:r>
          </a:p>
          <a:p>
            <a:pPr marL="257135" indent="-257135">
              <a:buFont typeface="Arial" panose="020B0604020202020204" pitchFamily="34" charset="0"/>
              <a:buChar char="•"/>
            </a:pPr>
            <a:r>
              <a:rPr lang="en-US" sz="1500" dirty="0">
                <a:solidFill>
                  <a:schemeClr val="bg1"/>
                </a:solidFill>
                <a:latin typeface="+mj-lt"/>
              </a:rPr>
              <a:t>Windows Event Logs</a:t>
            </a:r>
          </a:p>
        </p:txBody>
      </p:sp>
      <p:sp>
        <p:nvSpPr>
          <p:cNvPr id="10" name="Rounded Rectangle 10"/>
          <p:cNvSpPr/>
          <p:nvPr/>
        </p:nvSpPr>
        <p:spPr bwMode="auto">
          <a:xfrm rot="16200000">
            <a:off x="1593869" y="4865086"/>
            <a:ext cx="1314907" cy="741905"/>
          </a:xfrm>
          <a:prstGeom prst="roundRect">
            <a:avLst/>
          </a:prstGeom>
          <a:solidFill>
            <a:schemeClr val="accent3"/>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dirty="0">
                <a:solidFill>
                  <a:schemeClr val="bg1"/>
                </a:solidFill>
                <a:latin typeface="Segoe UI Semibold" panose="020B0702040204020203" pitchFamily="34" charset="0"/>
                <a:cs typeface="Segoe UI Semibold" panose="020B0702040204020203" pitchFamily="34" charset="0"/>
              </a:rPr>
              <a:t>Limits</a:t>
            </a:r>
          </a:p>
        </p:txBody>
      </p:sp>
      <p:sp>
        <p:nvSpPr>
          <p:cNvPr id="11" name="Rounded Rectangle 11"/>
          <p:cNvSpPr/>
          <p:nvPr/>
        </p:nvSpPr>
        <p:spPr bwMode="auto">
          <a:xfrm>
            <a:off x="2337531" y="4576746"/>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marL="257135" indent="-257135">
              <a:buFont typeface="Arial" panose="020B0604020202020204" pitchFamily="34" charset="0"/>
              <a:buChar char="•"/>
            </a:pPr>
            <a:r>
              <a:rPr lang="en-US" dirty="0">
                <a:solidFill>
                  <a:schemeClr val="bg1"/>
                </a:solidFill>
                <a:latin typeface="+mj-lt"/>
              </a:rPr>
              <a:t>Auto scaling: The application environment does not automatically increase or decrease role instances for increase or decrease in load</a:t>
            </a:r>
          </a:p>
          <a:p>
            <a:pPr marL="257135" indent="-257135">
              <a:buFont typeface="Arial" panose="020B0604020202020204" pitchFamily="34" charset="0"/>
              <a:buChar char="•"/>
            </a:pPr>
            <a:r>
              <a:rPr lang="en-US" dirty="0">
                <a:solidFill>
                  <a:schemeClr val="bg1"/>
                </a:solidFill>
                <a:latin typeface="+mj-lt"/>
              </a:rPr>
              <a:t>Load balancing: Application instances not load balanced by default</a:t>
            </a:r>
          </a:p>
          <a:p>
            <a:pPr marL="257135" indent="-257135">
              <a:buFont typeface="Arial" panose="020B0604020202020204" pitchFamily="34" charset="0"/>
              <a:buChar char="•"/>
            </a:pPr>
            <a:r>
              <a:rPr lang="en-US" dirty="0">
                <a:solidFill>
                  <a:schemeClr val="bg1"/>
                </a:solidFill>
                <a:latin typeface="+mj-lt"/>
              </a:rPr>
              <a:t>Density: Service Management total cloud services per subscription is 20</a:t>
            </a:r>
          </a:p>
        </p:txBody>
      </p:sp>
      <p:sp>
        <p:nvSpPr>
          <p:cNvPr id="12" name="Rectangle 11"/>
          <p:cNvSpPr/>
          <p:nvPr/>
        </p:nvSpPr>
        <p:spPr>
          <a:xfrm>
            <a:off x="4788819" y="3476238"/>
            <a:ext cx="2742967" cy="1015663"/>
          </a:xfrm>
          <a:prstGeom prst="rect">
            <a:avLst/>
          </a:prstGeom>
          <a:ln>
            <a:noFill/>
          </a:ln>
        </p:spPr>
        <p:txBody>
          <a:bodyPr wrap="square">
            <a:spAutoFit/>
          </a:bodyPr>
          <a:lstStyle/>
          <a:p>
            <a:pPr marL="257135" indent="-257135">
              <a:buFont typeface="Arial" panose="020B0604020202020204" pitchFamily="34" charset="0"/>
              <a:buChar char="•"/>
            </a:pPr>
            <a:r>
              <a:rPr lang="en-US" sz="1500" dirty="0">
                <a:solidFill>
                  <a:schemeClr val="bg1"/>
                </a:solidFill>
                <a:latin typeface="+mj-lt"/>
              </a:rPr>
              <a:t>Performance Counters</a:t>
            </a:r>
          </a:p>
          <a:p>
            <a:pPr marL="257135" indent="-257135">
              <a:buFont typeface="Arial" panose="020B0604020202020204" pitchFamily="34" charset="0"/>
              <a:buChar char="•"/>
            </a:pPr>
            <a:r>
              <a:rPr lang="en-US" sz="1500" dirty="0">
                <a:solidFill>
                  <a:schemeClr val="bg1"/>
                </a:solidFill>
                <a:latin typeface="+mj-lt"/>
              </a:rPr>
              <a:t>Crash Dumps</a:t>
            </a:r>
          </a:p>
          <a:p>
            <a:pPr marL="257135" indent="-257135">
              <a:buFont typeface="Arial" panose="020B0604020202020204" pitchFamily="34" charset="0"/>
              <a:buChar char="•"/>
            </a:pPr>
            <a:r>
              <a:rPr lang="en-US" sz="1500" dirty="0">
                <a:solidFill>
                  <a:schemeClr val="bg1"/>
                </a:solidFill>
                <a:latin typeface="+mj-lt"/>
              </a:rPr>
              <a:t>Custom Error Logs</a:t>
            </a:r>
          </a:p>
          <a:p>
            <a:pPr marL="257135" indent="-257135">
              <a:buFont typeface="Arial" panose="020B0604020202020204" pitchFamily="34" charset="0"/>
              <a:buChar char="•"/>
            </a:pPr>
            <a:r>
              <a:rPr lang="en-US" sz="1500" dirty="0">
                <a:solidFill>
                  <a:schemeClr val="bg1"/>
                </a:solidFill>
                <a:latin typeface="+mj-lt"/>
              </a:rPr>
              <a:t>.NET </a:t>
            </a:r>
            <a:r>
              <a:rPr lang="en-US" sz="1500" dirty="0" err="1">
                <a:solidFill>
                  <a:schemeClr val="bg1"/>
                </a:solidFill>
                <a:latin typeface="+mj-lt"/>
              </a:rPr>
              <a:t>EventSource</a:t>
            </a:r>
            <a:endParaRPr lang="en-US" sz="1500" dirty="0">
              <a:solidFill>
                <a:schemeClr val="bg1"/>
              </a:solidFill>
              <a:latin typeface="+mj-lt"/>
            </a:endParaRPr>
          </a:p>
        </p:txBody>
      </p:sp>
      <p:sp>
        <p:nvSpPr>
          <p:cNvPr id="13" name="Rectangle 12"/>
          <p:cNvSpPr/>
          <p:nvPr/>
        </p:nvSpPr>
        <p:spPr>
          <a:xfrm>
            <a:off x="7417492" y="3480700"/>
            <a:ext cx="2514386" cy="553998"/>
          </a:xfrm>
          <a:prstGeom prst="rect">
            <a:avLst/>
          </a:prstGeom>
          <a:ln>
            <a:noFill/>
          </a:ln>
        </p:spPr>
        <p:txBody>
          <a:bodyPr wrap="square">
            <a:spAutoFit/>
          </a:bodyPr>
          <a:lstStyle/>
          <a:p>
            <a:pPr marL="257135" indent="-257135">
              <a:buFont typeface="Arial" panose="020B0604020202020204" pitchFamily="34" charset="0"/>
              <a:buChar char="•"/>
            </a:pPr>
            <a:r>
              <a:rPr lang="en-US" sz="1500" dirty="0">
                <a:solidFill>
                  <a:schemeClr val="bg1"/>
                </a:solidFill>
                <a:latin typeface="+mj-lt"/>
              </a:rPr>
              <a:t>Manifest based ETW</a:t>
            </a:r>
          </a:p>
          <a:p>
            <a:pPr marL="257135" indent="-257135">
              <a:buFont typeface="Arial" panose="020B0604020202020204" pitchFamily="34" charset="0"/>
              <a:buChar char="•"/>
            </a:pPr>
            <a:r>
              <a:rPr lang="en-US" sz="1500" dirty="0">
                <a:solidFill>
                  <a:schemeClr val="bg1"/>
                </a:solidFill>
                <a:latin typeface="+mj-lt"/>
              </a:rPr>
              <a:t>Application Insights</a:t>
            </a:r>
          </a:p>
        </p:txBody>
      </p:sp>
    </p:spTree>
    <p:extLst>
      <p:ext uri="{BB962C8B-B14F-4D97-AF65-F5344CB8AC3E}">
        <p14:creationId xmlns:p14="http://schemas.microsoft.com/office/powerpoint/2010/main" val="19758821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7687586" cy="2012859"/>
          </a:xfrm>
        </p:spPr>
        <p:txBody>
          <a:bodyPr/>
          <a:lstStyle/>
          <a:p>
            <a:r>
              <a:rPr lang="en-US" dirty="0"/>
              <a:t>PaaS investments on ARM and ASM</a:t>
            </a:r>
          </a:p>
        </p:txBody>
      </p:sp>
    </p:spTree>
    <p:extLst>
      <p:ext uri="{BB962C8B-B14F-4D97-AF65-F5344CB8AC3E}">
        <p14:creationId xmlns:p14="http://schemas.microsoft.com/office/powerpoint/2010/main" val="3992245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 options with ASM </a:t>
            </a:r>
          </a:p>
        </p:txBody>
      </p:sp>
      <p:sp>
        <p:nvSpPr>
          <p:cNvPr id="4" name="TextBox 3"/>
          <p:cNvSpPr txBox="1"/>
          <p:nvPr/>
        </p:nvSpPr>
        <p:spPr>
          <a:xfrm>
            <a:off x="748671" y="4639827"/>
            <a:ext cx="1269477" cy="690549"/>
          </a:xfrm>
          <a:prstGeom prst="rect">
            <a:avLst/>
          </a:prstGeom>
          <a:noFill/>
        </p:spPr>
        <p:txBody>
          <a:bodyPr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Ultimate </a:t>
            </a:r>
          </a:p>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control</a:t>
            </a:r>
          </a:p>
        </p:txBody>
      </p:sp>
      <p:sp>
        <p:nvSpPr>
          <p:cNvPr id="5" name="TextBox 4"/>
          <p:cNvSpPr txBox="1"/>
          <p:nvPr/>
        </p:nvSpPr>
        <p:spPr>
          <a:xfrm>
            <a:off x="10202018" y="4703398"/>
            <a:ext cx="1942301" cy="690549"/>
          </a:xfrm>
          <a:prstGeom prst="rect">
            <a:avLst/>
          </a:prstGeom>
          <a:noFill/>
        </p:spPr>
        <p:txBody>
          <a:bodyPr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Cost and</a:t>
            </a:r>
          </a:p>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agility</a:t>
            </a:r>
          </a:p>
        </p:txBody>
      </p:sp>
      <p:sp>
        <p:nvSpPr>
          <p:cNvPr id="6" name="Rectangle 5"/>
          <p:cNvSpPr/>
          <p:nvPr/>
        </p:nvSpPr>
        <p:spPr bwMode="auto">
          <a:xfrm>
            <a:off x="3914584" y="2125915"/>
            <a:ext cx="2131200"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defTabSz="913660" fontAlgn="base">
              <a:lnSpc>
                <a:spcPct val="90000"/>
              </a:lnSpc>
              <a:spcBef>
                <a:spcPct val="0"/>
              </a:spcBef>
              <a:spcAft>
                <a:spcPct val="0"/>
              </a:spcAft>
              <a:defRPr/>
            </a:pPr>
            <a:r>
              <a:rPr lang="en-US" sz="1599" dirty="0">
                <a:gradFill>
                  <a:gsLst>
                    <a:gs pos="2655">
                      <a:srgbClr val="FFFFFF"/>
                    </a:gs>
                    <a:gs pos="28000">
                      <a:srgbClr val="FFFFFF"/>
                    </a:gs>
                  </a:gsLst>
                  <a:lin ang="0" scaled="0"/>
                </a:gradFill>
                <a:latin typeface="Segoe UI"/>
              </a:rPr>
              <a:t>Virtual</a:t>
            </a:r>
          </a:p>
          <a:p>
            <a:pPr defTabSz="913660" fontAlgn="base">
              <a:lnSpc>
                <a:spcPct val="90000"/>
              </a:lnSpc>
              <a:spcBef>
                <a:spcPct val="0"/>
              </a:spcBef>
              <a:spcAft>
                <a:spcPct val="0"/>
              </a:spcAft>
              <a:defRPr/>
            </a:pPr>
            <a:r>
              <a:rPr lang="en-US" sz="1599" dirty="0">
                <a:gradFill>
                  <a:gsLst>
                    <a:gs pos="2655">
                      <a:srgbClr val="FFFFFF"/>
                    </a:gs>
                    <a:gs pos="28000">
                      <a:srgbClr val="FFFFFF"/>
                    </a:gs>
                  </a:gsLst>
                  <a:lin ang="0" scaled="0"/>
                </a:gradFill>
                <a:latin typeface="Segoe UI"/>
              </a:rPr>
              <a:t>Machines</a:t>
            </a:r>
          </a:p>
        </p:txBody>
      </p:sp>
      <p:sp>
        <p:nvSpPr>
          <p:cNvPr id="7" name="Rectangle 6"/>
          <p:cNvSpPr/>
          <p:nvPr/>
        </p:nvSpPr>
        <p:spPr bwMode="auto">
          <a:xfrm>
            <a:off x="6522205" y="2133838"/>
            <a:ext cx="2131200"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defTabSz="913660" fontAlgn="base">
              <a:lnSpc>
                <a:spcPct val="90000"/>
              </a:lnSpc>
              <a:spcBef>
                <a:spcPct val="0"/>
              </a:spcBef>
              <a:spcAft>
                <a:spcPct val="0"/>
              </a:spcAft>
              <a:defRPr/>
            </a:pPr>
            <a:r>
              <a:rPr lang="en-US" sz="1599" dirty="0">
                <a:gradFill>
                  <a:gsLst>
                    <a:gs pos="2655">
                      <a:srgbClr val="FFFFFF"/>
                    </a:gs>
                    <a:gs pos="28000">
                      <a:srgbClr val="FFFFFF"/>
                    </a:gs>
                  </a:gsLst>
                  <a:lin ang="0" scaled="0"/>
                </a:gradFill>
                <a:latin typeface="Segoe UI"/>
              </a:rPr>
              <a:t>Cloud Services (Web/Worker Roles)</a:t>
            </a:r>
          </a:p>
        </p:txBody>
      </p:sp>
      <p:sp>
        <p:nvSpPr>
          <p:cNvPr id="8" name="TextBox 7"/>
          <p:cNvSpPr txBox="1"/>
          <p:nvPr/>
        </p:nvSpPr>
        <p:spPr>
          <a:xfrm>
            <a:off x="748671" y="1558426"/>
            <a:ext cx="1269477" cy="489191"/>
          </a:xfrm>
          <a:prstGeom prst="rect">
            <a:avLst/>
          </a:prstGeom>
          <a:noFill/>
        </p:spPr>
        <p:txBody>
          <a:bodyPr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r>
              <a:rPr lang="en-US" sz="1399" b="0" dirty="0">
                <a:solidFill>
                  <a:schemeClr val="tx1"/>
                </a:solidFill>
                <a:latin typeface="Segoe UI Semibold" panose="020B0702040204020203" pitchFamily="34" charset="0"/>
                <a:cs typeface="Segoe UI Semibold" panose="020B0702040204020203" pitchFamily="34" charset="0"/>
              </a:rPr>
              <a:t>IaaS</a:t>
            </a:r>
          </a:p>
        </p:txBody>
      </p:sp>
      <p:sp>
        <p:nvSpPr>
          <p:cNvPr id="9" name="TextBox 8"/>
          <p:cNvSpPr txBox="1"/>
          <p:nvPr/>
        </p:nvSpPr>
        <p:spPr>
          <a:xfrm>
            <a:off x="10538431" y="1461502"/>
            <a:ext cx="1269477" cy="690549"/>
          </a:xfrm>
          <a:prstGeom prst="rect">
            <a:avLst/>
          </a:prstGeom>
          <a:noFill/>
        </p:spPr>
        <p:txBody>
          <a:bodyPr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PaaS</a:t>
            </a:r>
          </a:p>
          <a:p>
            <a:pPr defTabSz="932291">
              <a:spcAft>
                <a:spcPts val="0"/>
              </a:spcAft>
            </a:pPr>
            <a:r>
              <a:rPr lang="x-none" sz="1399" b="0" dirty="0" err="1">
                <a:solidFill>
                  <a:schemeClr val="tx1"/>
                </a:solidFill>
                <a:latin typeface="Segoe UI Semibold" panose="020B0702040204020203" pitchFamily="34" charset="0"/>
                <a:cs typeface="Segoe UI Semibold" panose="020B0702040204020203" pitchFamily="34" charset="0"/>
              </a:rPr>
              <a:t>on</a:t>
            </a:r>
            <a:r>
              <a:rPr lang="x-none" sz="1399" b="0" dirty="0">
                <a:solidFill>
                  <a:schemeClr val="tx1"/>
                </a:solidFill>
                <a:latin typeface="Segoe UI Semibold" panose="020B0702040204020203" pitchFamily="34" charset="0"/>
                <a:cs typeface="Segoe UI Semibold" panose="020B0702040204020203" pitchFamily="34" charset="0"/>
              </a:rPr>
              <a:t> </a:t>
            </a:r>
            <a:r>
              <a:rPr lang="x-none" sz="1399" b="0" dirty="0" err="1">
                <a:solidFill>
                  <a:schemeClr val="tx1"/>
                </a:solidFill>
                <a:latin typeface="Segoe UI Semibold" panose="020B0702040204020203" pitchFamily="34" charset="0"/>
                <a:cs typeface="Segoe UI Semibold" panose="020B0702040204020203" pitchFamily="34" charset="0"/>
              </a:rPr>
              <a:t>IaaS</a:t>
            </a:r>
            <a:endParaRPr lang="en-US" sz="1399" b="0" dirty="0">
              <a:solidFill>
                <a:schemeClr val="tx1"/>
              </a:solidFill>
              <a:latin typeface="Segoe UI Semibold" panose="020B0702040204020203" pitchFamily="34" charset="0"/>
              <a:cs typeface="Segoe UI Semibold" panose="020B0702040204020203" pitchFamily="34" charset="0"/>
            </a:endParaRPr>
          </a:p>
        </p:txBody>
      </p:sp>
      <p:sp>
        <p:nvSpPr>
          <p:cNvPr id="10" name="Left-Right Arrow 12"/>
          <p:cNvSpPr/>
          <p:nvPr/>
        </p:nvSpPr>
        <p:spPr>
          <a:xfrm rot="10800000">
            <a:off x="1891805" y="1551809"/>
            <a:ext cx="8646626" cy="509378"/>
          </a:xfrm>
          <a:prstGeom prst="leftRightArrow">
            <a:avLst/>
          </a:prstGeom>
          <a:solidFill>
            <a:schemeClr val="bg1">
              <a:lumMod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3660" fontAlgn="base">
              <a:spcBef>
                <a:spcPct val="0"/>
              </a:spcBef>
              <a:spcAft>
                <a:spcPct val="0"/>
              </a:spcAft>
              <a:defRPr/>
            </a:pPr>
            <a:endParaRPr lang="en-US" sz="1959">
              <a:solidFill>
                <a:srgbClr val="505050"/>
              </a:solidFill>
              <a:latin typeface="Segoe UI"/>
            </a:endParaRPr>
          </a:p>
        </p:txBody>
      </p:sp>
      <p:sp>
        <p:nvSpPr>
          <p:cNvPr id="11" name="Left-Right Arrow 13"/>
          <p:cNvSpPr/>
          <p:nvPr/>
        </p:nvSpPr>
        <p:spPr>
          <a:xfrm rot="10800000">
            <a:off x="1891805" y="4765116"/>
            <a:ext cx="8646626" cy="509379"/>
          </a:xfrm>
          <a:prstGeom prst="leftRightArrow">
            <a:avLst/>
          </a:prstGeom>
          <a:solidFill>
            <a:schemeClr val="bg1">
              <a:lumMod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3660" fontAlgn="base">
              <a:spcBef>
                <a:spcPct val="0"/>
              </a:spcBef>
              <a:spcAft>
                <a:spcPct val="0"/>
              </a:spcAft>
              <a:defRPr/>
            </a:pPr>
            <a:endParaRPr lang="en-US" sz="1959" dirty="0">
              <a:solidFill>
                <a:schemeClr val="tx1"/>
              </a:solidFill>
              <a:latin typeface="Segoe UI"/>
            </a:endParaRPr>
          </a:p>
        </p:txBody>
      </p:sp>
      <p:sp>
        <p:nvSpPr>
          <p:cNvPr id="12" name="TextBox 11"/>
          <p:cNvSpPr txBox="1"/>
          <p:nvPr/>
        </p:nvSpPr>
        <p:spPr>
          <a:xfrm>
            <a:off x="3914584" y="4082079"/>
            <a:ext cx="2129978"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BRING YOUR VM</a:t>
            </a:r>
          </a:p>
        </p:txBody>
      </p:sp>
      <p:sp>
        <p:nvSpPr>
          <p:cNvPr id="13" name="TextBox 12"/>
          <p:cNvSpPr txBox="1"/>
          <p:nvPr/>
        </p:nvSpPr>
        <p:spPr>
          <a:xfrm>
            <a:off x="6538982" y="4082079"/>
            <a:ext cx="2129978"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ELASTIC DECLARATIVE</a:t>
            </a:r>
          </a:p>
        </p:txBody>
      </p:sp>
    </p:spTree>
    <p:extLst>
      <p:ext uri="{BB962C8B-B14F-4D97-AF65-F5344CB8AC3E}">
        <p14:creationId xmlns:p14="http://schemas.microsoft.com/office/powerpoint/2010/main" val="9261348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PaaS options with ARM stack</a:t>
            </a:r>
          </a:p>
        </p:txBody>
      </p:sp>
      <p:sp>
        <p:nvSpPr>
          <p:cNvPr id="14" name="TextBox 13"/>
          <p:cNvSpPr txBox="1"/>
          <p:nvPr/>
        </p:nvSpPr>
        <p:spPr>
          <a:xfrm>
            <a:off x="122222" y="5122599"/>
            <a:ext cx="1904757" cy="876582"/>
          </a:xfrm>
          <a:prstGeom prst="rect">
            <a:avLst/>
          </a:prstGeom>
          <a:noFill/>
        </p:spPr>
        <p:txBody>
          <a:bodyPr wrap="square"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Infra Control</a:t>
            </a:r>
          </a:p>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Lift-and-Shift</a:t>
            </a:r>
          </a:p>
          <a:p>
            <a:pPr defTabSz="932291">
              <a:spcAft>
                <a:spcPts val="0"/>
              </a:spcAft>
            </a:pPr>
            <a:endParaRPr lang="en-US" sz="1399" b="0" dirty="0">
              <a:solidFill>
                <a:schemeClr val="tx1"/>
              </a:solidFill>
              <a:latin typeface="Segoe UI Semibold" panose="020B0702040204020203" pitchFamily="34" charset="0"/>
              <a:cs typeface="Segoe UI Semibold" panose="020B0702040204020203" pitchFamily="34" charset="0"/>
            </a:endParaRPr>
          </a:p>
        </p:txBody>
      </p:sp>
      <p:sp>
        <p:nvSpPr>
          <p:cNvPr id="15" name="TextBox 14"/>
          <p:cNvSpPr txBox="1"/>
          <p:nvPr/>
        </p:nvSpPr>
        <p:spPr>
          <a:xfrm>
            <a:off x="10433957" y="5110426"/>
            <a:ext cx="1942301" cy="682836"/>
          </a:xfrm>
          <a:prstGeom prst="rect">
            <a:avLst/>
          </a:prstGeom>
          <a:noFill/>
        </p:spPr>
        <p:txBody>
          <a:bodyPr lIns="182805" tIns="146243" rIns="182805" bIns="146243">
            <a:spAutoFit/>
          </a:bodyPr>
          <a:lstStyle>
            <a:defPPr>
              <a:defRPr lang="en-US"/>
            </a:defPPr>
            <a:lvl1pPr marR="0" lvl="0" indent="0" algn="ctr" defTabSz="932563" fontAlgn="auto">
              <a:lnSpc>
                <a:spcPct val="90000"/>
              </a:lnSpc>
              <a:spcBef>
                <a:spcPts val="0"/>
              </a:spcBef>
              <a:spcAft>
                <a:spcPts val="600"/>
              </a:spcAft>
              <a:buClrTx/>
              <a:buSzTx/>
              <a:buFontTx/>
              <a:buNone/>
              <a:tabLst/>
              <a:defRPr kumimoji="0" sz="1400" b="1" i="0" u="none" strike="noStrike" cap="none" spc="50" normalizeH="0">
                <a:ln>
                  <a:noFill/>
                </a:ln>
                <a:gradFill>
                  <a:gsLst>
                    <a:gs pos="11504">
                      <a:schemeClr val="accent4"/>
                    </a:gs>
                    <a:gs pos="28000">
                      <a:schemeClr val="accent4"/>
                    </a:gs>
                  </a:gsLst>
                  <a:lin ang="0" scaled="0"/>
                </a:gradFill>
                <a:effectLst/>
                <a:uLnTx/>
                <a:uFillTx/>
                <a:latin typeface="Segoe UI"/>
                <a:ea typeface="MS PGothic" pitchFamily="34" charset="-128"/>
              </a:defRPr>
            </a:lvl1pPr>
          </a:lstStyle>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Hyper Scale</a:t>
            </a:r>
          </a:p>
          <a:p>
            <a:pPr defTabSz="932291">
              <a:spcAft>
                <a:spcPts val="0"/>
              </a:spcAft>
            </a:pPr>
            <a:r>
              <a:rPr lang="en-US" sz="1399" b="0" dirty="0">
                <a:solidFill>
                  <a:schemeClr val="tx1"/>
                </a:solidFill>
                <a:latin typeface="Segoe UI Semibold" panose="020B0702040204020203" pitchFamily="34" charset="0"/>
                <a:cs typeface="Segoe UI Semibold" panose="020B0702040204020203" pitchFamily="34" charset="0"/>
              </a:rPr>
              <a:t>Micro Services</a:t>
            </a:r>
          </a:p>
        </p:txBody>
      </p:sp>
      <p:sp>
        <p:nvSpPr>
          <p:cNvPr id="16" name="Left-Right Arrow 12"/>
          <p:cNvSpPr/>
          <p:nvPr/>
        </p:nvSpPr>
        <p:spPr>
          <a:xfrm rot="10800000">
            <a:off x="274604" y="1300418"/>
            <a:ext cx="11783329" cy="509378"/>
          </a:xfrm>
          <a:prstGeom prst="leftRightArrow">
            <a:avLst/>
          </a:prstGeom>
          <a:solidFill>
            <a:schemeClr val="bg1">
              <a:lumMod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3660" fontAlgn="base">
              <a:spcBef>
                <a:spcPct val="0"/>
              </a:spcBef>
              <a:spcAft>
                <a:spcPct val="0"/>
              </a:spcAft>
              <a:defRPr/>
            </a:pPr>
            <a:endParaRPr lang="en-US" sz="1959">
              <a:solidFill>
                <a:srgbClr val="505050"/>
              </a:solidFill>
              <a:latin typeface="Segoe UI"/>
            </a:endParaRPr>
          </a:p>
        </p:txBody>
      </p:sp>
      <p:sp>
        <p:nvSpPr>
          <p:cNvPr id="17" name="Left-Right Arrow 13"/>
          <p:cNvSpPr/>
          <p:nvPr/>
        </p:nvSpPr>
        <p:spPr>
          <a:xfrm rot="10800000">
            <a:off x="274604" y="4597853"/>
            <a:ext cx="11656320" cy="509379"/>
          </a:xfrm>
          <a:prstGeom prst="leftRightArrow">
            <a:avLst/>
          </a:prstGeom>
          <a:solidFill>
            <a:schemeClr val="bg1">
              <a:lumMod val="8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defTabSz="913660" fontAlgn="base">
              <a:spcBef>
                <a:spcPct val="0"/>
              </a:spcBef>
              <a:spcAft>
                <a:spcPct val="0"/>
              </a:spcAft>
              <a:defRPr/>
            </a:pPr>
            <a:endParaRPr lang="en-US" sz="1959">
              <a:solidFill>
                <a:srgbClr val="505050"/>
              </a:solidFill>
              <a:latin typeface="Segoe UI"/>
            </a:endParaRPr>
          </a:p>
        </p:txBody>
      </p:sp>
      <p:sp>
        <p:nvSpPr>
          <p:cNvPr id="18" name="Rectangle 17"/>
          <p:cNvSpPr/>
          <p:nvPr/>
        </p:nvSpPr>
        <p:spPr bwMode="auto">
          <a:xfrm>
            <a:off x="2339990" y="1809797"/>
            <a:ext cx="1717937"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defTabSz="913660" fontAlgn="base">
              <a:lnSpc>
                <a:spcPct val="90000"/>
              </a:lnSpc>
              <a:spcBef>
                <a:spcPct val="0"/>
              </a:spcBef>
              <a:spcAft>
                <a:spcPct val="0"/>
              </a:spcAft>
              <a:defRPr/>
            </a:pPr>
            <a:r>
              <a:rPr lang="en-US" sz="2000" dirty="0">
                <a:gradFill>
                  <a:gsLst>
                    <a:gs pos="2655">
                      <a:srgbClr val="FFFFFF"/>
                    </a:gs>
                    <a:gs pos="28000">
                      <a:srgbClr val="FFFFFF"/>
                    </a:gs>
                  </a:gsLst>
                  <a:lin ang="0" scaled="0"/>
                </a:gradFill>
                <a:latin typeface="Segoe UI"/>
              </a:rPr>
              <a:t>VM Scale Sets</a:t>
            </a:r>
          </a:p>
        </p:txBody>
      </p:sp>
      <p:sp>
        <p:nvSpPr>
          <p:cNvPr id="19" name="Rectangle 18"/>
          <p:cNvSpPr/>
          <p:nvPr/>
        </p:nvSpPr>
        <p:spPr bwMode="auto">
          <a:xfrm>
            <a:off x="8385706" y="1832026"/>
            <a:ext cx="1717937"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algn="ctr" defTabSz="913660" fontAlgn="base">
              <a:lnSpc>
                <a:spcPct val="90000"/>
              </a:lnSpc>
              <a:spcBef>
                <a:spcPct val="0"/>
              </a:spcBef>
              <a:spcAft>
                <a:spcPct val="0"/>
              </a:spcAft>
              <a:defRPr/>
            </a:pPr>
            <a:r>
              <a:rPr lang="en-US" sz="2000" dirty="0">
                <a:gradFill>
                  <a:gsLst>
                    <a:gs pos="2655">
                      <a:srgbClr val="FFFFFF"/>
                    </a:gs>
                    <a:gs pos="28000">
                      <a:srgbClr val="FFFFFF"/>
                    </a:gs>
                  </a:gsLst>
                  <a:lin ang="0" scaled="0"/>
                </a:gradFill>
                <a:latin typeface="Segoe UI"/>
              </a:rPr>
              <a:t>Service Fabric</a:t>
            </a:r>
          </a:p>
        </p:txBody>
      </p:sp>
      <p:sp>
        <p:nvSpPr>
          <p:cNvPr id="20" name="TextBox 19"/>
          <p:cNvSpPr txBox="1"/>
          <p:nvPr/>
        </p:nvSpPr>
        <p:spPr>
          <a:xfrm>
            <a:off x="2331244" y="3843242"/>
            <a:ext cx="1726683"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Elastic and declarative</a:t>
            </a:r>
          </a:p>
        </p:txBody>
      </p:sp>
      <p:sp>
        <p:nvSpPr>
          <p:cNvPr id="21" name="TextBox 20"/>
          <p:cNvSpPr txBox="1"/>
          <p:nvPr/>
        </p:nvSpPr>
        <p:spPr>
          <a:xfrm>
            <a:off x="4338361" y="3843242"/>
            <a:ext cx="1726683"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Open source high density</a:t>
            </a:r>
          </a:p>
        </p:txBody>
      </p:sp>
      <p:sp>
        <p:nvSpPr>
          <p:cNvPr id="22" name="Rectangle 21"/>
          <p:cNvSpPr/>
          <p:nvPr/>
        </p:nvSpPr>
        <p:spPr bwMode="auto">
          <a:xfrm>
            <a:off x="4347106" y="1816192"/>
            <a:ext cx="1717937"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defTabSz="913660" fontAlgn="base">
              <a:lnSpc>
                <a:spcPct val="90000"/>
              </a:lnSpc>
              <a:spcBef>
                <a:spcPct val="0"/>
              </a:spcBef>
              <a:spcAft>
                <a:spcPct val="0"/>
              </a:spcAft>
              <a:defRPr/>
            </a:pPr>
            <a:r>
              <a:rPr lang="en-US" dirty="0">
                <a:gradFill>
                  <a:gsLst>
                    <a:gs pos="2655">
                      <a:srgbClr val="FFFFFF"/>
                    </a:gs>
                    <a:gs pos="28000">
                      <a:srgbClr val="FFFFFF"/>
                    </a:gs>
                  </a:gsLst>
                  <a:lin ang="0" scaled="0"/>
                </a:gradFill>
                <a:latin typeface="Segoe UI"/>
              </a:rPr>
              <a:t>Azure Container Service</a:t>
            </a:r>
          </a:p>
        </p:txBody>
      </p:sp>
      <p:sp>
        <p:nvSpPr>
          <p:cNvPr id="23" name="Rectangle 22"/>
          <p:cNvSpPr/>
          <p:nvPr/>
        </p:nvSpPr>
        <p:spPr bwMode="auto">
          <a:xfrm>
            <a:off x="6369844" y="1834692"/>
            <a:ext cx="1717937" cy="1941455"/>
          </a:xfrm>
          <a:prstGeom prst="rect">
            <a:avLst/>
          </a:prstGeom>
          <a:solidFill>
            <a:schemeClr val="accent4"/>
          </a:solidFill>
          <a:ln>
            <a:noFill/>
            <a:headEnd type="none" w="med" len="med"/>
            <a:tailEnd type="none" w="med" len="med"/>
          </a:ln>
          <a:effectLst/>
          <a:scene3d>
            <a:camera prst="orthographicFront">
              <a:rot lat="0" lon="0" rev="0"/>
            </a:camera>
            <a:lightRig rig="twoPt" dir="tl"/>
          </a:scene3d>
          <a:sp3d prstMaterial="flat"/>
        </p:spPr>
        <p:style>
          <a:lnRef idx="0">
            <a:schemeClr val="accent4"/>
          </a:lnRef>
          <a:fillRef idx="3">
            <a:schemeClr val="accent4"/>
          </a:fillRef>
          <a:effectRef idx="3">
            <a:schemeClr val="accent4"/>
          </a:effectRef>
          <a:fontRef idx="minor">
            <a:schemeClr val="lt1"/>
          </a:fontRef>
        </p:style>
        <p:txBody>
          <a:bodyPr lIns="91415" tIns="91415" rIns="91415" bIns="91415" anchor="t"/>
          <a:lstStyle/>
          <a:p>
            <a:pPr defTabSz="913660" fontAlgn="base">
              <a:lnSpc>
                <a:spcPct val="90000"/>
              </a:lnSpc>
              <a:spcBef>
                <a:spcPct val="0"/>
              </a:spcBef>
              <a:spcAft>
                <a:spcPct val="0"/>
              </a:spcAft>
              <a:defRPr/>
            </a:pPr>
            <a:r>
              <a:rPr lang="en-US" dirty="0">
                <a:gradFill>
                  <a:gsLst>
                    <a:gs pos="2655">
                      <a:srgbClr val="FFFFFF"/>
                    </a:gs>
                    <a:gs pos="28000">
                      <a:srgbClr val="FFFFFF"/>
                    </a:gs>
                  </a:gsLst>
                  <a:lin ang="0" scaled="0"/>
                </a:gradFill>
                <a:latin typeface="Segoe UI"/>
              </a:rPr>
              <a:t>App Service</a:t>
            </a:r>
          </a:p>
        </p:txBody>
      </p:sp>
      <p:sp>
        <p:nvSpPr>
          <p:cNvPr id="24" name="TextBox 23"/>
          <p:cNvSpPr txBox="1"/>
          <p:nvPr/>
        </p:nvSpPr>
        <p:spPr>
          <a:xfrm>
            <a:off x="8385708" y="3843242"/>
            <a:ext cx="1717936"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Stateless and </a:t>
            </a:r>
            <a:r>
              <a:rPr lang="en-US" sz="1399" spc="50" dirty="0" err="1">
                <a:latin typeface="Segoe UI Semibold" panose="020B0702040204020203" pitchFamily="34" charset="0"/>
                <a:ea typeface="MS PGothic" pitchFamily="34" charset="-128"/>
                <a:cs typeface="Segoe UI Semibold" panose="020B0702040204020203" pitchFamily="34" charset="0"/>
              </a:rPr>
              <a:t>stateful</a:t>
            </a:r>
            <a:endParaRPr lang="en-US" sz="1399" spc="50" dirty="0">
              <a:latin typeface="Segoe UI Semibold" panose="020B0702040204020203" pitchFamily="34" charset="0"/>
              <a:ea typeface="MS PGothic" pitchFamily="34" charset="-128"/>
              <a:cs typeface="Segoe UI Semibold" panose="020B0702040204020203" pitchFamily="34" charset="0"/>
            </a:endParaRPr>
          </a:p>
        </p:txBody>
      </p:sp>
      <p:sp>
        <p:nvSpPr>
          <p:cNvPr id="25" name="TextBox 24"/>
          <p:cNvSpPr txBox="1"/>
          <p:nvPr/>
        </p:nvSpPr>
        <p:spPr>
          <a:xfrm>
            <a:off x="6369844" y="3843242"/>
            <a:ext cx="1717936" cy="683038"/>
          </a:xfrm>
          <a:prstGeom prst="rect">
            <a:avLst/>
          </a:prstGeom>
          <a:solidFill>
            <a:schemeClr val="tx1">
              <a:alpha val="20000"/>
            </a:schemeClr>
          </a:solidFill>
        </p:spPr>
        <p:txBody>
          <a:bodyPr lIns="182805" tIns="146243" rIns="182805" bIns="146243">
            <a:noAutofit/>
          </a:bodyPr>
          <a:lstStyle/>
          <a:p>
            <a:pPr algn="ctr" defTabSz="932291">
              <a:lnSpc>
                <a:spcPct val="90000"/>
              </a:lnSpc>
              <a:spcAft>
                <a:spcPts val="600"/>
              </a:spcAft>
              <a:defRPr/>
            </a:pPr>
            <a:r>
              <a:rPr lang="en-US" sz="1399" spc="50" dirty="0">
                <a:latin typeface="Segoe UI Semibold" panose="020B0702040204020203" pitchFamily="34" charset="0"/>
                <a:ea typeface="MS PGothic" pitchFamily="34" charset="-128"/>
                <a:cs typeface="Segoe UI Semibold" panose="020B0702040204020203" pitchFamily="34" charset="0"/>
              </a:rPr>
              <a:t>Web and mobile</a:t>
            </a:r>
          </a:p>
        </p:txBody>
      </p:sp>
    </p:spTree>
    <p:extLst>
      <p:ext uri="{BB962C8B-B14F-4D97-AF65-F5344CB8AC3E}">
        <p14:creationId xmlns:p14="http://schemas.microsoft.com/office/powerpoint/2010/main" val="3764183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decision points – ASM/ARM</a:t>
            </a:r>
          </a:p>
        </p:txBody>
      </p:sp>
      <p:sp>
        <p:nvSpPr>
          <p:cNvPr id="29" name="TextBox 28"/>
          <p:cNvSpPr txBox="1"/>
          <p:nvPr/>
        </p:nvSpPr>
        <p:spPr>
          <a:xfrm>
            <a:off x="378868" y="1375914"/>
            <a:ext cx="11271663" cy="4847086"/>
          </a:xfrm>
          <a:prstGeom prst="rect">
            <a:avLst/>
          </a:prstGeom>
          <a:noFill/>
        </p:spPr>
        <p:txBody>
          <a:bodyPr wrap="square" lIns="182828" tIns="146262" rIns="182828" bIns="146262" rtlCol="0">
            <a:noAutofit/>
          </a:bodyPr>
          <a:lstStyle/>
          <a:p>
            <a:pPr defTabSz="932324">
              <a:spcBef>
                <a:spcPct val="20000"/>
              </a:spcBef>
              <a:spcAft>
                <a:spcPts val="1198"/>
              </a:spcAft>
              <a:buSzPct val="80000"/>
            </a:pPr>
            <a:r>
              <a:rPr lang="en-US" sz="3199" spc="-50" dirty="0">
                <a:solidFill>
                  <a:schemeClr val="tx2"/>
                </a:solidFill>
                <a:latin typeface="Segoe UI Light"/>
              </a:rPr>
              <a:t>Recommendation – Use ARM for new and redeploy when possible</a:t>
            </a:r>
          </a:p>
          <a:p>
            <a:pPr defTabSz="932324">
              <a:spcBef>
                <a:spcPct val="20000"/>
              </a:spcBef>
              <a:spcAft>
                <a:spcPts val="1198"/>
              </a:spcAft>
              <a:buSzPct val="80000"/>
            </a:pPr>
            <a:r>
              <a:rPr lang="en-US" sz="3199" spc="-50" dirty="0">
                <a:solidFill>
                  <a:schemeClr val="tx2"/>
                </a:solidFill>
                <a:latin typeface="Segoe UI Light"/>
              </a:rPr>
              <a:t>ARM benefits include:</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Deploy, manage, and monitor services as a group</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Templates</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Define dependencies</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RBAC</a:t>
            </a:r>
          </a:p>
          <a:p>
            <a:pPr marL="342900" lvl="1" indent="-342900" defTabSz="932594">
              <a:lnSpc>
                <a:spcPct val="90000"/>
              </a:lnSpc>
              <a:spcBef>
                <a:spcPct val="20000"/>
              </a:spcBef>
              <a:buSzPct val="90000"/>
              <a:buFont typeface="Arial" panose="020B0604020202020204" pitchFamily="34" charset="0"/>
              <a:buChar char="•"/>
            </a:pPr>
            <a:r>
              <a:rPr lang="en-US" sz="2000" dirty="0">
                <a:gradFill>
                  <a:gsLst>
                    <a:gs pos="1250">
                      <a:schemeClr val="tx1"/>
                    </a:gs>
                    <a:gs pos="100000">
                      <a:schemeClr val="tx1"/>
                    </a:gs>
                  </a:gsLst>
                  <a:lin ang="5400000" scaled="0"/>
                </a:gradFill>
              </a:rPr>
              <a:t>Tags</a:t>
            </a:r>
          </a:p>
          <a:p>
            <a:pPr defTabSz="932324">
              <a:spcBef>
                <a:spcPct val="20000"/>
              </a:spcBef>
              <a:spcAft>
                <a:spcPts val="1198"/>
              </a:spcAft>
              <a:buSzPct val="80000"/>
            </a:pPr>
            <a:r>
              <a:rPr lang="en-US" sz="3199" spc="-50" dirty="0">
                <a:solidFill>
                  <a:schemeClr val="tx2"/>
                </a:solidFill>
                <a:latin typeface="Segoe UI Light"/>
              </a:rPr>
              <a:t>Many services can be deployed in either model</a:t>
            </a:r>
          </a:p>
          <a:p>
            <a:pPr defTabSz="932324">
              <a:spcBef>
                <a:spcPct val="20000"/>
              </a:spcBef>
              <a:spcAft>
                <a:spcPts val="1198"/>
              </a:spcAft>
              <a:buSzPct val="80000"/>
            </a:pPr>
            <a:r>
              <a:rPr lang="en-US" sz="3199" spc="-50" dirty="0">
                <a:solidFill>
                  <a:schemeClr val="tx2"/>
                </a:solidFill>
                <a:latin typeface="Segoe UI Light"/>
              </a:rPr>
              <a:t>Compute, storage, and networking resources differ by model</a:t>
            </a:r>
          </a:p>
          <a:p>
            <a:pPr defTabSz="932324"/>
            <a:endParaRPr lang="en-US" sz="2000" spc="-50" dirty="0">
              <a:gradFill>
                <a:gsLst>
                  <a:gs pos="0">
                    <a:srgbClr val="505050"/>
                  </a:gs>
                  <a:gs pos="100000">
                    <a:srgbClr val="505050"/>
                  </a:gs>
                </a:gsLst>
                <a:lin ang="0" scaled="0"/>
              </a:gradFill>
            </a:endParaRPr>
          </a:p>
        </p:txBody>
      </p:sp>
    </p:spTree>
    <p:extLst>
      <p:ext uri="{BB962C8B-B14F-4D97-AF65-F5344CB8AC3E}">
        <p14:creationId xmlns:p14="http://schemas.microsoft.com/office/powerpoint/2010/main" val="4263158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Jeffrey Richter">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effrey Richter PPT Template.potx" id="{0EC3B29B-1691-4021-B91F-DD4F9F467C43}" vid="{219876D6-05DE-4F5A-B736-86EA333E6746}"/>
    </a:ext>
  </a:extLst>
</a:theme>
</file>

<file path=ppt/theme/theme3.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4.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C-AZR246.potx" id="{217AB11E-1711-4BC1-B916-C6ED9C82379B}" vid="{ECD6FAA1-4EB3-474E-9B0E-C6EDF6F1986A}"/>
    </a:ext>
  </a:extLst>
</a:theme>
</file>

<file path=ppt/theme/theme5.xml><?xml version="1.0" encoding="utf-8"?>
<a:theme xmlns:a="http://schemas.openxmlformats.org/drawingml/2006/main" name="1_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6.xml><?xml version="1.0" encoding="utf-8"?>
<a:theme xmlns:a="http://schemas.openxmlformats.org/drawingml/2006/main" name="5-50002_Ignite_Breakout_Template">
  <a:themeElements>
    <a:clrScheme name="Ignite 2016">
      <a:dk1>
        <a:srgbClr val="505050"/>
      </a:dk1>
      <a:lt1>
        <a:srgbClr val="FFFFFF"/>
      </a:lt1>
      <a:dk2>
        <a:srgbClr val="D83B01"/>
      </a:dk2>
      <a:lt2>
        <a:srgbClr val="F8F8F8"/>
      </a:lt2>
      <a:accent1>
        <a:srgbClr val="D83B01"/>
      </a:accent1>
      <a:accent2>
        <a:srgbClr val="0078D7"/>
      </a:accent2>
      <a:accent3>
        <a:srgbClr val="505050"/>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6_16x9_Template.potx" id="{CBE293B4-E8CE-4773-8118-C9AFF2860326}" vid="{2919AEDD-0101-441B-B6AF-1CDAE3B8CD78}"/>
    </a:ext>
  </a:extLst>
</a:theme>
</file>

<file path=ppt/theme/theme7.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8.xml><?xml version="1.0" encoding="utf-8"?>
<a:theme xmlns:a="http://schemas.openxmlformats.org/drawingml/2006/main" name="5_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9.xml><?xml version="1.0" encoding="utf-8"?>
<a:theme xmlns:a="http://schemas.openxmlformats.org/drawingml/2006/main" name="Theme1">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000" b="1" dirty="0"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noAutofit/>
      </a:bodyPr>
      <a:lstStyle>
        <a:defPPr>
          <a:lnSpc>
            <a:spcPct val="90000"/>
          </a:lnSpc>
          <a:spcAft>
            <a:spcPts val="600"/>
          </a:spcAft>
          <a:defRPr dirty="0" smtClean="0">
            <a:solidFill>
              <a:schemeClr val="tx1">
                <a:lumMod val="85000"/>
                <a:lumOff val="15000"/>
              </a:schemeClr>
            </a:solidFill>
          </a:defRPr>
        </a:defPPr>
      </a:lstStyle>
    </a:txDef>
  </a:objectDefaults>
  <a:extraClrSchemeLst/>
  <a:extLst>
    <a:ext uri="{05A4C25C-085E-4340-85A3-A5531E510DB2}">
      <thm15:themeFamily xmlns:thm15="http://schemas.microsoft.com/office/thememl/2012/main" name="Theme1" id="{3B365E36-265F-42ED-90CB-897686AA20D5}" vid="{42BB44ED-578C-437B-982F-BE4F33A2196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0" ma:contentTypeDescription="Create a new document." ma:contentTypeScope="" ma:versionID="50ad4e5c0e1d538855268c933a8cd428">
  <xsd:schema xmlns:xsd="http://www.w3.org/2001/XMLSchema" xmlns:xs="http://www.w3.org/2001/XMLSchema" xmlns:p="http://schemas.microsoft.com/office/2006/metadata/properties" targetNamespace="http://schemas.microsoft.com/office/2006/metadata/properties" ma:root="true" ma:fieldsID="ef6e81ba9a205494fd550eed276292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60e067c4-a45d-4533-a15b-b3844c50456e"/>
    <ds:schemaRef ds:uri="http://schemas.microsoft.com/office/2006/documentManagement/types"/>
    <ds:schemaRef ds:uri="http://purl.org/dc/elements/1.1/"/>
    <ds:schemaRef ds:uri="26e2a2f4-dbdb-4aea-b912-c14630ae47fd"/>
    <ds:schemaRef ds:uri="http://schemas.microsoft.com/sharepoint/v3"/>
    <ds:schemaRef ds:uri="http://schemas.microsoft.com/office/infopath/2007/PartnerControls"/>
    <ds:schemaRef ds:uri="http://www.w3.org/XML/1998/namespace"/>
    <ds:schemaRef ds:uri="http://purl.org/dc/terms/"/>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00FE7BCA-2640-42B2-813C-A9C1706ECB92}"/>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Brand_template_4-3_Business_BLUE_4</Template>
  <TotalTime>5322</TotalTime>
  <Words>21460</Words>
  <Application>Microsoft Office PowerPoint</Application>
  <PresentationFormat>Custom</PresentationFormat>
  <Paragraphs>2805</Paragraphs>
  <Slides>198</Slides>
  <Notes>198</Notes>
  <HiddenSlides>112</HiddenSlides>
  <MMClips>0</MMClips>
  <ScaleCrop>false</ScaleCrop>
  <HeadingPairs>
    <vt:vector size="8" baseType="variant">
      <vt:variant>
        <vt:lpstr>Fonts Used</vt:lpstr>
      </vt:variant>
      <vt:variant>
        <vt:i4>18</vt:i4>
      </vt:variant>
      <vt:variant>
        <vt:lpstr>Theme</vt:lpstr>
      </vt:variant>
      <vt:variant>
        <vt:i4>9</vt:i4>
      </vt:variant>
      <vt:variant>
        <vt:lpstr>Embedded OLE Servers</vt:lpstr>
      </vt:variant>
      <vt:variant>
        <vt:i4>1</vt:i4>
      </vt:variant>
      <vt:variant>
        <vt:lpstr>Slide Titles</vt:lpstr>
      </vt:variant>
      <vt:variant>
        <vt:i4>198</vt:i4>
      </vt:variant>
    </vt:vector>
  </HeadingPairs>
  <TitlesOfParts>
    <vt:vector size="226" baseType="lpstr">
      <vt:lpstr>MS PGothic</vt:lpstr>
      <vt:lpstr>MS PGothic</vt:lpstr>
      <vt:lpstr>Arial</vt:lpstr>
      <vt:lpstr>Arial Unicode MS</vt:lpstr>
      <vt:lpstr>Calibri</vt:lpstr>
      <vt:lpstr>Calibri Light</vt:lpstr>
      <vt:lpstr>Consolas</vt:lpstr>
      <vt:lpstr>Segoe</vt:lpstr>
      <vt:lpstr>Segoe Light</vt:lpstr>
      <vt:lpstr>Segoe Semibold</vt:lpstr>
      <vt:lpstr>Segoe UI</vt:lpstr>
      <vt:lpstr>Segoe UI Black</vt:lpstr>
      <vt:lpstr>Segoe UI Light</vt:lpstr>
      <vt:lpstr>Segoe UI Semibold</vt:lpstr>
      <vt:lpstr>Segoe UI Semilight</vt:lpstr>
      <vt:lpstr>Segoe WP Semibold</vt:lpstr>
      <vt:lpstr>Times New Roman</vt:lpstr>
      <vt:lpstr>Wingdings</vt:lpstr>
      <vt:lpstr>WHITE TEMPLATE</vt:lpstr>
      <vt:lpstr>Jeffrey Richter</vt:lpstr>
      <vt:lpstr>6-50001_WPC 2016 Breakout Template</vt:lpstr>
      <vt:lpstr>3_5-50113_Microsoft_Ready_Light_Template</vt:lpstr>
      <vt:lpstr>1_5-50057_TechSummit_FY17_Light</vt:lpstr>
      <vt:lpstr>5-50002_Ignite_Breakout_Template</vt:lpstr>
      <vt:lpstr>5-50057_TechSummit_FY17_Light</vt:lpstr>
      <vt:lpstr>5_COLOR TEMPLATE</vt:lpstr>
      <vt:lpstr>Theme1</vt:lpstr>
      <vt:lpstr>think-cell Slide</vt:lpstr>
      <vt:lpstr>Azure Solution Alignment Workshop</vt:lpstr>
      <vt:lpstr>PowerPoint Presentation</vt:lpstr>
      <vt:lpstr>Azure PaaS Overview</vt:lpstr>
      <vt:lpstr>Let’s say your app is a car…</vt:lpstr>
      <vt:lpstr>Balance of responsibility </vt:lpstr>
      <vt:lpstr>Benefits of PaaS Forrester Total Economic Impact results  </vt:lpstr>
      <vt:lpstr>Azure Compute Platform Overview</vt:lpstr>
      <vt:lpstr>Developing a hybrid cloud strategy</vt:lpstr>
      <vt:lpstr>Azure services in  Azure Stack…</vt:lpstr>
      <vt:lpstr>Azure App Services</vt:lpstr>
      <vt:lpstr>App Service</vt:lpstr>
      <vt:lpstr>Overview</vt:lpstr>
      <vt:lpstr>App Service Features &amp; Capabilities</vt:lpstr>
      <vt:lpstr>PowerPoint Presentation</vt:lpstr>
      <vt:lpstr>PowerPoint Presentation</vt:lpstr>
      <vt:lpstr>Mobile Apps</vt:lpstr>
      <vt:lpstr>API Apps Features</vt:lpstr>
      <vt:lpstr>Logic Apps Features</vt:lpstr>
      <vt:lpstr>Azure functions architecture</vt:lpstr>
      <vt:lpstr>Azure functions</vt:lpstr>
      <vt:lpstr>App Service Environment (ASE)</vt:lpstr>
      <vt:lpstr>Service Fabric</vt:lpstr>
      <vt:lpstr>Microsoft Azure Service Fabric</vt:lpstr>
      <vt:lpstr>Services built with Service Fabric</vt:lpstr>
      <vt:lpstr>Monolithic application approach</vt:lpstr>
      <vt:lpstr>Azure SQL Database</vt:lpstr>
      <vt:lpstr>Azure SQL Database</vt:lpstr>
      <vt:lpstr>SQL Database vs. SQL Server on Azure VM</vt:lpstr>
      <vt:lpstr>Database service tiers</vt:lpstr>
      <vt:lpstr>Securing Azure SQL Database</vt:lpstr>
      <vt:lpstr>Azure Container Services</vt:lpstr>
      <vt:lpstr>Azure Container Service</vt:lpstr>
      <vt:lpstr>What is a container?</vt:lpstr>
      <vt:lpstr>PowerPoint Presentation</vt:lpstr>
      <vt:lpstr>Notification Hubs</vt:lpstr>
      <vt:lpstr>Notification Hubs</vt:lpstr>
      <vt:lpstr>Batch</vt:lpstr>
      <vt:lpstr>Azure Batch</vt:lpstr>
      <vt:lpstr>Azure Batch models</vt:lpstr>
      <vt:lpstr>Redis Cache</vt:lpstr>
      <vt:lpstr>Redis Cache features</vt:lpstr>
      <vt:lpstr>Azure Redis Cache</vt:lpstr>
      <vt:lpstr>Scaling Azure Redis Cache</vt:lpstr>
      <vt:lpstr>Cosmos DB</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Introducing Azure Cosmos DB A globally distributed, massively scalable, multi-model database service</vt:lpstr>
      <vt:lpstr>Azure Search</vt:lpstr>
      <vt:lpstr>Azure Search overview</vt:lpstr>
      <vt:lpstr>Capabilities summary</vt:lpstr>
      <vt:lpstr>HDInsight</vt:lpstr>
      <vt:lpstr>PowerPoint Presentation</vt:lpstr>
      <vt:lpstr>HDInsight – What is it?</vt:lpstr>
      <vt:lpstr>HDInsight Storm</vt:lpstr>
      <vt:lpstr>Machine Learning</vt:lpstr>
      <vt:lpstr>Azure Machine Learning Services - Overview</vt:lpstr>
      <vt:lpstr>Experimentation Services</vt:lpstr>
      <vt:lpstr>Experimentation service</vt:lpstr>
      <vt:lpstr>Azure Machine Learning Model</vt:lpstr>
      <vt:lpstr>Stream Analytics</vt:lpstr>
      <vt:lpstr>Stream Analytics</vt:lpstr>
      <vt:lpstr>Data Factory</vt:lpstr>
      <vt:lpstr>Azure Data Factory</vt:lpstr>
      <vt:lpstr>Azure Data Lake</vt:lpstr>
      <vt:lpstr>Data Lake Store</vt:lpstr>
      <vt:lpstr>Azure Data Lake Analytics</vt:lpstr>
      <vt:lpstr>Data Lake Analytics</vt:lpstr>
      <vt:lpstr>Azure IoT Hub</vt:lpstr>
      <vt:lpstr>IoT Hub</vt:lpstr>
      <vt:lpstr>Event Hubs</vt:lpstr>
      <vt:lpstr>Event Hubs</vt:lpstr>
      <vt:lpstr>Media Services</vt:lpstr>
      <vt:lpstr>Media Services</vt:lpstr>
      <vt:lpstr>Content Delivery Network</vt:lpstr>
      <vt:lpstr>Content Delivery Network</vt:lpstr>
      <vt:lpstr>Content Delivery Network model</vt:lpstr>
      <vt:lpstr>Storage Queues</vt:lpstr>
      <vt:lpstr>Storage Queues</vt:lpstr>
      <vt:lpstr>Relay Hybrid Connections</vt:lpstr>
      <vt:lpstr>Relay Hybrid Connections</vt:lpstr>
      <vt:lpstr>Service Bus</vt:lpstr>
      <vt:lpstr>Azure Service Bus</vt:lpstr>
      <vt:lpstr>Azure Service Bus</vt:lpstr>
      <vt:lpstr>Takeaways</vt:lpstr>
      <vt:lpstr>PowerPoint Presentation</vt:lpstr>
      <vt:lpstr>How to use Appendix</vt:lpstr>
      <vt:lpstr>SQL encryption “Always encrypted”</vt:lpstr>
      <vt:lpstr>SQL encryption Transparent Data Encryption (TDE)</vt:lpstr>
      <vt:lpstr>SQL encryption  </vt:lpstr>
      <vt:lpstr>Compute IaaS and PaaS</vt:lpstr>
      <vt:lpstr>How to decide?</vt:lpstr>
      <vt:lpstr>PaaS considerations</vt:lpstr>
      <vt:lpstr>PaaS investments on ARM and ASM</vt:lpstr>
      <vt:lpstr>Compute options with ASM </vt:lpstr>
      <vt:lpstr>PaaS options with ARM stack</vt:lpstr>
      <vt:lpstr>Key decision points – ASM/ARM</vt:lpstr>
      <vt:lpstr>Cloud Services</vt:lpstr>
      <vt:lpstr>Cloud Services (classic/legacy)</vt:lpstr>
      <vt:lpstr>Cloud Services Model (classic/legacy)</vt:lpstr>
      <vt:lpstr>Cloud Services decisions (classic/legacy)</vt:lpstr>
      <vt:lpstr>Web/Worker roles (classic/legacy) overview</vt:lpstr>
      <vt:lpstr>Web and Worker roles (classic/legacy)</vt:lpstr>
      <vt:lpstr>Web and Worker roles model</vt:lpstr>
      <vt:lpstr>Web and Worker roles decisions  (classic/legacy)</vt:lpstr>
      <vt:lpstr>What do our customers love about Cloud Services?</vt:lpstr>
      <vt:lpstr>What are the missing features?</vt:lpstr>
      <vt:lpstr>Web/Worker roles roadmap</vt:lpstr>
      <vt:lpstr>Compute – Key decision points</vt:lpstr>
      <vt:lpstr>Compute – Key quotas, limits</vt:lpstr>
      <vt:lpstr>PowerPoint Presentation</vt:lpstr>
      <vt:lpstr>Azure Batch decisions</vt:lpstr>
      <vt:lpstr>App Services ExpressRoute configuration</vt:lpstr>
      <vt:lpstr>Service Fabric cluster</vt:lpstr>
      <vt:lpstr>Building Service Fabric applications</vt:lpstr>
      <vt:lpstr>Azure Developer Platform</vt:lpstr>
      <vt:lpstr>Traditional service pattern</vt:lpstr>
      <vt:lpstr>An alternative approach – Stateful services</vt:lpstr>
      <vt:lpstr>Writing microservices with Service Fabric</vt:lpstr>
      <vt:lpstr>Stateful microservice</vt:lpstr>
      <vt:lpstr>Service partitioning</vt:lpstr>
      <vt:lpstr>Service Fabric programming models</vt:lpstr>
      <vt:lpstr>Service Fabric deployment</vt:lpstr>
      <vt:lpstr>Reliable Actor API</vt:lpstr>
      <vt:lpstr>Reliable Services API</vt:lpstr>
      <vt:lpstr>Essentially</vt:lpstr>
      <vt:lpstr>Mobile engagements</vt:lpstr>
      <vt:lpstr>Mobile engagement</vt:lpstr>
      <vt:lpstr>Mobile engagement decisions</vt:lpstr>
      <vt:lpstr>Creating a container…</vt:lpstr>
      <vt:lpstr>So, I have deployed…  </vt:lpstr>
      <vt:lpstr>And all together..  </vt:lpstr>
      <vt:lpstr>Containers as a first class resource in ARM</vt:lpstr>
      <vt:lpstr>Deploy using portal or ARM</vt:lpstr>
      <vt:lpstr>Docker containers</vt:lpstr>
      <vt:lpstr>API management decisions</vt:lpstr>
      <vt:lpstr>Notification Hubs decisions</vt:lpstr>
      <vt:lpstr>Azure Batch decisions</vt:lpstr>
      <vt:lpstr>Web and Mobile – Key decision points</vt:lpstr>
      <vt:lpstr>Web and Mobile – Key decision points</vt:lpstr>
      <vt:lpstr>Web and Mobile – Key quotas, limits</vt:lpstr>
      <vt:lpstr>Web and Mobile – Key quotas, limits</vt:lpstr>
      <vt:lpstr>Data protection</vt:lpstr>
      <vt:lpstr>When to use Geo-Restore</vt:lpstr>
      <vt:lpstr>When to use Geo-Replication</vt:lpstr>
      <vt:lpstr>Azure SQL Database decisions</vt:lpstr>
      <vt:lpstr>Azure Redis Cache Premium</vt:lpstr>
      <vt:lpstr>Redis data persistence</vt:lpstr>
      <vt:lpstr>Redis Cluster</vt:lpstr>
      <vt:lpstr>Redis Cluster</vt:lpstr>
      <vt:lpstr>Redis Cache decisions</vt:lpstr>
      <vt:lpstr>DocumentDB decisions</vt:lpstr>
      <vt:lpstr>Azure Search model</vt:lpstr>
      <vt:lpstr>Azure Search decisions</vt:lpstr>
      <vt:lpstr>Table storage</vt:lpstr>
      <vt:lpstr>Azure Tables</vt:lpstr>
      <vt:lpstr>Azure Table decisions</vt:lpstr>
      <vt:lpstr>Database technologies</vt:lpstr>
      <vt:lpstr>Data – Key decision points</vt:lpstr>
      <vt:lpstr>Data – Key quotas, limits</vt:lpstr>
      <vt:lpstr>Analytics</vt:lpstr>
      <vt:lpstr>IoT Hub decisions</vt:lpstr>
      <vt:lpstr>Event Hubs decisions</vt:lpstr>
      <vt:lpstr>IoT – Key decision points</vt:lpstr>
      <vt:lpstr>Media Service decisions</vt:lpstr>
      <vt:lpstr>Content Delivery Network decisions</vt:lpstr>
      <vt:lpstr>Media and CDN – Key decision points</vt:lpstr>
      <vt:lpstr>Core CDN traffic flow and values </vt:lpstr>
      <vt:lpstr>Storage Queues decisions</vt:lpstr>
      <vt:lpstr>Azure Relay Service</vt:lpstr>
      <vt:lpstr>Service Bus (WCF) Relay</vt:lpstr>
      <vt:lpstr>Relay Hybrid Connections decisions</vt:lpstr>
      <vt:lpstr>Azure HDInsight running Linux</vt:lpstr>
      <vt:lpstr>Hadoop Visual Studio integration</vt:lpstr>
      <vt:lpstr>Azure HDInsight (Hadoop) models</vt:lpstr>
      <vt:lpstr>Azure HDInsight (Hadoop) models</vt:lpstr>
      <vt:lpstr>Azure HDInsight (Hadoop) decisions</vt:lpstr>
      <vt:lpstr>Azure Machine Learning decisions</vt:lpstr>
      <vt:lpstr>Stream Analytics</vt:lpstr>
      <vt:lpstr>Azure Machine Learning decisions</vt:lpstr>
      <vt:lpstr>Azure Data Factory decisions</vt:lpstr>
      <vt:lpstr>Azure Service Bus models</vt:lpstr>
      <vt:lpstr>Azure Service Bus models</vt:lpstr>
      <vt:lpstr>Azure Service Bus models</vt:lpstr>
      <vt:lpstr>Azure Service Bus models</vt:lpstr>
      <vt:lpstr>Azure Service Bus models</vt:lpstr>
      <vt:lpstr>Azure Service Bus models</vt:lpstr>
      <vt:lpstr>Azure Service Bus models</vt:lpstr>
      <vt:lpstr>Service Bus decisions</vt:lpstr>
      <vt:lpstr>Hybrid Integration – Key decision points</vt:lpstr>
      <vt:lpstr>Hybrid Integration – Key quotas, limits</vt:lpstr>
      <vt:lpstr>API management models</vt:lpstr>
      <vt:lpstr>Data Lake Store decisions</vt:lpstr>
      <vt:lpstr>Data Lake Analytics decisions</vt:lpstr>
      <vt:lpstr>Analytics – Key decision points</vt:lpstr>
      <vt:lpstr>Analytics – Key quotas, limits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SAW Module 5b - Technical - Compute PaaS</dc:title>
  <dc:subject>&lt;Speech title here&gt;</dc:subject>
  <dc:creator>Allytics</dc:creator>
  <cp:keywords>MSVID, Brand Guidelines, Branding, Visual Identity, grid</cp:keywords>
  <dc:description>Template: Maryfj_x000d_
Formatting: _x000d_
Audience Type:</dc:description>
  <cp:lastModifiedBy>Arturo Quiroga</cp:lastModifiedBy>
  <cp:revision>227</cp:revision>
  <dcterms:created xsi:type="dcterms:W3CDTF">2015-08-05T04:26:47Z</dcterms:created>
  <dcterms:modified xsi:type="dcterms:W3CDTF">2018-03-22T19:31:58Z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Community|081dbb6f-d246-441a-b120-79b504dd6281;WW Cloud Architecture Community|9</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R2|85a16c7b-ffe9-466b-a157-74a56d2e11b7;Microsoft Azure p</vt:lpwstr>
  </property>
  <property fmtid="{D5CDD505-2E9C-101B-9397-08002B2CF9AE}" pid="14" name="_dlc_DocIdItemGuid">
    <vt:lpwstr>ad9debfd-9f35-43a0-9e1f-677766bc90c5</vt:lpwstr>
  </property>
  <property fmtid="{D5CDD505-2E9C-101B-9397-08002B2CF9AE}" pid="15" name="MSLanguage">
    <vt:lpwstr>1248;#English|cb91f272-ce4d-4a7e-9bbf-78b58e3d188d</vt:lpwstr>
  </property>
  <property fmtid="{D5CDD505-2E9C-101B-9397-08002B2CF9AE}" pid="16" name="MSProducts">
    <vt:lpwstr>1658;#Microsoft Azure StorSimple|5c5220f0-46a4-465b-b193-2e93bfbcd5b2;#1274;#Microsoft Azure|669a3112-5edf-444b-a003-630063601f07;#197;#Microsoft System Center|8eef0cfe-5421-493a-86c3-6e56c8018e93;#1381;#Windows Server 2012 R2|85a16c7b-ffe9-466b-a157-74a5</vt:lpwstr>
  </property>
  <property fmtid="{D5CDD505-2E9C-101B-9397-08002B2CF9AE}" pid="17" name="ServicesCommunities">
    <vt:lpwstr>611;#WW Infrastructure Architecture Community|020667bd-a0b2-4dd4-b4a1-385e3dc71c64;#608;#WW Modern Datacenter Community|50d24e14-9c01-4bff-9638-60dd6a2ef53b;#1378;#WW Modern Service Management Community|081dbb6f-d246-441a-b120-79b504dd6281;#608;#WW Cloud </vt:lpwstr>
  </property>
  <property fmtid="{D5CDD505-2E9C-101B-9397-08002B2CF9AE}" pid="18" name="IPKitNavigation">
    <vt:lpwstr/>
  </property>
  <property fmtid="{D5CDD505-2E9C-101B-9397-08002B2CF9AE}" pid="19" name="MS Language">
    <vt:lpwstr/>
  </property>
  <property fmtid="{D5CDD505-2E9C-101B-9397-08002B2CF9AE}" pid="20" name="ServicesIPTypes">
    <vt:lpwstr/>
  </property>
  <property fmtid="{D5CDD505-2E9C-101B-9397-08002B2CF9AE}" pid="21" name="ie6d2fd56e2d423f9ae5744f65e04598">
    <vt:lpwstr/>
  </property>
  <property fmtid="{D5CDD505-2E9C-101B-9397-08002B2CF9AE}" pid="22" name="ServicesDomain">
    <vt:lpwstr/>
  </property>
  <property fmtid="{D5CDD505-2E9C-101B-9397-08002B2CF9AE}" pid="23" name="VerticalIndustries">
    <vt:lpwstr/>
  </property>
  <property fmtid="{D5CDD505-2E9C-101B-9397-08002B2CF9AE}" pid="24" name="SalesGeography">
    <vt:lpwstr/>
  </property>
  <property fmtid="{D5CDD505-2E9C-101B-9397-08002B2CF9AE}" pid="25" name="m74a2925250f485f9486ed3f97e2a6b3">
    <vt:lpwstr/>
  </property>
  <property fmtid="{D5CDD505-2E9C-101B-9397-08002B2CF9AE}" pid="26" name="ServicesLifecycleStage">
    <vt:lpwstr/>
  </property>
  <property fmtid="{D5CDD505-2E9C-101B-9397-08002B2CF9AE}" pid="27" name="g6775e77a6d84637a29014d883a4378a">
    <vt:lpwstr/>
  </property>
  <property fmtid="{D5CDD505-2E9C-101B-9397-08002B2CF9AE}" pid="28" name="cb7870d3641f4a52807a63577a9c1b08">
    <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Ref">
    <vt:lpwstr>https://api.informationprotection.azure.com/api/72f988bf-86f1-41af-91ab-2d7cd011db47</vt:lpwstr>
  </property>
  <property fmtid="{D5CDD505-2E9C-101B-9397-08002B2CF9AE}" pid="33" name="MSIP_Label_f42aa342-8706-4288-bd11-ebb85995028c_Owner">
    <vt:lpwstr>simong@microsoft.com</vt:lpwstr>
  </property>
  <property fmtid="{D5CDD505-2E9C-101B-9397-08002B2CF9AE}" pid="34" name="MSIP_Label_f42aa342-8706-4288-bd11-ebb85995028c_SetDate">
    <vt:lpwstr>2018-01-04T00:16:17.5109751-05:00</vt:lpwstr>
  </property>
  <property fmtid="{D5CDD505-2E9C-101B-9397-08002B2CF9AE}" pid="35" name="MSIP_Label_f42aa342-8706-4288-bd11-ebb85995028c_Name">
    <vt:lpwstr>General</vt:lpwstr>
  </property>
  <property fmtid="{D5CDD505-2E9C-101B-9397-08002B2CF9AE}" pid="36" name="MSIP_Label_f42aa342-8706-4288-bd11-ebb85995028c_Application">
    <vt:lpwstr>Microsoft Azure Information Protection</vt:lpwstr>
  </property>
  <property fmtid="{D5CDD505-2E9C-101B-9397-08002B2CF9AE}" pid="37" name="MSIP_Label_f42aa342-8706-4288-bd11-ebb85995028c_Extended_MSFT_Method">
    <vt:lpwstr>Automatic</vt:lpwstr>
  </property>
  <property fmtid="{D5CDD505-2E9C-101B-9397-08002B2CF9AE}" pid="38" name="Sensitivity">
    <vt:lpwstr>General</vt:lpwstr>
  </property>
</Properties>
</file>